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3" r:id="rId3"/>
    <p:sldId id="274" r:id="rId4"/>
    <p:sldId id="272" r:id="rId5"/>
    <p:sldId id="276" r:id="rId6"/>
    <p:sldId id="275" r:id="rId7"/>
    <p:sldId id="277" r:id="rId8"/>
    <p:sldId id="281" r:id="rId9"/>
    <p:sldId id="279" r:id="rId10"/>
    <p:sldId id="278" r:id="rId11"/>
    <p:sldId id="280" r:id="rId12"/>
    <p:sldId id="282" r:id="rId13"/>
    <p:sldId id="283" r:id="rId14"/>
    <p:sldId id="284" r:id="rId15"/>
    <p:sldId id="285" r:id="rId16"/>
    <p:sldId id="286" r:id="rId17"/>
    <p:sldId id="287" r:id="rId18"/>
    <p:sldId id="288" r:id="rId19"/>
    <p:sldId id="289" r:id="rId20"/>
    <p:sldId id="290" r:id="rId21"/>
    <p:sldId id="291" r:id="rId22"/>
    <p:sldId id="257" r:id="rId23"/>
    <p:sldId id="292" r:id="rId24"/>
    <p:sldId id="293" r:id="rId25"/>
    <p:sldId id="294" r:id="rId26"/>
    <p:sldId id="295" r:id="rId27"/>
    <p:sldId id="263" r:id="rId28"/>
    <p:sldId id="296" r:id="rId29"/>
    <p:sldId id="297" r:id="rId30"/>
    <p:sldId id="298" r:id="rId31"/>
    <p:sldId id="299" r:id="rId32"/>
    <p:sldId id="300" r:id="rId33"/>
    <p:sldId id="301" r:id="rId34"/>
    <p:sldId id="256" r:id="rId35"/>
    <p:sldId id="258" r:id="rId36"/>
    <p:sldId id="303" r:id="rId37"/>
    <p:sldId id="304" r:id="rId38"/>
    <p:sldId id="309" r:id="rId39"/>
    <p:sldId id="306" r:id="rId40"/>
    <p:sldId id="310" r:id="rId41"/>
    <p:sldId id="307" r:id="rId42"/>
    <p:sldId id="305" r:id="rId43"/>
    <p:sldId id="311" r:id="rId44"/>
    <p:sldId id="312" r:id="rId45"/>
    <p:sldId id="313" r:id="rId46"/>
    <p:sldId id="308" r:id="rId47"/>
    <p:sldId id="314" r:id="rId48"/>
    <p:sldId id="315" r:id="rId49"/>
    <p:sldId id="316" r:id="rId50"/>
    <p:sldId id="325" r:id="rId51"/>
    <p:sldId id="326" r:id="rId52"/>
    <p:sldId id="317" r:id="rId53"/>
    <p:sldId id="318" r:id="rId54"/>
    <p:sldId id="319" r:id="rId55"/>
    <p:sldId id="320" r:id="rId56"/>
    <p:sldId id="321" r:id="rId57"/>
    <p:sldId id="322" r:id="rId58"/>
    <p:sldId id="323" r:id="rId59"/>
    <p:sldId id="324" r:id="rId60"/>
    <p:sldId id="327" r:id="rId61"/>
    <p:sldId id="328" r:id="rId62"/>
    <p:sldId id="329" r:id="rId63"/>
    <p:sldId id="332" r:id="rId64"/>
    <p:sldId id="331" r:id="rId65"/>
    <p:sldId id="333" r:id="rId66"/>
    <p:sldId id="335" r:id="rId67"/>
    <p:sldId id="334" r:id="rId68"/>
    <p:sldId id="336" r:id="rId69"/>
    <p:sldId id="337" r:id="rId7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C04FA88-DB89-41FE-BA54-A1FAFDC40F2D}" type="datetimeFigureOut">
              <a:rPr lang="fr-FR" smtClean="0"/>
              <a:pPr/>
              <a:t>01/06/2011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65960E-0790-4410-B4E9-E4F31F7C1CA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4FA88-DB89-41FE-BA54-A1FAFDC40F2D}" type="datetimeFigureOut">
              <a:rPr lang="fr-FR" smtClean="0"/>
              <a:pPr/>
              <a:t>01/06/2011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5960E-0790-4410-B4E9-E4F31F7C1CA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www.visoflora.com/images/original/if-conduit-en-topiaire-visoflora-8954.jpg"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parlonsplantes.objectis.net/maladies-et-parasites/les-maladies/les-maladies-causees-par-les-champignons-mycoses/rouille/image/image_view_fullscreen"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357166"/>
            <a:ext cx="7772400" cy="2428891"/>
          </a:xfrm>
        </p:spPr>
        <p:txBody>
          <a:bodyPr>
            <a:noAutofit/>
          </a:bodyPr>
          <a:lstStyle/>
          <a:p>
            <a:r>
              <a:rPr lang="fr-FR" sz="6000" i="1" u="sng" dirty="0" smtClean="0"/>
              <a:t>La gestion des espaces verts</a:t>
            </a:r>
            <a:endParaRPr lang="fr-FR" sz="6000" i="1" u="sng" dirty="0"/>
          </a:p>
        </p:txBody>
      </p:sp>
      <p:sp>
        <p:nvSpPr>
          <p:cNvPr id="3" name="Sous-titre 2"/>
          <p:cNvSpPr>
            <a:spLocks noGrp="1"/>
          </p:cNvSpPr>
          <p:nvPr>
            <p:ph type="subTitle" idx="1"/>
          </p:nvPr>
        </p:nvSpPr>
        <p:spPr>
          <a:xfrm>
            <a:off x="285720" y="2786058"/>
            <a:ext cx="8429684" cy="2686072"/>
          </a:xfrm>
        </p:spPr>
        <p:txBody>
          <a:bodyPr>
            <a:normAutofit/>
          </a:bodyPr>
          <a:lstStyle/>
          <a:p>
            <a:r>
              <a:rPr lang="fr-FR" sz="5400" b="1" i="1" dirty="0" smtClean="0">
                <a:solidFill>
                  <a:srgbClr val="FF0000"/>
                </a:solidFill>
              </a:rPr>
              <a:t>"Le végétal doit être </a:t>
            </a:r>
            <a:r>
              <a:rPr lang="fr-FR" sz="5400" b="1" i="1" u="sng" dirty="0" smtClean="0">
                <a:solidFill>
                  <a:srgbClr val="FF0000"/>
                </a:solidFill>
              </a:rPr>
              <a:t>traité</a:t>
            </a:r>
            <a:r>
              <a:rPr lang="fr-FR" sz="5400" b="1" i="1" dirty="0" smtClean="0">
                <a:solidFill>
                  <a:srgbClr val="FF0000"/>
                </a:solidFill>
              </a:rPr>
              <a:t> avec tous les égards dus à un </a:t>
            </a:r>
            <a:r>
              <a:rPr lang="fr-FR" sz="5400" b="1" i="1" u="sng" dirty="0" smtClean="0">
                <a:solidFill>
                  <a:srgbClr val="FF0000"/>
                </a:solidFill>
              </a:rPr>
              <a:t>être vivant</a:t>
            </a:r>
            <a:r>
              <a:rPr lang="fr-FR" sz="5400" b="1" i="1" dirty="0" smtClean="0">
                <a:solidFill>
                  <a:srgbClr val="FF0000"/>
                </a:solidFill>
              </a:rPr>
              <a:t>".</a:t>
            </a:r>
            <a:endParaRPr lang="fr-FR" sz="5400" dirty="0" smtClean="0">
              <a:solidFill>
                <a:srgbClr val="FF0000"/>
              </a:solidFill>
            </a:endParaRPr>
          </a:p>
          <a:p>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368940"/>
          </a:xfrm>
        </p:spPr>
        <p:txBody>
          <a:bodyPr>
            <a:normAutofit/>
          </a:bodyPr>
          <a:lstStyle/>
          <a:p>
            <a:pPr lvl="0"/>
            <a:r>
              <a:rPr lang="fr-FR" dirty="0" smtClean="0"/>
              <a:t>4- Un programme opérationnel ventilant les travaux par tranches annuelles et déterminant une répartition de l'effort budgétaire.</a:t>
            </a:r>
            <a:br>
              <a:rPr lang="fr-FR" dirty="0" smtClean="0"/>
            </a:b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026" name="Picture 2"/>
          <p:cNvPicPr>
            <a:picLocks noChangeAspect="1" noChangeArrowheads="1"/>
          </p:cNvPicPr>
          <p:nvPr/>
        </p:nvPicPr>
        <p:blipFill>
          <a:blip r:embed="rId2" cstate="print"/>
          <a:srcRect/>
          <a:stretch>
            <a:fillRect/>
          </a:stretch>
        </p:blipFill>
        <p:spPr bwMode="auto">
          <a:xfrm>
            <a:off x="0" y="0"/>
            <a:ext cx="9167813" cy="6857999"/>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i="1" u="sng" dirty="0" smtClean="0"/>
              <a:t>La méthodologie du diagnostic</a:t>
            </a:r>
            <a:endParaRPr lang="fr-FR" dirty="0"/>
          </a:p>
        </p:txBody>
      </p:sp>
      <p:sp>
        <p:nvSpPr>
          <p:cNvPr id="3" name="Espace réservé du contenu 2"/>
          <p:cNvSpPr>
            <a:spLocks noGrp="1"/>
          </p:cNvSpPr>
          <p:nvPr>
            <p:ph idx="1"/>
          </p:nvPr>
        </p:nvSpPr>
        <p:spPr/>
        <p:txBody>
          <a:bodyPr>
            <a:normAutofit/>
          </a:bodyPr>
          <a:lstStyle/>
          <a:p>
            <a:r>
              <a:rPr lang="fr-FR" sz="4000" dirty="0" smtClean="0"/>
              <a:t>la définition de l'échelle d'inventaire: au niveau de la ville en son entier, par quartier, par fonction ou nature, par surface …etc.</a:t>
            </a:r>
          </a:p>
          <a:p>
            <a:pPr>
              <a:buNone/>
            </a:pPr>
            <a:r>
              <a:rPr lang="fr-FR" sz="4000" dirty="0" smtClean="0"/>
              <a:t>    dans un parc, cette échelle peut être l'arbre isolé, le boisement ou des plantations d'alignement</a:t>
            </a:r>
            <a:endParaRPr lang="fr-FR" sz="4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5768997"/>
          </a:xfrm>
        </p:spPr>
        <p:txBody>
          <a:bodyPr>
            <a:noAutofit/>
          </a:bodyPr>
          <a:lstStyle/>
          <a:p>
            <a:r>
              <a:rPr lang="fr-FR" sz="6000" dirty="0" smtClean="0"/>
              <a:t>Cette analyse de terrain conduit à l'élaboration de fiches d'inventaire adaptées à l'unité de gestion choisie.</a:t>
            </a:r>
            <a:endParaRPr lang="fr-FR" sz="6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357166"/>
            <a:ext cx="9144000" cy="6000791"/>
          </a:xfrm>
        </p:spPr>
        <p:txBody>
          <a:bodyPr>
            <a:normAutofit/>
          </a:bodyPr>
          <a:lstStyle/>
          <a:p>
            <a:pPr>
              <a:buNone/>
            </a:pPr>
            <a:r>
              <a:rPr lang="fr-FR" sz="5400" dirty="0" smtClean="0"/>
              <a:t>  pour faciliter l'enregistrement et pour alléger la phase d'inventaire, un travail de </a:t>
            </a:r>
            <a:r>
              <a:rPr lang="fr-FR" sz="5400" i="1" u="sng" dirty="0" smtClean="0"/>
              <a:t>codification </a:t>
            </a:r>
            <a:r>
              <a:rPr lang="fr-FR" sz="5400" dirty="0" smtClean="0"/>
              <a:t>est réalisé</a:t>
            </a:r>
          </a:p>
          <a:p>
            <a:pPr>
              <a:buNone/>
            </a:pPr>
            <a:r>
              <a:rPr lang="fr-FR" sz="4800" dirty="0" smtClean="0"/>
              <a:t>La codification va distinguer les niveaux d'exigence en matière de maintenance, elle se fait selon:</a:t>
            </a:r>
          </a:p>
          <a:p>
            <a:pPr>
              <a:buNone/>
            </a:pPr>
            <a:endParaRPr lang="fr-FR" sz="5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14290"/>
            <a:ext cx="9144000" cy="6429420"/>
          </a:xfrm>
        </p:spPr>
        <p:txBody>
          <a:bodyPr>
            <a:normAutofit fontScale="77500" lnSpcReduction="20000"/>
          </a:bodyPr>
          <a:lstStyle/>
          <a:p>
            <a:endParaRPr lang="fr-FR" dirty="0" smtClean="0"/>
          </a:p>
          <a:p>
            <a:pPr lvl="1"/>
            <a:r>
              <a:rPr lang="fr-FR" sz="4200" dirty="0" smtClean="0"/>
              <a:t>la localisation et la fréquentation du lieu,</a:t>
            </a:r>
          </a:p>
          <a:p>
            <a:pPr lvl="1"/>
            <a:r>
              <a:rPr lang="fr-FR" sz="4200" dirty="0" smtClean="0"/>
              <a:t>la nature de l'espace ou son caractère: espace forestier, parc, prairie, espace vert public ou privé, espace de prestige, jardin historique, jardin botanique, jardin de particulier, terrain sportif, abords de route, accompagnement de voirie, sentier de randonnées et de découverte, berge de rivière, lac et étang, haie bocagère, plantation forestière…</a:t>
            </a:r>
          </a:p>
          <a:p>
            <a:pPr lvl="1"/>
            <a:r>
              <a:rPr lang="fr-FR" sz="4200" dirty="0" smtClean="0"/>
              <a:t>les données paysagères: situation actuelle et évolution possible (anticipation).</a:t>
            </a:r>
          </a:p>
          <a:p>
            <a:pPr lvl="1"/>
            <a:endParaRPr lang="fr-FR" dirty="0" smtClean="0"/>
          </a:p>
          <a:p>
            <a:pPr>
              <a:buNone/>
            </a:pPr>
            <a:r>
              <a:rPr lang="fr-FR" dirty="0" smtClean="0"/>
              <a:t>-</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0"/>
            <a:ext cx="8229600" cy="6643710"/>
          </a:xfrm>
        </p:spPr>
        <p:txBody>
          <a:bodyPr>
            <a:normAutofit/>
          </a:bodyPr>
          <a:lstStyle/>
          <a:p>
            <a:pPr algn="l"/>
            <a:r>
              <a:rPr lang="fr-FR" sz="3600" i="1" u="sng" dirty="0" smtClean="0"/>
              <a:t>- </a:t>
            </a:r>
            <a:r>
              <a:rPr lang="fr-FR" sz="3600" b="1" i="1" u="sng" dirty="0" smtClean="0"/>
              <a:t>codification par classe </a:t>
            </a:r>
            <a:r>
              <a:rPr lang="fr-FR" sz="5400" b="1" i="1" u="sng" dirty="0" smtClean="0"/>
              <a:t>d'entretien</a:t>
            </a:r>
            <a:r>
              <a:rPr lang="fr-FR" sz="3600" dirty="0" smtClean="0"/>
              <a:t/>
            </a:r>
            <a:br>
              <a:rPr lang="fr-FR" sz="3600" dirty="0" smtClean="0"/>
            </a:br>
            <a:r>
              <a:rPr lang="fr-FR" sz="3600" i="1" u="sng" dirty="0" smtClean="0"/>
              <a:t>classe 1</a:t>
            </a:r>
            <a:r>
              <a:rPr lang="fr-FR" sz="3600" dirty="0" smtClean="0"/>
              <a:t>: </a:t>
            </a:r>
            <a:r>
              <a:rPr lang="fr-FR" sz="3600" b="1" i="1" dirty="0" smtClean="0"/>
              <a:t>espaces laissés à l'état naturel</a:t>
            </a:r>
            <a:r>
              <a:rPr lang="fr-FR" sz="3600" dirty="0" smtClean="0"/>
              <a:t>, présentant une importante végétation spontanée; les interventions y sont </a:t>
            </a:r>
            <a:r>
              <a:rPr lang="fr-FR" sz="3600" b="1" i="1" u="sng" dirty="0" smtClean="0"/>
              <a:t>rares</a:t>
            </a:r>
            <a:r>
              <a:rPr lang="fr-FR" sz="3600" dirty="0" smtClean="0"/>
              <a:t>; ayant but de les maintenir propres. Ex: enlèvement du papier, les travaux de tonte annuels ou bisannuels. Pour les végétaux ligneux, il n’y aura ni bêchage, ni ramassage de débris végétaux.</a:t>
            </a:r>
            <a:br>
              <a:rPr lang="fr-FR" sz="3600" dirty="0" smtClean="0"/>
            </a:br>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488928"/>
            <a:ext cx="8786842" cy="6369072"/>
          </a:xfrm>
        </p:spPr>
        <p:txBody>
          <a:bodyPr>
            <a:normAutofit fontScale="90000"/>
          </a:bodyPr>
          <a:lstStyle/>
          <a:p>
            <a:pPr algn="l"/>
            <a:r>
              <a:rPr lang="fr-FR" sz="4000" i="1" u="sng" dirty="0" smtClean="0"/>
              <a:t>classe 2</a:t>
            </a:r>
            <a:r>
              <a:rPr lang="fr-FR" sz="4000" dirty="0" smtClean="0"/>
              <a:t>: espaces de </a:t>
            </a:r>
            <a:r>
              <a:rPr lang="fr-FR" sz="4000" b="1" i="1" dirty="0" smtClean="0"/>
              <a:t>conception libre ou naturelle</a:t>
            </a:r>
            <a:r>
              <a:rPr lang="fr-FR" sz="4000" dirty="0" smtClean="0"/>
              <a:t> avec un entretien de type urbain, mais des interventions </a:t>
            </a:r>
            <a:r>
              <a:rPr lang="fr-FR" sz="4000" b="1" i="1" u="sng" dirty="0" smtClean="0"/>
              <a:t>limitées</a:t>
            </a:r>
            <a:r>
              <a:rPr lang="fr-FR" sz="4000" dirty="0" smtClean="0"/>
              <a:t>; </a:t>
            </a:r>
            <a:br>
              <a:rPr lang="fr-FR" sz="4000" dirty="0" smtClean="0"/>
            </a:br>
            <a:r>
              <a:rPr lang="fr-FR" sz="4000" dirty="0" smtClean="0"/>
              <a:t>- prairie: aucun apport d’éléments fertilisants ou désherbants sélectifs. La tonte et l’enlèvement des feuilles et débris végétaux sont réguliers mais non systématiques.</a:t>
            </a:r>
            <a:br>
              <a:rPr lang="fr-FR" sz="4000" dirty="0" smtClean="0"/>
            </a:br>
            <a:r>
              <a:rPr lang="fr-FR" sz="4000" dirty="0" smtClean="0"/>
              <a:t>- massifs d’arbustes: bêchage annuel avec enfouissement de feuilles et de déchets végétaux</a:t>
            </a:r>
            <a:br>
              <a:rPr lang="fr-FR" sz="4000" dirty="0" smtClean="0"/>
            </a:br>
            <a:r>
              <a:rPr lang="fr-FR" sz="4000" dirty="0" smtClean="0"/>
              <a:t>-  Pas de massifs de décoration florale.</a:t>
            </a:r>
            <a:r>
              <a:rPr lang="fr-FR" dirty="0" smtClean="0"/>
              <a:t/>
            </a:r>
            <a:br>
              <a:rPr lang="fr-FR" dirty="0" smtClean="0"/>
            </a:br>
            <a:r>
              <a:rPr lang="fr-FR" dirty="0" smtClean="0"/>
              <a:t/>
            </a:r>
            <a:br>
              <a:rPr lang="fr-FR" dirty="0" smtClean="0"/>
            </a:b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69072"/>
          </a:xfrm>
        </p:spPr>
        <p:txBody>
          <a:bodyPr>
            <a:normAutofit fontScale="90000"/>
          </a:bodyPr>
          <a:lstStyle/>
          <a:p>
            <a:pPr algn="l">
              <a:buFont typeface="Arial" pitchFamily="34" charset="0"/>
              <a:buChar char="•"/>
            </a:pPr>
            <a:r>
              <a:rPr lang="fr-FR" i="1" u="sng" dirty="0" smtClean="0"/>
              <a:t>classe 3</a:t>
            </a:r>
            <a:r>
              <a:rPr lang="fr-FR" dirty="0" smtClean="0"/>
              <a:t>: espaces urbains à </a:t>
            </a:r>
            <a:r>
              <a:rPr lang="fr-FR" b="1" i="1" u="sng" dirty="0" smtClean="0"/>
              <a:t>entretien soigné</a:t>
            </a:r>
            <a:r>
              <a:rPr lang="fr-FR" b="1" u="sng" dirty="0" smtClean="0"/>
              <a:t> </a:t>
            </a:r>
            <a:r>
              <a:rPr lang="fr-FR" dirty="0" smtClean="0"/>
              <a:t>(espace vert traditionnel);</a:t>
            </a:r>
            <a:br>
              <a:rPr lang="fr-FR" dirty="0" smtClean="0"/>
            </a:br>
            <a:r>
              <a:rPr lang="fr-FR" dirty="0" smtClean="0"/>
              <a:t>- entretien des pelouses à gazon plus u moins grossier, tonte régulière (une fois par semaine</a:t>
            </a:r>
            <a:br>
              <a:rPr lang="fr-FR" dirty="0" smtClean="0"/>
            </a:br>
            <a:r>
              <a:rPr lang="fr-FR" dirty="0" smtClean="0"/>
              <a:t>- massifs d’arbustes entretenus par deux ou trois passages annuels, taille de rajeunissement</a:t>
            </a:r>
            <a:br>
              <a:rPr lang="fr-FR" dirty="0" smtClean="0"/>
            </a:br>
            <a:r>
              <a:rPr lang="fr-FR" dirty="0" smtClean="0"/>
              <a:t>- plantes molles absentes ou très restreintes </a:t>
            </a:r>
            <a:br>
              <a:rPr lang="fr-FR" dirty="0" smtClean="0"/>
            </a:b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6369072"/>
          </a:xfrm>
        </p:spPr>
        <p:txBody>
          <a:bodyPr>
            <a:normAutofit fontScale="90000"/>
          </a:bodyPr>
          <a:lstStyle/>
          <a:p>
            <a:pPr algn="l"/>
            <a:r>
              <a:rPr lang="fr-FR" dirty="0" smtClean="0"/>
              <a:t/>
            </a:r>
            <a:br>
              <a:rPr lang="fr-FR" dirty="0" smtClean="0"/>
            </a:br>
            <a:r>
              <a:rPr lang="fr-FR" sz="4000" i="1" u="sng" dirty="0" smtClean="0"/>
              <a:t>classes 4</a:t>
            </a:r>
            <a:r>
              <a:rPr lang="fr-FR" sz="4000" dirty="0" smtClean="0"/>
              <a:t>: espaces verts de prestige, </a:t>
            </a:r>
            <a:r>
              <a:rPr lang="fr-FR" sz="4000" b="1" i="1" u="sng" dirty="0" smtClean="0"/>
              <a:t>entretien</a:t>
            </a:r>
            <a:r>
              <a:rPr lang="fr-FR" sz="4000" b="1" u="sng" dirty="0" smtClean="0"/>
              <a:t> </a:t>
            </a:r>
            <a:r>
              <a:rPr lang="fr-FR" sz="4000" b="1" i="1" u="sng" dirty="0" smtClean="0"/>
              <a:t>très soigné</a:t>
            </a:r>
            <a:r>
              <a:rPr lang="fr-FR" sz="4000" b="1" u="sng" dirty="0" smtClean="0"/>
              <a:t> </a:t>
            </a:r>
            <a:r>
              <a:rPr lang="fr-FR" sz="4000" dirty="0" smtClean="0"/>
              <a:t>(entretien horticole).</a:t>
            </a:r>
            <a:br>
              <a:rPr lang="fr-FR" sz="4000" dirty="0" smtClean="0"/>
            </a:br>
            <a:r>
              <a:rPr lang="fr-FR" sz="4000" dirty="0" smtClean="0"/>
              <a:t>- gazon fin à tonte régulière, apport d’éléments fertilisants, désherbage sélectif et arrosage régulier en période sèche.</a:t>
            </a:r>
            <a:br>
              <a:rPr lang="fr-FR" sz="4000" dirty="0" smtClean="0"/>
            </a:br>
            <a:r>
              <a:rPr lang="fr-FR" sz="4000" dirty="0" smtClean="0"/>
              <a:t>- massifs d’arbustes entretenus et suivis régulièrement ,bêchage, taille, engrais</a:t>
            </a:r>
            <a:br>
              <a:rPr lang="fr-FR" sz="4000" dirty="0" smtClean="0"/>
            </a:br>
            <a:r>
              <a:rPr lang="fr-FR" sz="4000" dirty="0" smtClean="0"/>
              <a:t>- les masses florales maintenues en parfait état par des passages réguliers.</a:t>
            </a:r>
            <a:br>
              <a:rPr lang="fr-FR" sz="4000" dirty="0" smtClean="0"/>
            </a:br>
            <a:r>
              <a:rPr lang="fr-FR" sz="4000" dirty="0" smtClean="0"/>
              <a:t>- feuilles et autres débris végétaux enlevés régulièrement</a:t>
            </a:r>
            <a:endParaRPr lang="fr-FR"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i="1" u="sng" dirty="0" smtClean="0"/>
              <a:t>- Un plan de gestion</a:t>
            </a:r>
            <a:endParaRPr lang="fr-FR" dirty="0"/>
          </a:p>
        </p:txBody>
      </p:sp>
      <p:sp>
        <p:nvSpPr>
          <p:cNvPr id="3" name="Espace réservé du contenu 2"/>
          <p:cNvSpPr>
            <a:spLocks noGrp="1"/>
          </p:cNvSpPr>
          <p:nvPr>
            <p:ph idx="1"/>
          </p:nvPr>
        </p:nvSpPr>
        <p:spPr/>
        <p:txBody>
          <a:bodyPr>
            <a:normAutofit/>
          </a:bodyPr>
          <a:lstStyle/>
          <a:p>
            <a:pPr>
              <a:buNone/>
            </a:pPr>
            <a:r>
              <a:rPr lang="fr-FR" sz="5400" dirty="0" smtClean="0"/>
              <a:t>  programme </a:t>
            </a:r>
            <a:r>
              <a:rPr lang="fr-FR" sz="5400" u="sng" dirty="0" smtClean="0"/>
              <a:t>d'orientation </a:t>
            </a:r>
            <a:r>
              <a:rPr lang="fr-FR" sz="5400" dirty="0" smtClean="0"/>
              <a:t>et </a:t>
            </a:r>
            <a:r>
              <a:rPr lang="fr-FR" sz="5400" u="sng" dirty="0" smtClean="0"/>
              <a:t>d'actions</a:t>
            </a:r>
            <a:r>
              <a:rPr lang="fr-FR" sz="5400" dirty="0" smtClean="0"/>
              <a:t> à mener sur le </a:t>
            </a:r>
            <a:r>
              <a:rPr lang="fr-FR" sz="5400" u="sng" dirty="0" smtClean="0"/>
              <a:t>long terme</a:t>
            </a:r>
            <a:r>
              <a:rPr lang="fr-FR" sz="5400" dirty="0" smtClean="0"/>
              <a:t>.</a:t>
            </a:r>
            <a:endParaRPr lang="fr-FR" sz="5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929718" cy="6715148"/>
          </a:xfrm>
        </p:spPr>
        <p:txBody>
          <a:bodyPr>
            <a:noAutofit/>
          </a:bodyPr>
          <a:lstStyle/>
          <a:p>
            <a:pPr algn="l"/>
            <a:r>
              <a:rPr lang="fr-FR" sz="4000" b="1" i="1" u="sng" dirty="0" smtClean="0"/>
              <a:t>codification selon la qualité</a:t>
            </a:r>
            <a:r>
              <a:rPr lang="fr-FR" sz="4000" b="1" dirty="0" smtClean="0"/>
              <a:t>: </a:t>
            </a:r>
            <a:r>
              <a:rPr lang="fr-FR" sz="4000" dirty="0" smtClean="0"/>
              <a:t/>
            </a:r>
            <a:br>
              <a:rPr lang="fr-FR" sz="4000" dirty="0" smtClean="0"/>
            </a:br>
            <a:r>
              <a:rPr lang="fr-FR" sz="4000" dirty="0" smtClean="0"/>
              <a:t>exemple développé par la ville de Rennes:</a:t>
            </a:r>
            <a:br>
              <a:rPr lang="fr-FR" sz="4000" dirty="0" smtClean="0"/>
            </a:br>
            <a:r>
              <a:rPr lang="fr-FR" sz="4000" i="1" u="sng" dirty="0" smtClean="0"/>
              <a:t>code 0</a:t>
            </a:r>
            <a:r>
              <a:rPr lang="fr-FR" sz="4000" dirty="0" smtClean="0"/>
              <a:t>: jardinières non associées à des espaces verts, en centre ville, et qui réclament un entretien particulièrement soigné;</a:t>
            </a:r>
            <a:br>
              <a:rPr lang="fr-FR" sz="4000" dirty="0" smtClean="0"/>
            </a:br>
            <a:r>
              <a:rPr lang="fr-FR" sz="4000" i="1" u="sng" dirty="0" smtClean="0"/>
              <a:t>code 1</a:t>
            </a:r>
            <a:r>
              <a:rPr lang="fr-FR" sz="4000" dirty="0" smtClean="0"/>
              <a:t>:parcs les plus soignés, fleuris, et dont les éléments doivent être maintenus en parfait état;</a:t>
            </a:r>
            <a:br>
              <a:rPr lang="fr-FR" sz="4000" dirty="0" smtClean="0"/>
            </a:br>
            <a:r>
              <a:rPr lang="fr-FR" sz="2800" dirty="0" smtClean="0"/>
              <a:t/>
            </a:r>
            <a:br>
              <a:rPr lang="fr-FR" sz="2800" dirty="0" smtClean="0"/>
            </a:br>
            <a:endParaRPr lang="fr-FR"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369072"/>
          </a:xfrm>
        </p:spPr>
        <p:txBody>
          <a:bodyPr>
            <a:noAutofit/>
          </a:bodyPr>
          <a:lstStyle/>
          <a:p>
            <a:pPr algn="l"/>
            <a:r>
              <a:rPr lang="fr-FR" sz="3200" i="1" u="sng" dirty="0" smtClean="0"/>
              <a:t>code 2</a:t>
            </a:r>
            <a:r>
              <a:rPr lang="fr-FR" sz="3200" dirty="0" smtClean="0"/>
              <a:t>: parcs et espaces verts  de qualité, généralement fleuris qui doivent conserver un bon aspect;</a:t>
            </a:r>
            <a:br>
              <a:rPr lang="fr-FR" sz="3200" dirty="0" smtClean="0"/>
            </a:br>
            <a:r>
              <a:rPr lang="fr-FR" sz="3200" i="1" u="sng" dirty="0" smtClean="0"/>
              <a:t>code 3</a:t>
            </a:r>
            <a:r>
              <a:rPr lang="fr-FR" sz="3200" dirty="0" smtClean="0"/>
              <a:t>: espaces verts régulièrement entretenus, le fleurissement étant limité à des rosiers;</a:t>
            </a:r>
            <a:br>
              <a:rPr lang="fr-FR" sz="3200" dirty="0" smtClean="0"/>
            </a:br>
            <a:r>
              <a:rPr lang="fr-FR" sz="3200" i="1" u="sng" dirty="0" smtClean="0"/>
              <a:t>code 4</a:t>
            </a:r>
            <a:r>
              <a:rPr lang="fr-FR" sz="3200" dirty="0" smtClean="0"/>
              <a:t>: espaces à caractère rustique propice à un bon développement de la flore et de la faune sauvage;</a:t>
            </a:r>
            <a:br>
              <a:rPr lang="fr-FR" sz="3200" dirty="0" smtClean="0"/>
            </a:br>
            <a:r>
              <a:rPr lang="fr-FR" sz="3200" i="1" u="sng" dirty="0" smtClean="0"/>
              <a:t>code 5</a:t>
            </a:r>
            <a:r>
              <a:rPr lang="fr-FR" sz="3200" dirty="0" smtClean="0"/>
              <a:t>:espaces à caractère champêtre d'entretien sommaire;</a:t>
            </a:r>
            <a:br>
              <a:rPr lang="fr-FR" sz="3200" dirty="0" smtClean="0"/>
            </a:br>
            <a:r>
              <a:rPr lang="fr-FR" sz="3200" i="1" u="sng" dirty="0" smtClean="0"/>
              <a:t>code 6</a:t>
            </a:r>
            <a:r>
              <a:rPr lang="fr-FR" sz="3200" dirty="0" smtClean="0"/>
              <a:t>:espaces sommaires ne possédant en majorité que du mobilier urbain.</a:t>
            </a:r>
            <a:endParaRPr lang="fr-FR"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285728"/>
            <a:ext cx="9108098" cy="6357958"/>
          </a:xfrm>
          <a:prstGeom prst="rect">
            <a:avLst/>
          </a:prstGeom>
          <a:noFill/>
          <a:ln w="28575">
            <a:solidFill>
              <a:schemeClr val="tx1"/>
            </a:solid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715148"/>
          </a:xfrm>
        </p:spPr>
        <p:txBody>
          <a:bodyPr>
            <a:noAutofit/>
          </a:bodyPr>
          <a:lstStyle/>
          <a:p>
            <a:pPr algn="l"/>
            <a:r>
              <a:rPr lang="fr-FR" sz="3600" dirty="0" smtClean="0"/>
              <a:t>- </a:t>
            </a:r>
            <a:r>
              <a:rPr lang="fr-FR" sz="3600" b="1" i="1" u="sng" dirty="0" smtClean="0"/>
              <a:t>la codification de la nature des interventions</a:t>
            </a:r>
            <a:r>
              <a:rPr lang="fr-FR" sz="3600" b="1" dirty="0" smtClean="0"/>
              <a:t>: </a:t>
            </a:r>
            <a:r>
              <a:rPr lang="fr-FR" sz="3600" dirty="0" smtClean="0"/>
              <a:t>elle consiste à décomposer l'aménagement en fonction de la </a:t>
            </a:r>
            <a:r>
              <a:rPr lang="fr-FR" sz="3600" b="1" dirty="0" smtClean="0">
                <a:solidFill>
                  <a:srgbClr val="FF0000"/>
                </a:solidFill>
              </a:rPr>
              <a:t>nature des éléments </a:t>
            </a:r>
            <a:r>
              <a:rPr lang="fr-FR" sz="3600" dirty="0" smtClean="0"/>
              <a:t>qui les constituent et de leurs </a:t>
            </a:r>
            <a:r>
              <a:rPr lang="fr-FR" sz="3600" b="1" dirty="0" smtClean="0">
                <a:solidFill>
                  <a:srgbClr val="FF0000"/>
                </a:solidFill>
              </a:rPr>
              <a:t>caractéristiques</a:t>
            </a:r>
            <a:r>
              <a:rPr lang="fr-FR" sz="3600" dirty="0" smtClean="0"/>
              <a:t> et d'en faire le diagnostic:</a:t>
            </a:r>
            <a:br>
              <a:rPr lang="fr-FR" sz="3600" dirty="0" smtClean="0"/>
            </a:br>
            <a:r>
              <a:rPr lang="fr-FR" sz="3600" dirty="0" smtClean="0"/>
              <a:t>1- </a:t>
            </a:r>
            <a:r>
              <a:rPr lang="fr-FR" sz="3600" i="1" u="sng" dirty="0" smtClean="0"/>
              <a:t>la nature des éléments à entretenir</a:t>
            </a:r>
            <a:r>
              <a:rPr lang="fr-FR" sz="3600" dirty="0" smtClean="0"/>
              <a:t>: surfaces engazonnées, surfaces enherbées, plantations saisonnières, arbres d'ornement et d'alignement, arbustes, massifs fleuris, jardinières, circulations, clôtures, ouvrages maçonnées (dallage, murets, bassins..), mobilier de parcs et de jardins…</a:t>
            </a:r>
            <a:br>
              <a:rPr lang="fr-FR" sz="3600" dirty="0" smtClean="0"/>
            </a:br>
            <a:endParaRPr lang="fr-FR"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369072"/>
          </a:xfrm>
        </p:spPr>
        <p:txBody>
          <a:bodyPr>
            <a:normAutofit fontScale="90000"/>
          </a:bodyPr>
          <a:lstStyle/>
          <a:p>
            <a:pPr algn="l"/>
            <a:r>
              <a:rPr lang="fr-FR" sz="4000" i="1" u="sng" dirty="0" smtClean="0"/>
              <a:t>2- la qualité des éléments sur place</a:t>
            </a:r>
            <a:r>
              <a:rPr lang="fr-FR" sz="4000" dirty="0" smtClean="0"/>
              <a:t>: </a:t>
            </a:r>
            <a:br>
              <a:rPr lang="fr-FR" sz="4000" dirty="0" smtClean="0"/>
            </a:br>
            <a:r>
              <a:rPr lang="fr-FR" sz="4000" dirty="0" smtClean="0"/>
              <a:t>- </a:t>
            </a:r>
            <a:r>
              <a:rPr lang="fr-FR" sz="4000" b="1" dirty="0" smtClean="0">
                <a:solidFill>
                  <a:srgbClr val="FF0000"/>
                </a:solidFill>
              </a:rPr>
              <a:t>l'âge des aménagements </a:t>
            </a:r>
            <a:r>
              <a:rPr lang="fr-FR" sz="4000" dirty="0" smtClean="0"/>
              <a:t>(phase juvénile, mâture, dépérissement),</a:t>
            </a:r>
            <a:br>
              <a:rPr lang="fr-FR" sz="4000" dirty="0" smtClean="0"/>
            </a:br>
            <a:r>
              <a:rPr lang="fr-FR" sz="4000" dirty="0" smtClean="0"/>
              <a:t>-  </a:t>
            </a:r>
            <a:r>
              <a:rPr lang="fr-FR" sz="4000" b="1" dirty="0" smtClean="0">
                <a:solidFill>
                  <a:srgbClr val="FF0000"/>
                </a:solidFill>
              </a:rPr>
              <a:t>les contraintes d'environnement </a:t>
            </a:r>
            <a:r>
              <a:rPr lang="fr-FR" sz="4000" dirty="0" smtClean="0"/>
              <a:t>(réseaux, bâtiments, revêtements du sol, état du sol..),</a:t>
            </a:r>
            <a:br>
              <a:rPr lang="fr-FR" sz="4000" dirty="0" smtClean="0"/>
            </a:br>
            <a:r>
              <a:rPr lang="fr-FR" sz="4000" dirty="0" smtClean="0"/>
              <a:t>-  la nature des végétaux (genre, hauteur, diamètre, volume),</a:t>
            </a:r>
            <a:br>
              <a:rPr lang="fr-FR" sz="4000" dirty="0" smtClean="0"/>
            </a:br>
            <a:r>
              <a:rPr lang="fr-FR" sz="4000" dirty="0" smtClean="0"/>
              <a:t>-  </a:t>
            </a:r>
            <a:r>
              <a:rPr lang="fr-FR" sz="4000" b="1" dirty="0" smtClean="0">
                <a:solidFill>
                  <a:srgbClr val="FF0000"/>
                </a:solidFill>
              </a:rPr>
              <a:t>l'état sanitaire des arbres existants </a:t>
            </a:r>
            <a:r>
              <a:rPr lang="fr-FR" sz="4000" dirty="0" smtClean="0"/>
              <a:t>(blessure, attaques parasitaires, présences d'altérations, pourcentage de bois mort), expertise des organes présentant une dangerosité potentielle.</a:t>
            </a:r>
            <a:br>
              <a:rPr lang="fr-FR" sz="4000" dirty="0" smtClean="0"/>
            </a:br>
            <a:endParaRPr lang="fr-FR" sz="4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297634"/>
          </a:xfrm>
        </p:spPr>
        <p:txBody>
          <a:bodyPr>
            <a:normAutofit/>
          </a:bodyPr>
          <a:lstStyle/>
          <a:p>
            <a:pPr>
              <a:lnSpc>
                <a:spcPct val="200000"/>
              </a:lnSpc>
            </a:pPr>
            <a:r>
              <a:rPr lang="fr-FR" sz="6000" b="1" i="1" u="sng" dirty="0" smtClean="0"/>
              <a:t>la mise en œuvre et le suivi d'un plan de gestion</a:t>
            </a:r>
            <a:endParaRPr lang="fr-FR" sz="6000" i="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297634"/>
          </a:xfrm>
        </p:spPr>
        <p:txBody>
          <a:bodyPr/>
          <a:lstStyle/>
          <a:p>
            <a:pPr algn="just"/>
            <a:r>
              <a:rPr lang="fr-FR" dirty="0" smtClean="0"/>
              <a:t>La mise en œuvre du plan exige l'établissement d'un calendrier ou d'un planning sur lequel sont regroupées les </a:t>
            </a:r>
            <a:r>
              <a:rPr lang="fr-FR" sz="4800" b="1" i="1" dirty="0" smtClean="0">
                <a:solidFill>
                  <a:srgbClr val="FF0000"/>
                </a:solidFill>
              </a:rPr>
              <a:t>interventions</a:t>
            </a:r>
            <a:r>
              <a:rPr lang="fr-FR" dirty="0" smtClean="0"/>
              <a:t> envisagées en précisant la </a:t>
            </a:r>
            <a:r>
              <a:rPr lang="fr-FR" sz="5400" b="1" i="1" dirty="0" smtClean="0">
                <a:solidFill>
                  <a:srgbClr val="FF0000"/>
                </a:solidFill>
              </a:rPr>
              <a:t>fréquence</a:t>
            </a:r>
            <a:r>
              <a:rPr lang="fr-FR" sz="5400" b="1" dirty="0" smtClean="0"/>
              <a:t>,</a:t>
            </a:r>
            <a:r>
              <a:rPr lang="fr-FR" dirty="0" smtClean="0"/>
              <a:t> la </a:t>
            </a:r>
            <a:r>
              <a:rPr lang="fr-FR" sz="5400" b="1" i="1" dirty="0" smtClean="0">
                <a:solidFill>
                  <a:srgbClr val="FF0000"/>
                </a:solidFill>
              </a:rPr>
              <a:t>chronologie</a:t>
            </a:r>
            <a:r>
              <a:rPr lang="fr-FR" dirty="0" smtClean="0"/>
              <a:t> et la </a:t>
            </a:r>
            <a:r>
              <a:rPr lang="fr-FR" sz="5400" b="1" i="1" dirty="0" smtClean="0">
                <a:solidFill>
                  <a:srgbClr val="FF0000"/>
                </a:solidFill>
              </a:rPr>
              <a:t>durée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1" y="144462"/>
            <a:ext cx="9144000" cy="657068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858000"/>
          </a:xfrm>
        </p:spPr>
        <p:txBody>
          <a:bodyPr>
            <a:normAutofit/>
          </a:bodyPr>
          <a:lstStyle/>
          <a:p>
            <a:pPr lvl="0" algn="l"/>
            <a:r>
              <a:rPr lang="fr-FR" sz="4000" u="sng" dirty="0" smtClean="0"/>
              <a:t>L'entretien des végétaux</a:t>
            </a:r>
            <a:r>
              <a:rPr lang="fr-FR" sz="4000" dirty="0" smtClean="0"/>
              <a:t>: taille ou élagage, fauchage</a:t>
            </a:r>
            <a:r>
              <a:rPr lang="fr-FR" sz="4000" smtClean="0"/>
              <a:t>, tonte, traitement et </a:t>
            </a:r>
            <a:r>
              <a:rPr lang="fr-FR" sz="4000" dirty="0" smtClean="0"/>
              <a:t>entretiens divers (arrosage, tuteurage…);</a:t>
            </a:r>
            <a:br>
              <a:rPr lang="fr-FR" sz="4000" dirty="0" smtClean="0"/>
            </a:br>
            <a:r>
              <a:rPr lang="fr-FR" sz="4000" u="sng" dirty="0" smtClean="0"/>
              <a:t>L'entretien du sol</a:t>
            </a:r>
            <a:r>
              <a:rPr lang="fr-FR" sz="4000" dirty="0" smtClean="0"/>
              <a:t>: désherbage, débroussaillage des zones où les risquent d'incendie sont importants, ramassage des feuilles à l'automne, ratissage et balayage des allées, travail du sol (fraisage, binage, fertilisation …).</a:t>
            </a:r>
            <a:br>
              <a:rPr lang="fr-FR" sz="4000" dirty="0" smtClean="0"/>
            </a:br>
            <a:r>
              <a:rPr lang="fr-FR" sz="2000" dirty="0" smtClean="0"/>
              <a:t/>
            </a:r>
            <a:br>
              <a:rPr lang="fr-FR" sz="2000" dirty="0" smtClean="0"/>
            </a:br>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858000"/>
          </a:xfrm>
        </p:spPr>
        <p:txBody>
          <a:bodyPr>
            <a:noAutofit/>
          </a:bodyPr>
          <a:lstStyle/>
          <a:p>
            <a:pPr algn="l"/>
            <a:r>
              <a:rPr lang="fr-FR" sz="4000" u="sng" dirty="0" smtClean="0"/>
              <a:t>La formation spécifique des végétaux</a:t>
            </a:r>
            <a:r>
              <a:rPr lang="fr-FR" sz="4000" dirty="0" smtClean="0"/>
              <a:t>: art topiaire, rideaux et marquises;</a:t>
            </a:r>
            <a:br>
              <a:rPr lang="fr-FR" sz="4000" dirty="0" smtClean="0"/>
            </a:br>
            <a:r>
              <a:rPr lang="fr-FR" sz="4000" dirty="0" smtClean="0"/>
              <a:t>Le renouvellement des plantations saisonnières;</a:t>
            </a:r>
            <a:br>
              <a:rPr lang="fr-FR" sz="4000" dirty="0" smtClean="0"/>
            </a:br>
            <a:r>
              <a:rPr lang="fr-FR" sz="4000" dirty="0" smtClean="0"/>
              <a:t>Les abattages, les essouchages et le remplacement des végétaux morts ou abîmés;</a:t>
            </a:r>
            <a:br>
              <a:rPr lang="fr-FR" sz="4000" dirty="0" smtClean="0"/>
            </a:br>
            <a:r>
              <a:rPr lang="fr-FR" sz="4000" dirty="0" smtClean="0"/>
              <a:t>La sauvegarde, la protection et la réhabilitation des constructions et des ornements (bâtiments, statues, bassins, clôtures, pergolas);</a:t>
            </a:r>
            <a:endParaRPr lang="fr-FR"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i="1" u="sng" dirty="0" smtClean="0"/>
              <a:t>le rôle d'un plan de gestion</a:t>
            </a:r>
            <a:endParaRPr lang="fr-FR" dirty="0"/>
          </a:p>
        </p:txBody>
      </p:sp>
      <p:sp>
        <p:nvSpPr>
          <p:cNvPr id="3" name="Espace réservé du contenu 2"/>
          <p:cNvSpPr>
            <a:spLocks noGrp="1"/>
          </p:cNvSpPr>
          <p:nvPr>
            <p:ph idx="1"/>
          </p:nvPr>
        </p:nvSpPr>
        <p:spPr>
          <a:xfrm>
            <a:off x="457200" y="1357298"/>
            <a:ext cx="8229600" cy="5286412"/>
          </a:xfrm>
        </p:spPr>
        <p:txBody>
          <a:bodyPr>
            <a:noAutofit/>
          </a:bodyPr>
          <a:lstStyle/>
          <a:p>
            <a:pPr algn="just">
              <a:buNone/>
            </a:pPr>
            <a:r>
              <a:rPr lang="fr-FR" sz="2800" dirty="0" smtClean="0"/>
              <a:t>     fournir, aux responsables du suivi technique, aux propriétaires et aux municipalités, </a:t>
            </a:r>
            <a:r>
              <a:rPr lang="fr-FR" sz="2800" u="sng" dirty="0" smtClean="0"/>
              <a:t>un document de référence</a:t>
            </a:r>
            <a:r>
              <a:rPr lang="fr-FR" sz="2800" dirty="0" smtClean="0"/>
              <a:t> faisant </a:t>
            </a:r>
            <a:r>
              <a:rPr lang="fr-FR" sz="2800" u="sng" dirty="0" smtClean="0"/>
              <a:t>la synthèse des objectifs visés pour gérer l'espace</a:t>
            </a:r>
            <a:r>
              <a:rPr lang="fr-FR" sz="2800" dirty="0" smtClean="0"/>
              <a:t> :parc urbain, périurbain, jardin botanique, promenade verte…etc. </a:t>
            </a:r>
            <a:r>
              <a:rPr lang="fr-FR" sz="2800" u="sng" dirty="0" smtClean="0"/>
              <a:t>Après avoir différencié des zones spécifiques</a:t>
            </a:r>
            <a:r>
              <a:rPr lang="fr-FR" sz="2800" dirty="0" smtClean="0"/>
              <a:t>, homogènes nécessitant un traitement identique: des zones boisées, les alignements, les haies, les espaces engazonnés ou enherbés, les massifs fleuris saisonniers ou pérennes, les jardinières…; dans certain cas, il s'agit plus simplement de la gestion d'un élément remarquable tel qu’un arbre.</a:t>
            </a:r>
            <a:endParaRPr lang="fr-FR"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583362"/>
          </a:xfrm>
        </p:spPr>
        <p:txBody>
          <a:bodyPr>
            <a:noAutofit/>
          </a:bodyPr>
          <a:lstStyle/>
          <a:p>
            <a:pPr algn="l"/>
            <a:r>
              <a:rPr lang="fr-FR" sz="3600" u="sng" dirty="0" smtClean="0"/>
              <a:t>La protection des végétaux et des constructions contre les diverses agressions</a:t>
            </a:r>
            <a:r>
              <a:rPr lang="fr-FR" sz="3600" dirty="0" smtClean="0"/>
              <a:t>: gel, vent, oxydation des éléments métalliques, altération des constructions en bois, dégradation par vandalisme, vidange des canalisations, entretien des fossés et émissaires, nettoyage des regards, renouvellement de l'eau des bassins et du sable des aires de jeu;</a:t>
            </a:r>
            <a:br>
              <a:rPr lang="fr-FR" sz="3600" dirty="0" smtClean="0"/>
            </a:br>
            <a:r>
              <a:rPr lang="fr-FR" sz="3600" dirty="0" smtClean="0"/>
              <a:t>Les réparations des petits incidents: fuite d'eau en arrosage, changement des lampes des luminaires;</a:t>
            </a:r>
            <a:br>
              <a:rPr lang="fr-FR" sz="3600" dirty="0" smtClean="0"/>
            </a:br>
            <a:r>
              <a:rPr lang="fr-FR" sz="3600" dirty="0" smtClean="0"/>
              <a:t>Le diagnostic phytosanitaire et la recherche de solution de protection;</a:t>
            </a:r>
            <a:br>
              <a:rPr lang="fr-FR" sz="3600" dirty="0" smtClean="0"/>
            </a:br>
            <a:endParaRPr lang="fr-FR" sz="3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583362"/>
          </a:xfrm>
        </p:spPr>
        <p:txBody>
          <a:bodyPr>
            <a:normAutofit fontScale="90000"/>
          </a:bodyPr>
          <a:lstStyle/>
          <a:p>
            <a:pPr algn="l"/>
            <a:r>
              <a:rPr lang="fr-FR" sz="4000" u="sng" dirty="0" smtClean="0"/>
              <a:t>- L'animation</a:t>
            </a:r>
            <a:r>
              <a:rPr lang="fr-FR" sz="4000" dirty="0" smtClean="0"/>
              <a:t>: jeux, animaux, panneaux d'informations relatifs au lieu, étiquetage, signalétique;</a:t>
            </a:r>
            <a:br>
              <a:rPr lang="fr-FR" sz="4000" dirty="0" smtClean="0"/>
            </a:br>
            <a:r>
              <a:rPr lang="fr-FR" sz="4000" dirty="0" smtClean="0"/>
              <a:t>- La communication avec les propriétaires et les utilisateurs débouchant sur une éventuelle réorientation de la maintenance;</a:t>
            </a:r>
            <a:br>
              <a:rPr lang="fr-FR" sz="4000" dirty="0" smtClean="0"/>
            </a:br>
            <a:r>
              <a:rPr lang="fr-FR" sz="4000" dirty="0" smtClean="0"/>
              <a:t>- La collecte, l'élimination et le recyclage des déchets et des résidus des végétaux et des déchets divers (papiers, matériaux ferreux ou plastiques).</a:t>
            </a:r>
            <a:r>
              <a:rPr lang="fr-FR" dirty="0" smtClean="0"/>
              <a:t/>
            </a:r>
            <a:br>
              <a:rPr lang="fr-FR" dirty="0" smtClean="0"/>
            </a:br>
            <a:endParaRPr lang="fr-F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4643438" cy="6858000"/>
          </a:xfrm>
        </p:spPr>
        <p:txBody>
          <a:bodyPr>
            <a:noAutofit/>
          </a:bodyPr>
          <a:lstStyle/>
          <a:p>
            <a:pPr algn="l"/>
            <a:r>
              <a:rPr lang="fr-FR" sz="2800" b="1" u="sng" dirty="0" smtClean="0"/>
              <a:t>Élagage</a:t>
            </a:r>
            <a:r>
              <a:rPr lang="fr-FR" sz="2800" dirty="0" smtClean="0"/>
              <a:t>: taille  effectuée sur un végétal ligneux, consistant à couper certaines branches, malades, mal placées, ou superflues pour limiter son développement ou stimuler sa vigueur, préserver ou recréer sa forme. L’élagage est généralement pratiqué en hiver pendant le repos végétatif. La meilleure période  fin juillet - mi-septembre  </a:t>
            </a:r>
            <a:br>
              <a:rPr lang="fr-FR" sz="2800" dirty="0" smtClean="0"/>
            </a:br>
            <a:r>
              <a:rPr lang="fr-FR" sz="2800" b="1" u="sng" dirty="0" smtClean="0"/>
              <a:t>Émondage</a:t>
            </a:r>
            <a:r>
              <a:rPr lang="fr-FR" sz="2800" b="1" dirty="0" smtClean="0"/>
              <a:t>:</a:t>
            </a:r>
            <a:r>
              <a:rPr lang="fr-FR" sz="2800" dirty="0" smtClean="0"/>
              <a:t> suppression des branches mortes ou inutiles d’un végétal ligneux afin de favoriser sa croissance</a:t>
            </a:r>
            <a:br>
              <a:rPr lang="fr-FR" sz="2800" dirty="0" smtClean="0"/>
            </a:br>
            <a:endParaRPr lang="fr-FR" sz="2800" dirty="0"/>
          </a:p>
        </p:txBody>
      </p:sp>
      <p:pic>
        <p:nvPicPr>
          <p:cNvPr id="7170" name="Picture 2" descr="Taille de formation, élagage et émondage, trois opérations sur le peuplier qui permettent de produire du bois de qualité"/>
          <p:cNvPicPr>
            <a:picLocks noChangeAspect="1" noChangeArrowheads="1"/>
          </p:cNvPicPr>
          <p:nvPr/>
        </p:nvPicPr>
        <p:blipFill>
          <a:blip r:embed="rId2" cstate="print"/>
          <a:srcRect l="16667" r="20324"/>
          <a:stretch>
            <a:fillRect/>
          </a:stretch>
        </p:blipFill>
        <p:spPr bwMode="auto">
          <a:xfrm>
            <a:off x="4562114" y="0"/>
            <a:ext cx="4581886" cy="6858000"/>
          </a:xfrm>
          <a:prstGeom prst="rect">
            <a:avLst/>
          </a:prstGeom>
          <a:noFill/>
        </p:spPr>
      </p:pic>
      <p:sp>
        <p:nvSpPr>
          <p:cNvPr id="5" name="ZoneTexte 4"/>
          <p:cNvSpPr txBox="1"/>
          <p:nvPr/>
        </p:nvSpPr>
        <p:spPr>
          <a:xfrm>
            <a:off x="4572000" y="0"/>
            <a:ext cx="4572000" cy="584775"/>
          </a:xfrm>
          <a:prstGeom prst="rect">
            <a:avLst/>
          </a:prstGeom>
          <a:noFill/>
        </p:spPr>
        <p:txBody>
          <a:bodyPr wrap="square" rtlCol="0">
            <a:spAutoFit/>
          </a:bodyPr>
          <a:lstStyle/>
          <a:p>
            <a:r>
              <a:rPr lang="fr-FR" sz="3200" dirty="0" smtClean="0"/>
              <a:t>Outils: sécateurs, scies</a:t>
            </a:r>
            <a:endParaRPr lang="fr-FR" sz="3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7654956"/>
          </a:xfrm>
        </p:spPr>
        <p:txBody>
          <a:bodyPr>
            <a:noAutofit/>
          </a:bodyPr>
          <a:lstStyle/>
          <a:p>
            <a:pPr algn="l"/>
            <a:r>
              <a:rPr lang="fr-FR" sz="3600" b="1" u="sng" dirty="0" smtClean="0"/>
              <a:t>Fauchage</a:t>
            </a:r>
            <a:r>
              <a:rPr lang="fr-FR" sz="3600" dirty="0" smtClean="0"/>
              <a:t>: opération consistant à couper l’herbe des prairies, des pelouses ou de toute surface recouverte de gazon dont la hauteur ou la rusticité est trop importante pour que l’on puisse procéder à une tonte. Le fauchage est effectué à l’aide d’une faux, d’une faucille ou d’une faucheuse mécanique.</a:t>
            </a:r>
            <a:br>
              <a:rPr lang="fr-FR" sz="3600" dirty="0" smtClean="0"/>
            </a:br>
            <a:r>
              <a:rPr lang="fr-FR" sz="3600" b="1" u="sng" dirty="0" smtClean="0"/>
              <a:t>Tonte</a:t>
            </a:r>
            <a:r>
              <a:rPr lang="fr-FR" sz="3600" dirty="0" smtClean="0"/>
              <a:t>: coupe à ras du gazon renouvelée fréquemment afin d’obtenir une surface uniforme. La tonte facilite le </a:t>
            </a:r>
            <a:r>
              <a:rPr lang="fr-FR" sz="3600" i="1" dirty="0" smtClean="0"/>
              <a:t>tallage</a:t>
            </a:r>
            <a:r>
              <a:rPr lang="fr-FR" sz="3600" dirty="0" smtClean="0"/>
              <a:t> des graminées et freinent le développement des mauvaises herbes. Outils: tondeuses </a:t>
            </a:r>
            <a:br>
              <a:rPr lang="fr-FR" sz="3600" dirty="0" smtClean="0"/>
            </a:br>
            <a:endParaRPr lang="fr-FR" sz="3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r="1747"/>
          <a:stretch>
            <a:fillRect/>
          </a:stretch>
        </p:blipFill>
        <p:spPr bwMode="auto">
          <a:xfrm>
            <a:off x="1643042" y="0"/>
            <a:ext cx="6572264" cy="6877050"/>
          </a:xfrm>
          <a:prstGeom prst="rect">
            <a:avLst/>
          </a:prstGeom>
          <a:noFill/>
          <a:ln w="28575">
            <a:solidFill>
              <a:schemeClr val="tx1"/>
            </a:solid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571480"/>
            <a:ext cx="9180564" cy="5357826"/>
          </a:xfrm>
          <a:prstGeom prst="rect">
            <a:avLst/>
          </a:prstGeom>
          <a:noFill/>
          <a:ln w="38100">
            <a:solidFill>
              <a:schemeClr val="tx1"/>
            </a:solid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583362"/>
          </a:xfrm>
        </p:spPr>
        <p:txBody>
          <a:bodyPr>
            <a:noAutofit/>
          </a:bodyPr>
          <a:lstStyle/>
          <a:p>
            <a:pPr algn="l"/>
            <a:r>
              <a:rPr lang="fr-FR" sz="3600" dirty="0" smtClean="0"/>
              <a:t/>
            </a:r>
            <a:br>
              <a:rPr lang="fr-FR" sz="3600" dirty="0" smtClean="0"/>
            </a:br>
            <a:endParaRPr lang="fr-FR" sz="3600" dirty="0"/>
          </a:p>
        </p:txBody>
      </p:sp>
      <p:sp>
        <p:nvSpPr>
          <p:cNvPr id="4098" name="Rectangle 2"/>
          <p:cNvSpPr>
            <a:spLocks noChangeArrowheads="1"/>
          </p:cNvSpPr>
          <p:nvPr/>
        </p:nvSpPr>
        <p:spPr bwMode="auto">
          <a:xfrm>
            <a:off x="0" y="1890291"/>
            <a:ext cx="914400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 plan de gestion constitue une référence fiable. C'est un outil au service des gestionnaires à condition qu'il soit </a:t>
            </a:r>
            <a:r>
              <a:rPr lang="fr-FR" sz="4000" b="1" dirty="0" smtClean="0">
                <a:solidFill>
                  <a:srgbClr val="FF0000"/>
                </a:solidFill>
                <a:latin typeface="Arial" pitchFamily="34" charset="0"/>
                <a:ea typeface="Times New Roman" pitchFamily="18" charset="0"/>
                <a:cs typeface="Arial" pitchFamily="34" charset="0"/>
              </a:rPr>
              <a:t>vérifié</a:t>
            </a:r>
            <a:r>
              <a:rPr kumimoji="0" lang="fr-FR" sz="32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et qu'il fasse l'objet d'une </a:t>
            </a:r>
            <a:r>
              <a:rPr kumimoji="0" lang="fr-FR" sz="4000" b="1"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réactualisation</a:t>
            </a:r>
            <a:r>
              <a:rPr kumimoji="0" lang="fr-FR" sz="32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lang="fr-FR" sz="4000" b="1" dirty="0" smtClean="0">
                <a:solidFill>
                  <a:srgbClr val="FF0000"/>
                </a:solidFill>
                <a:latin typeface="Arial" pitchFamily="34" charset="0"/>
                <a:ea typeface="Times New Roman" pitchFamily="18" charset="0"/>
                <a:cs typeface="Arial" pitchFamily="34" charset="0"/>
              </a:rPr>
              <a:t>adaptée</a:t>
            </a:r>
            <a:r>
              <a:rPr kumimoji="0" lang="fr-FR" sz="3200" b="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 responsable de l'entretien doit </a:t>
            </a:r>
            <a:r>
              <a:rPr kumimoji="0" lang="fr-F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intervenir rapidement et à bon escient lors d'aléas peu prévisibles tels que les accidents climatiques ou les attaques phytosanitaires sérieuses.</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ZoneTexte 5"/>
          <p:cNvSpPr txBox="1"/>
          <p:nvPr/>
        </p:nvSpPr>
        <p:spPr>
          <a:xfrm>
            <a:off x="0" y="214290"/>
            <a:ext cx="8215338" cy="1569660"/>
          </a:xfrm>
          <a:prstGeom prst="rect">
            <a:avLst/>
          </a:prstGeom>
          <a:noFill/>
        </p:spPr>
        <p:txBody>
          <a:bodyPr wrap="square" rtlCol="0">
            <a:spAutoFit/>
          </a:bodyPr>
          <a:lstStyle/>
          <a:p>
            <a:pPr algn="ctr"/>
            <a:r>
              <a:rPr lang="fr-FR" sz="4800" b="1" u="sng" dirty="0" smtClean="0">
                <a:latin typeface="Arial" pitchFamily="34" charset="0"/>
                <a:ea typeface="Times New Roman" pitchFamily="18" charset="0"/>
                <a:cs typeface="Arial" pitchFamily="34" charset="0"/>
              </a:rPr>
              <a:t>Les limites d'un plan de gestion</a:t>
            </a:r>
            <a:endParaRPr lang="fr-FR" sz="4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583362"/>
          </a:xfrm>
        </p:spPr>
        <p:txBody>
          <a:bodyPr>
            <a:noAutofit/>
          </a:bodyPr>
          <a:lstStyle/>
          <a:p>
            <a:pPr algn="l"/>
            <a:r>
              <a:rPr lang="fr-FR" sz="3600" dirty="0" smtClean="0"/>
              <a:t/>
            </a:r>
            <a:br>
              <a:rPr lang="fr-FR" sz="3600" dirty="0" smtClean="0"/>
            </a:br>
            <a:endParaRPr lang="fr-FR" sz="3600" dirty="0"/>
          </a:p>
        </p:txBody>
      </p:sp>
      <p:pic>
        <p:nvPicPr>
          <p:cNvPr id="25602" name="Picture 2" descr="Carotteur aérateur de gazon"/>
          <p:cNvPicPr>
            <a:picLocks noChangeAspect="1" noChangeArrowheads="1"/>
          </p:cNvPicPr>
          <p:nvPr/>
        </p:nvPicPr>
        <p:blipFill>
          <a:blip r:embed="rId2" cstate="print"/>
          <a:srcRect/>
          <a:stretch>
            <a:fillRect/>
          </a:stretch>
        </p:blipFill>
        <p:spPr bwMode="auto">
          <a:xfrm>
            <a:off x="785786" y="0"/>
            <a:ext cx="6858000" cy="6858000"/>
          </a:xfrm>
          <a:prstGeom prst="rect">
            <a:avLst/>
          </a:prstGeom>
          <a:noFill/>
        </p:spPr>
      </p:pic>
      <p:sp>
        <p:nvSpPr>
          <p:cNvPr id="4" name="ZoneTexte 3"/>
          <p:cNvSpPr txBox="1"/>
          <p:nvPr/>
        </p:nvSpPr>
        <p:spPr>
          <a:xfrm>
            <a:off x="1357290" y="6143644"/>
            <a:ext cx="5572164" cy="646331"/>
          </a:xfrm>
          <a:prstGeom prst="rect">
            <a:avLst/>
          </a:prstGeom>
          <a:noFill/>
        </p:spPr>
        <p:txBody>
          <a:bodyPr wrap="square" rtlCol="0">
            <a:spAutoFit/>
          </a:bodyPr>
          <a:lstStyle/>
          <a:p>
            <a:r>
              <a:rPr lang="fr-FR" sz="3600" dirty="0" smtClean="0"/>
              <a:t>Aération de gazon</a:t>
            </a:r>
            <a:endParaRPr lang="fr-FR" sz="3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53250" name="Picture 2" descr="Aérateur de gazon"/>
          <p:cNvPicPr>
            <a:picLocks noChangeAspect="1" noChangeArrowheads="1"/>
          </p:cNvPicPr>
          <p:nvPr/>
        </p:nvPicPr>
        <p:blipFill>
          <a:blip r:embed="rId2" cstate="print"/>
          <a:srcRect/>
          <a:stretch>
            <a:fillRect/>
          </a:stretch>
        </p:blipFill>
        <p:spPr bwMode="auto">
          <a:xfrm>
            <a:off x="0" y="0"/>
            <a:ext cx="8143900" cy="68580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56322" name="Picture 2" descr="Semelles à pointes aérateur gazon"/>
          <p:cNvPicPr>
            <a:picLocks noChangeAspect="1" noChangeArrowheads="1"/>
          </p:cNvPicPr>
          <p:nvPr/>
        </p:nvPicPr>
        <p:blipFill>
          <a:blip r:embed="rId2" cstate="print"/>
          <a:srcRect/>
          <a:stretch>
            <a:fillRect/>
          </a:stretch>
        </p:blipFill>
        <p:spPr bwMode="auto">
          <a:xfrm>
            <a:off x="1071538" y="0"/>
            <a:ext cx="6858000"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142852"/>
            <a:ext cx="7772400" cy="1470025"/>
          </a:xfrm>
        </p:spPr>
        <p:txBody>
          <a:bodyPr/>
          <a:lstStyle/>
          <a:p>
            <a:r>
              <a:rPr lang="fr-FR" b="1" i="1" u="sng" dirty="0" smtClean="0"/>
              <a:t>L'élaboration d'un  plan de gestion</a:t>
            </a:r>
            <a:endParaRPr lang="fr-FR" dirty="0"/>
          </a:p>
        </p:txBody>
      </p:sp>
      <p:sp>
        <p:nvSpPr>
          <p:cNvPr id="3" name="Sous-titre 2"/>
          <p:cNvSpPr>
            <a:spLocks noGrp="1"/>
          </p:cNvSpPr>
          <p:nvPr>
            <p:ph type="subTitle" idx="1"/>
          </p:nvPr>
        </p:nvSpPr>
        <p:spPr>
          <a:xfrm>
            <a:off x="357158" y="2428868"/>
            <a:ext cx="8429684" cy="4071966"/>
          </a:xfrm>
        </p:spPr>
        <p:txBody>
          <a:bodyPr>
            <a:normAutofit/>
          </a:bodyPr>
          <a:lstStyle/>
          <a:p>
            <a:pPr marL="742950" lvl="0" indent="-742950" algn="just">
              <a:buFont typeface="+mj-lt"/>
              <a:buAutoNum type="arabicPeriod"/>
            </a:pPr>
            <a:r>
              <a:rPr lang="fr-FR" sz="4400" dirty="0" smtClean="0">
                <a:solidFill>
                  <a:schemeClr val="tx1"/>
                </a:solidFill>
              </a:rPr>
              <a:t>Un inventaire précis et exhaustif de l'espace végétal ou du patrimoine vert à gérer. </a:t>
            </a:r>
          </a:p>
          <a:p>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098" name="Picture 2" descr="http://www.mge-greenservice.com/clients/greenservice/upload/images/_zoom/ed_180_darbone.jpg"/>
          <p:cNvPicPr>
            <a:picLocks noChangeAspect="1" noChangeArrowheads="1"/>
          </p:cNvPicPr>
          <p:nvPr/>
        </p:nvPicPr>
        <p:blipFill>
          <a:blip r:embed="rId2" cstate="print"/>
          <a:srcRect/>
          <a:stretch>
            <a:fillRect/>
          </a:stretch>
        </p:blipFill>
        <p:spPr bwMode="auto">
          <a:xfrm>
            <a:off x="142844" y="0"/>
            <a:ext cx="8668820" cy="6858000"/>
          </a:xfrm>
          <a:prstGeom prst="rect">
            <a:avLst/>
          </a:prstGeom>
          <a:noFill/>
        </p:spPr>
      </p:pic>
      <p:sp>
        <p:nvSpPr>
          <p:cNvPr id="5" name="ZoneTexte 4"/>
          <p:cNvSpPr txBox="1"/>
          <p:nvPr/>
        </p:nvSpPr>
        <p:spPr>
          <a:xfrm>
            <a:off x="500034" y="5000636"/>
            <a:ext cx="7500990" cy="646331"/>
          </a:xfrm>
          <a:prstGeom prst="rect">
            <a:avLst/>
          </a:prstGeom>
          <a:noFill/>
        </p:spPr>
        <p:txBody>
          <a:bodyPr wrap="square" rtlCol="0">
            <a:spAutoFit/>
          </a:bodyPr>
          <a:lstStyle/>
          <a:p>
            <a:r>
              <a:rPr lang="fr-FR" sz="3600" dirty="0" smtClean="0">
                <a:solidFill>
                  <a:schemeClr val="bg1"/>
                </a:solidFill>
              </a:rPr>
              <a:t>Défeutreur, aérateur, scarificateur</a:t>
            </a:r>
            <a:endParaRPr lang="fr-FR" sz="3600" dirty="0">
              <a:solidFill>
                <a:schemeClr val="bg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55298" name="Picture 2" descr="Scarificateur manuel à roues"/>
          <p:cNvPicPr>
            <a:picLocks noChangeAspect="1" noChangeArrowheads="1"/>
          </p:cNvPicPr>
          <p:nvPr/>
        </p:nvPicPr>
        <p:blipFill>
          <a:blip r:embed="rId2" cstate="print"/>
          <a:srcRect/>
          <a:stretch>
            <a:fillRect/>
          </a:stretch>
        </p:blipFill>
        <p:spPr bwMode="auto">
          <a:xfrm>
            <a:off x="0" y="0"/>
            <a:ext cx="6858000" cy="6858000"/>
          </a:xfrm>
          <a:prstGeom prst="rect">
            <a:avLst/>
          </a:prstGeom>
          <a:noFill/>
        </p:spPr>
      </p:pic>
      <p:sp>
        <p:nvSpPr>
          <p:cNvPr id="5" name="ZoneTexte 4"/>
          <p:cNvSpPr txBox="1"/>
          <p:nvPr/>
        </p:nvSpPr>
        <p:spPr>
          <a:xfrm>
            <a:off x="6000760" y="3500438"/>
            <a:ext cx="1857388" cy="369332"/>
          </a:xfrm>
          <a:prstGeom prst="rect">
            <a:avLst/>
          </a:prstGeom>
          <a:noFill/>
        </p:spPr>
        <p:txBody>
          <a:bodyPr wrap="square" rtlCol="0">
            <a:spAutoFit/>
          </a:bodyPr>
          <a:lstStyle/>
          <a:p>
            <a:r>
              <a:rPr lang="fr-FR" dirty="0" smtClean="0"/>
              <a:t>scarification</a:t>
            </a:r>
            <a:endParaRPr lang="fr-F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583362"/>
          </a:xfrm>
        </p:spPr>
        <p:txBody>
          <a:bodyPr>
            <a:noAutofit/>
          </a:bodyPr>
          <a:lstStyle/>
          <a:p>
            <a:pPr algn="l"/>
            <a:r>
              <a:rPr lang="fr-FR" sz="3600" dirty="0" smtClean="0"/>
              <a:t/>
            </a:r>
            <a:br>
              <a:rPr lang="fr-FR" sz="3600" dirty="0" smtClean="0"/>
            </a:br>
            <a:endParaRPr lang="fr-FR" sz="3600" dirty="0"/>
          </a:p>
        </p:txBody>
      </p:sp>
      <p:pic>
        <p:nvPicPr>
          <p:cNvPr id="29698" name="Picture 2" descr="Bordurette Acier 1m - anglais"/>
          <p:cNvPicPr>
            <a:picLocks noChangeAspect="1" noChangeArrowheads="1"/>
          </p:cNvPicPr>
          <p:nvPr/>
        </p:nvPicPr>
        <p:blipFill>
          <a:blip r:embed="rId2" cstate="print"/>
          <a:srcRect/>
          <a:stretch>
            <a:fillRect/>
          </a:stretch>
        </p:blipFill>
        <p:spPr bwMode="auto">
          <a:xfrm>
            <a:off x="0" y="0"/>
            <a:ext cx="6858000" cy="6858000"/>
          </a:xfrm>
          <a:prstGeom prst="rect">
            <a:avLst/>
          </a:prstGeom>
          <a:noFill/>
        </p:spPr>
      </p:pic>
      <p:sp>
        <p:nvSpPr>
          <p:cNvPr id="4" name="ZoneTexte 3"/>
          <p:cNvSpPr txBox="1"/>
          <p:nvPr/>
        </p:nvSpPr>
        <p:spPr>
          <a:xfrm>
            <a:off x="4500562" y="5572140"/>
            <a:ext cx="2786082" cy="369332"/>
          </a:xfrm>
          <a:prstGeom prst="rect">
            <a:avLst/>
          </a:prstGeom>
          <a:noFill/>
        </p:spPr>
        <p:txBody>
          <a:bodyPr wrap="square" rtlCol="0">
            <a:spAutoFit/>
          </a:bodyPr>
          <a:lstStyle/>
          <a:p>
            <a:r>
              <a:rPr lang="fr-FR" dirty="0" smtClean="0"/>
              <a:t>Bordures en acier</a:t>
            </a:r>
            <a:endParaRPr lang="fr-F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026" name="Picture 2" descr="http://www.commecadefrance.com/dotclear/images/MONDE%20AGRICOLE/CCDF_EXTIRPATEUR_FENDT_DSCN.jpg"/>
          <p:cNvPicPr>
            <a:picLocks noChangeAspect="1" noChangeArrowheads="1"/>
          </p:cNvPicPr>
          <p:nvPr/>
        </p:nvPicPr>
        <p:blipFill>
          <a:blip r:embed="rId2" cstate="print"/>
          <a:srcRect/>
          <a:stretch>
            <a:fillRect/>
          </a:stretch>
        </p:blipFill>
        <p:spPr bwMode="auto">
          <a:xfrm>
            <a:off x="-1" y="0"/>
            <a:ext cx="9143997" cy="68580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59394" name="Picture 2" descr="http://138.102.82.2/agronomie/machinisme/images/outils/miniatures/tsol-sous-soleuse2-m.jpg"/>
          <p:cNvPicPr>
            <a:picLocks noChangeAspect="1" noChangeArrowheads="1"/>
          </p:cNvPicPr>
          <p:nvPr/>
        </p:nvPicPr>
        <p:blipFill>
          <a:blip r:embed="rId2" cstate="print"/>
          <a:srcRect/>
          <a:stretch>
            <a:fillRect/>
          </a:stretch>
        </p:blipFill>
        <p:spPr bwMode="auto">
          <a:xfrm>
            <a:off x="0" y="0"/>
            <a:ext cx="6786578" cy="6900324"/>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a:p>
        </p:txBody>
      </p:sp>
      <p:pic>
        <p:nvPicPr>
          <p:cNvPr id="60418" name="Picture 2" descr="http://138.102.82.2/agronomie/machinisme/images/outils/miniatures/tsol-sous-soleuse-fonc-m.gif"/>
          <p:cNvPicPr>
            <a:picLocks noChangeAspect="1" noChangeArrowheads="1"/>
          </p:cNvPicPr>
          <p:nvPr/>
        </p:nvPicPr>
        <p:blipFill>
          <a:blip r:embed="rId2" cstate="print"/>
          <a:srcRect/>
          <a:stretch>
            <a:fillRect/>
          </a:stretch>
        </p:blipFill>
        <p:spPr bwMode="auto">
          <a:xfrm>
            <a:off x="0" y="1142984"/>
            <a:ext cx="8953499" cy="3357562"/>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1035" name="Picture 11" descr="Pince mauvaise herbe mécanique"/>
          <p:cNvPicPr>
            <a:picLocks noChangeAspect="1" noChangeArrowheads="1"/>
          </p:cNvPicPr>
          <p:nvPr/>
        </p:nvPicPr>
        <p:blipFill>
          <a:blip r:embed="rId2" cstate="print"/>
          <a:srcRect/>
          <a:stretch>
            <a:fillRect/>
          </a:stretch>
        </p:blipFill>
        <p:spPr bwMode="auto">
          <a:xfrm>
            <a:off x="-1" y="0"/>
            <a:ext cx="5248467" cy="685800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1442" name="Picture 2" descr="http://www.jardinbrico.com/jb_images/fiches/Outillages/03_Outil_des_tai_entr/300/02_400.gif"/>
          <p:cNvPicPr>
            <a:picLocks noChangeAspect="1" noChangeArrowheads="1"/>
          </p:cNvPicPr>
          <p:nvPr/>
        </p:nvPicPr>
        <p:blipFill>
          <a:blip r:embed="rId2" cstate="print"/>
          <a:srcRect/>
          <a:stretch>
            <a:fillRect/>
          </a:stretch>
        </p:blipFill>
        <p:spPr bwMode="auto">
          <a:xfrm>
            <a:off x="785786" y="0"/>
            <a:ext cx="6715140" cy="6994211"/>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2466" name="Picture 2" descr="binage avec le plat de la serfouette"/>
          <p:cNvPicPr>
            <a:picLocks noChangeAspect="1" noChangeArrowheads="1"/>
          </p:cNvPicPr>
          <p:nvPr/>
        </p:nvPicPr>
        <p:blipFill>
          <a:blip r:embed="rId2" cstate="print"/>
          <a:srcRect/>
          <a:stretch>
            <a:fillRect/>
          </a:stretch>
        </p:blipFill>
        <p:spPr bwMode="auto">
          <a:xfrm>
            <a:off x="0" y="0"/>
            <a:ext cx="9002780" cy="6858000"/>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4514" name="Picture 2" descr="hersage pour faire descendre le sable"/>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ZoneTexte 4"/>
          <p:cNvSpPr txBox="1"/>
          <p:nvPr/>
        </p:nvSpPr>
        <p:spPr>
          <a:xfrm>
            <a:off x="1115616" y="5661248"/>
            <a:ext cx="6480720" cy="369332"/>
          </a:xfrm>
          <a:prstGeom prst="rect">
            <a:avLst/>
          </a:prstGeom>
          <a:noFill/>
        </p:spPr>
        <p:txBody>
          <a:bodyPr wrap="square" rtlCol="0">
            <a:spAutoFit/>
          </a:bodyPr>
          <a:lstStyle/>
          <a:p>
            <a:r>
              <a:rPr lang="fr-FR" dirty="0" smtClean="0"/>
              <a:t>sablage</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2000232" y="0"/>
            <a:ext cx="5499108" cy="6858000"/>
          </a:xfrm>
          <a:prstGeom prst="rect">
            <a:avLst/>
          </a:prstGeom>
          <a:noFill/>
          <a:ln w="28575">
            <a:solidFill>
              <a:schemeClr val="tx1"/>
            </a:solidFill>
            <a:miter lim="800000"/>
            <a:headEnd/>
            <a:tailEnd/>
          </a:ln>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2705" name="Picture 1" descr="http://www.gazonsfg.org/fr/elements/Images/Rouleau01.jpg"/>
          <p:cNvPicPr>
            <a:picLocks noChangeAspect="1" noChangeArrowheads="1"/>
          </p:cNvPicPr>
          <p:nvPr/>
        </p:nvPicPr>
        <p:blipFill>
          <a:blip r:embed="rId2" cstate="print"/>
          <a:srcRect/>
          <a:stretch>
            <a:fillRect/>
          </a:stretch>
        </p:blipFill>
        <p:spPr bwMode="auto">
          <a:xfrm>
            <a:off x="1428728" y="0"/>
            <a:ext cx="5195455" cy="6858000"/>
          </a:xfrm>
          <a:prstGeom prst="rect">
            <a:avLst/>
          </a:prstGeom>
          <a:noFill/>
        </p:spPr>
      </p:pic>
      <p:sp>
        <p:nvSpPr>
          <p:cNvPr id="5" name="ZoneTexte 4"/>
          <p:cNvSpPr txBox="1"/>
          <p:nvPr/>
        </p:nvSpPr>
        <p:spPr>
          <a:xfrm>
            <a:off x="2195736" y="4869160"/>
            <a:ext cx="3168352" cy="369332"/>
          </a:xfrm>
          <a:prstGeom prst="rect">
            <a:avLst/>
          </a:prstGeom>
          <a:noFill/>
        </p:spPr>
        <p:txBody>
          <a:bodyPr wrap="square" rtlCol="0">
            <a:spAutoFit/>
          </a:bodyPr>
          <a:lstStyle/>
          <a:p>
            <a:r>
              <a:rPr lang="fr-FR" dirty="0" smtClean="0"/>
              <a:t>roulage</a:t>
            </a:r>
            <a:endParaRPr lang="fr-F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3730" name="Picture 2" descr="http://www.mge-greenservice.com/clients/greenservice/upload/images/_zoom/p1020184.jpg"/>
          <p:cNvPicPr>
            <a:picLocks noChangeAspect="1" noChangeArrowheads="1"/>
          </p:cNvPicPr>
          <p:nvPr/>
        </p:nvPicPr>
        <p:blipFill>
          <a:blip r:embed="rId2" cstate="print"/>
          <a:srcRect/>
          <a:stretch>
            <a:fillRect/>
          </a:stretch>
        </p:blipFill>
        <p:spPr bwMode="auto">
          <a:xfrm>
            <a:off x="-1" y="0"/>
            <a:ext cx="9130474" cy="6858000"/>
          </a:xfrm>
          <a:prstGeom prst="rect">
            <a:avLst/>
          </a:prstGeom>
          <a:noFill/>
        </p:spPr>
      </p:pic>
      <p:sp>
        <p:nvSpPr>
          <p:cNvPr id="5" name="ZoneTexte 4"/>
          <p:cNvSpPr txBox="1"/>
          <p:nvPr/>
        </p:nvSpPr>
        <p:spPr>
          <a:xfrm>
            <a:off x="0" y="3501008"/>
            <a:ext cx="2267744" cy="369332"/>
          </a:xfrm>
          <a:prstGeom prst="rect">
            <a:avLst/>
          </a:prstGeom>
          <a:noFill/>
        </p:spPr>
        <p:txBody>
          <a:bodyPr wrap="square" rtlCol="0">
            <a:spAutoFit/>
          </a:bodyPr>
          <a:lstStyle/>
          <a:p>
            <a:r>
              <a:rPr lang="fr-FR" dirty="0" smtClean="0"/>
              <a:t>roulage</a:t>
            </a:r>
            <a:endParaRPr lang="fr-F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3490" name="Picture 2" descr="http://www.techni-contact.com/ressources/images/produits/zoom/833577-1.jpg"/>
          <p:cNvPicPr>
            <a:picLocks noChangeAspect="1" noChangeArrowheads="1"/>
          </p:cNvPicPr>
          <p:nvPr/>
        </p:nvPicPr>
        <p:blipFill>
          <a:blip r:embed="rId2" cstate="print"/>
          <a:srcRect/>
          <a:stretch>
            <a:fillRect/>
          </a:stretch>
        </p:blipFill>
        <p:spPr bwMode="auto">
          <a:xfrm>
            <a:off x="0" y="-1"/>
            <a:ext cx="4214810" cy="7152405"/>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5538" name="Picture 2" descr="http://www.jardinbrico.com/jb_images/fiches/JARDIN_POTAGER/010_019/010_019/Jar_Potager_13_01_300.jpg"/>
          <p:cNvPicPr>
            <a:picLocks noChangeAspect="1" noChangeArrowheads="1"/>
          </p:cNvPicPr>
          <p:nvPr/>
        </p:nvPicPr>
        <p:blipFill>
          <a:blip r:embed="rId2" cstate="print"/>
          <a:srcRect/>
          <a:stretch>
            <a:fillRect/>
          </a:stretch>
        </p:blipFill>
        <p:spPr bwMode="auto">
          <a:xfrm>
            <a:off x="428596" y="0"/>
            <a:ext cx="7237491" cy="6858000"/>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6562" name="Picture 2" descr="compos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7586" name="Picture 2" descr="http://img101.imageshack.us/img101/8707/abbatage46wb.jpg"/>
          <p:cNvPicPr>
            <a:picLocks noChangeAspect="1" noChangeArrowheads="1"/>
          </p:cNvPicPr>
          <p:nvPr/>
        </p:nvPicPr>
        <p:blipFill>
          <a:blip r:embed="rId2" cstate="print"/>
          <a:srcRect/>
          <a:stretch>
            <a:fillRect/>
          </a:stretch>
        </p:blipFill>
        <p:spPr bwMode="auto">
          <a:xfrm>
            <a:off x="0" y="0"/>
            <a:ext cx="9143998" cy="6858000"/>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8610" name="Picture 2" descr="abbatage"/>
          <p:cNvPicPr>
            <a:picLocks noChangeAspect="1" noChangeArrowheads="1"/>
          </p:cNvPicPr>
          <p:nvPr/>
        </p:nvPicPr>
        <p:blipFill>
          <a:blip r:embed="rId2" cstate="print"/>
          <a:srcRect/>
          <a:stretch>
            <a:fillRect/>
          </a:stretch>
        </p:blipFill>
        <p:spPr bwMode="auto">
          <a:xfrm>
            <a:off x="0" y="0"/>
            <a:ext cx="9196548" cy="6858000"/>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1682" name="Picture 2" descr="Parc des Topiaires"/>
          <p:cNvPicPr>
            <a:picLocks noChangeAspect="1" noChangeArrowheads="1"/>
          </p:cNvPicPr>
          <p:nvPr/>
        </p:nvPicPr>
        <p:blipFill>
          <a:blip r:embed="rId2" cstate="print"/>
          <a:srcRect/>
          <a:stretch>
            <a:fillRect/>
          </a:stretch>
        </p:blipFill>
        <p:spPr bwMode="auto">
          <a:xfrm>
            <a:off x="-886" y="428604"/>
            <a:ext cx="9144886" cy="6072206"/>
          </a:xfrm>
          <a:prstGeom prst="rect">
            <a:avLst/>
          </a:prstGeom>
          <a:noFill/>
        </p:spPr>
      </p:pic>
      <p:sp>
        <p:nvSpPr>
          <p:cNvPr id="5" name="ZoneTexte 4"/>
          <p:cNvSpPr txBox="1"/>
          <p:nvPr/>
        </p:nvSpPr>
        <p:spPr>
          <a:xfrm>
            <a:off x="395536" y="1628800"/>
            <a:ext cx="2664296" cy="369332"/>
          </a:xfrm>
          <a:prstGeom prst="rect">
            <a:avLst/>
          </a:prstGeom>
          <a:noFill/>
        </p:spPr>
        <p:txBody>
          <a:bodyPr wrap="square" rtlCol="0">
            <a:spAutoFit/>
          </a:bodyPr>
          <a:lstStyle/>
          <a:p>
            <a:r>
              <a:rPr lang="fr-FR" dirty="0" smtClean="0">
                <a:solidFill>
                  <a:schemeClr val="bg1"/>
                </a:solidFill>
              </a:rPr>
              <a:t>topiaire</a:t>
            </a:r>
            <a:endParaRPr lang="fr-FR" dirty="0">
              <a:solidFill>
                <a:schemeClr val="bg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0658" name="Picture 2" descr="If, conduit en topiaire">
            <a:hlinkClick r:id="rId2"/>
          </p:cNvPr>
          <p:cNvPicPr>
            <a:picLocks noChangeAspect="1" noChangeArrowheads="1"/>
          </p:cNvPicPr>
          <p:nvPr/>
        </p:nvPicPr>
        <p:blipFill>
          <a:blip r:embed="rId3" cstate="print"/>
          <a:srcRect/>
          <a:stretch>
            <a:fillRect/>
          </a:stretch>
        </p:blipFill>
        <p:spPr bwMode="auto">
          <a:xfrm>
            <a:off x="-1" y="0"/>
            <a:ext cx="9577257" cy="6858000"/>
          </a:xfrm>
          <a:prstGeom prst="rect">
            <a:avLst/>
          </a:prstGeom>
          <a:noFill/>
        </p:spPr>
      </p:pic>
      <p:sp>
        <p:nvSpPr>
          <p:cNvPr id="5" name="ZoneTexte 4"/>
          <p:cNvSpPr txBox="1"/>
          <p:nvPr/>
        </p:nvSpPr>
        <p:spPr>
          <a:xfrm>
            <a:off x="395536" y="1628800"/>
            <a:ext cx="2664296" cy="369332"/>
          </a:xfrm>
          <a:prstGeom prst="rect">
            <a:avLst/>
          </a:prstGeom>
          <a:noFill/>
        </p:spPr>
        <p:txBody>
          <a:bodyPr wrap="square" rtlCol="0">
            <a:spAutoFit/>
          </a:bodyPr>
          <a:lstStyle/>
          <a:p>
            <a:r>
              <a:rPr lang="fr-FR" dirty="0" smtClean="0">
                <a:solidFill>
                  <a:schemeClr val="bg1"/>
                </a:solidFill>
              </a:rPr>
              <a:t>topiaire</a:t>
            </a:r>
            <a:endParaRPr lang="fr-FR" dirty="0">
              <a:solidFill>
                <a:schemeClr val="bg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69634" name="Picture 2" descr="Image"/>
          <p:cNvPicPr>
            <a:picLocks noChangeAspect="1" noChangeArrowheads="1"/>
          </p:cNvPicPr>
          <p:nvPr/>
        </p:nvPicPr>
        <p:blipFill>
          <a:blip r:embed="rId2" cstate="print"/>
          <a:srcRect/>
          <a:stretch>
            <a:fillRect/>
          </a:stretch>
        </p:blipFill>
        <p:spPr bwMode="auto">
          <a:xfrm>
            <a:off x="0" y="0"/>
            <a:ext cx="5072066" cy="676275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229600" cy="3543311"/>
          </a:xfrm>
        </p:spPr>
        <p:txBody>
          <a:bodyPr>
            <a:normAutofit/>
          </a:bodyPr>
          <a:lstStyle/>
          <a:p>
            <a:pPr marL="514350" lvl="0" indent="-514350" algn="just">
              <a:buFont typeface="+mj-lt"/>
              <a:buAutoNum type="arabicPeriod" startAt="2"/>
            </a:pPr>
            <a:r>
              <a:rPr lang="fr-FR" sz="4400" dirty="0" smtClean="0"/>
              <a:t>La représentation de cet inventaire (cartographie, photographies, plans et schémas). </a:t>
            </a:r>
          </a:p>
          <a:p>
            <a:endParaRPr lang="fr-F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4754" name="Picture 2" descr="Rouille">
            <a:hlinkClick r:id="rId2"/>
          </p:cNvPr>
          <p:cNvPicPr>
            <a:picLocks noChangeAspect="1" noChangeArrowheads="1"/>
          </p:cNvPicPr>
          <p:nvPr/>
        </p:nvPicPr>
        <p:blipFill>
          <a:blip r:embed="rId3" cstate="print"/>
          <a:srcRect/>
          <a:stretch>
            <a:fillRect/>
          </a:stretch>
        </p:blipFill>
        <p:spPr bwMode="auto">
          <a:xfrm>
            <a:off x="0" y="0"/>
            <a:ext cx="5623560" cy="685800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5778" name="Picture 2" descr="rond_de_sorcier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ZoneTexte 4"/>
          <p:cNvSpPr txBox="1"/>
          <p:nvPr/>
        </p:nvSpPr>
        <p:spPr>
          <a:xfrm>
            <a:off x="1403648" y="4725144"/>
            <a:ext cx="3528392" cy="369332"/>
          </a:xfrm>
          <a:prstGeom prst="rect">
            <a:avLst/>
          </a:prstGeom>
          <a:noFill/>
        </p:spPr>
        <p:txBody>
          <a:bodyPr wrap="square" rtlCol="0">
            <a:spAutoFit/>
          </a:bodyPr>
          <a:lstStyle/>
          <a:p>
            <a:r>
              <a:rPr lang="fr-FR" dirty="0" smtClean="0"/>
              <a:t>sorcière</a:t>
            </a:r>
            <a:endParaRPr lang="fr-F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7826" name="Picture 2" descr="Moisissure des neiges"/>
          <p:cNvPicPr>
            <a:picLocks noChangeAspect="1" noChangeArrowheads="1"/>
          </p:cNvPicPr>
          <p:nvPr/>
        </p:nvPicPr>
        <p:blipFill>
          <a:blip r:embed="rId2" cstate="print"/>
          <a:srcRect/>
          <a:stretch>
            <a:fillRect/>
          </a:stretch>
        </p:blipFill>
        <p:spPr bwMode="auto">
          <a:xfrm>
            <a:off x="178870" y="785794"/>
            <a:ext cx="8965130" cy="485776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9874" name="Picture 2" descr="Fil rouge"/>
          <p:cNvPicPr>
            <a:picLocks noChangeAspect="1" noChangeArrowheads="1"/>
          </p:cNvPicPr>
          <p:nvPr/>
        </p:nvPicPr>
        <p:blipFill>
          <a:blip r:embed="rId2" cstate="print"/>
          <a:srcRect/>
          <a:stretch>
            <a:fillRect/>
          </a:stretch>
        </p:blipFill>
        <p:spPr bwMode="auto">
          <a:xfrm>
            <a:off x="0" y="0"/>
            <a:ext cx="9306112" cy="6572272"/>
          </a:xfrm>
          <a:prstGeom prst="rect">
            <a:avLst/>
          </a:prstGeom>
          <a:noFill/>
        </p:spPr>
      </p:pic>
      <p:sp>
        <p:nvSpPr>
          <p:cNvPr id="5" name="ZoneTexte 4"/>
          <p:cNvSpPr txBox="1"/>
          <p:nvPr/>
        </p:nvSpPr>
        <p:spPr>
          <a:xfrm>
            <a:off x="179512" y="2492896"/>
            <a:ext cx="3168352" cy="369332"/>
          </a:xfrm>
          <a:prstGeom prst="rect">
            <a:avLst/>
          </a:prstGeom>
          <a:noFill/>
        </p:spPr>
        <p:txBody>
          <a:bodyPr wrap="square" rtlCol="0">
            <a:spAutoFit/>
          </a:bodyPr>
          <a:lstStyle/>
          <a:p>
            <a:r>
              <a:rPr lang="fr-FR" dirty="0" smtClean="0"/>
              <a:t>rouge</a:t>
            </a:r>
            <a:endParaRPr lang="fr-F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78850" name="Picture 2" descr="Helminthosporiose"/>
          <p:cNvPicPr>
            <a:picLocks noChangeAspect="1" noChangeArrowheads="1"/>
          </p:cNvPicPr>
          <p:nvPr/>
        </p:nvPicPr>
        <p:blipFill>
          <a:blip r:embed="rId2" cstate="print"/>
          <a:srcRect/>
          <a:stretch>
            <a:fillRect/>
          </a:stretch>
        </p:blipFill>
        <p:spPr bwMode="auto">
          <a:xfrm>
            <a:off x="0" y="0"/>
            <a:ext cx="9032073" cy="5214950"/>
          </a:xfrm>
          <a:prstGeom prst="rect">
            <a:avLst/>
          </a:prstGeom>
          <a:noFill/>
        </p:spPr>
      </p:pic>
      <p:sp>
        <p:nvSpPr>
          <p:cNvPr id="5" name="ZoneTexte 4"/>
          <p:cNvSpPr txBox="1"/>
          <p:nvPr/>
        </p:nvSpPr>
        <p:spPr>
          <a:xfrm>
            <a:off x="251520" y="3933056"/>
            <a:ext cx="3168352" cy="369332"/>
          </a:xfrm>
          <a:prstGeom prst="rect">
            <a:avLst/>
          </a:prstGeom>
          <a:noFill/>
        </p:spPr>
        <p:txBody>
          <a:bodyPr wrap="square" rtlCol="0">
            <a:spAutoFit/>
          </a:bodyPr>
          <a:lstStyle/>
          <a:p>
            <a:r>
              <a:rPr lang="fr-FR" dirty="0" smtClean="0"/>
              <a:t>rouille</a:t>
            </a:r>
            <a:endParaRPr lang="fr-F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gestion différenciée</a:t>
            </a:r>
            <a:endParaRPr lang="fr-FR" dirty="0"/>
          </a:p>
        </p:txBody>
      </p:sp>
      <p:sp>
        <p:nvSpPr>
          <p:cNvPr id="3" name="Espace réservé du contenu 2"/>
          <p:cNvSpPr>
            <a:spLocks noGrp="1"/>
          </p:cNvSpPr>
          <p:nvPr>
            <p:ph idx="1"/>
          </p:nvPr>
        </p:nvSpPr>
        <p:spPr/>
        <p:txBody>
          <a:bodyPr>
            <a:normAutofit fontScale="77500" lnSpcReduction="20000"/>
          </a:bodyPr>
          <a:lstStyle/>
          <a:p>
            <a:r>
              <a:rPr lang="fr-FR" dirty="0" smtClean="0"/>
              <a:t>La gestion différenciée consiste à pratiquer un entretien adapté des espaces verts selon leurs caractéristiques et </a:t>
            </a:r>
          </a:p>
          <a:p>
            <a:r>
              <a:rPr lang="fr-FR" dirty="0" smtClean="0"/>
              <a:t>leurs usages. Il s’agit de faire le bon entretien au bon endroit. Cette démarche est particulièrement pertinente pour </a:t>
            </a:r>
          </a:p>
          <a:p>
            <a:r>
              <a:rPr lang="fr-FR" dirty="0" smtClean="0"/>
              <a:t>les communes qui ont de plus en plus de surfaces à entretenir avec des effectifs et des moyens qui stagnent. Elle </a:t>
            </a:r>
          </a:p>
          <a:p>
            <a:r>
              <a:rPr lang="fr-FR" dirty="0" smtClean="0"/>
              <a:t>est également bien adaptée aux sites sensibles et naturels par son approche environnementale. Elle est une </a:t>
            </a:r>
          </a:p>
          <a:p>
            <a:r>
              <a:rPr lang="fr-FR" dirty="0" smtClean="0"/>
              <a:t>réponse à plusieurs enjeux.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 Enjeux culturels </a:t>
            </a:r>
          </a:p>
          <a:p>
            <a:r>
              <a:rPr lang="fr-FR" dirty="0" smtClean="0"/>
              <a:t>- valoriser l’identité des paysages communaux, </a:t>
            </a:r>
          </a:p>
          <a:p>
            <a:r>
              <a:rPr lang="fr-FR" dirty="0" smtClean="0"/>
              <a:t>- mettre en valeur les sites de prestige et patrimoniaux, </a:t>
            </a:r>
          </a:p>
          <a:p>
            <a:r>
              <a:rPr lang="fr-FR" dirty="0" smtClean="0"/>
              <a:t>- diversifier et transmettre le savoir-faire et l’art du jardinier. </a:t>
            </a:r>
          </a:p>
          <a:p>
            <a:endParaRPr lang="fr-F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 Enjeux environnementaux : </a:t>
            </a:r>
          </a:p>
          <a:p>
            <a:r>
              <a:rPr lang="fr-FR" dirty="0" smtClean="0"/>
              <a:t>- préserver la biodiversité des espaces naturels, </a:t>
            </a:r>
          </a:p>
          <a:p>
            <a:r>
              <a:rPr lang="fr-FR" dirty="0" smtClean="0"/>
              <a:t>- limiter les pollutions : produits phytosanitaires (herbicides, pesticides), bâches plastiques…</a:t>
            </a:r>
          </a:p>
          <a:p>
            <a:r>
              <a:rPr lang="fr-FR" dirty="0" smtClean="0"/>
              <a:t>- gérer les ressources naturelles : économies d’eau, gestion des déchets verts…</a:t>
            </a:r>
          </a:p>
          <a:p>
            <a:endParaRPr lang="fr-F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 Enjeux sociaux </a:t>
            </a:r>
          </a:p>
          <a:p>
            <a:r>
              <a:rPr lang="fr-FR" dirty="0" smtClean="0"/>
              <a:t>- améliorer le cadre de vie des habitants en mettant à leur disposition une diversité d’espaces, </a:t>
            </a:r>
          </a:p>
          <a:p>
            <a:r>
              <a:rPr lang="fr-FR" dirty="0" smtClean="0"/>
              <a:t>- éduquer le grand public à l’environnement, </a:t>
            </a:r>
          </a:p>
          <a:p>
            <a:r>
              <a:rPr lang="fr-FR" dirty="0" smtClean="0"/>
              <a:t>- favoriser l’autonomie des agents. </a:t>
            </a:r>
          </a:p>
          <a:p>
            <a:endParaRPr lang="fr-F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t>• Enjeux économiques </a:t>
            </a:r>
          </a:p>
          <a:p>
            <a:r>
              <a:rPr lang="fr-FR" dirty="0" smtClean="0"/>
              <a:t>- faire face à des charges de fonctionnement de plus en plus lourdes (augmentation des surfaces), </a:t>
            </a:r>
          </a:p>
          <a:p>
            <a:r>
              <a:rPr lang="fr-FR" dirty="0" smtClean="0"/>
              <a:t>- optimiser les moyens humains, matériels et financiers, </a:t>
            </a:r>
          </a:p>
          <a:p>
            <a:r>
              <a:rPr lang="fr-FR" dirty="0" smtClean="0"/>
              <a:t>- maîtriser les temps de travail, </a:t>
            </a:r>
          </a:p>
          <a:p>
            <a:r>
              <a:rPr lang="fr-FR" dirty="0" smtClean="0"/>
              <a:t>- adapter le matériel (faucheuse, broyeur…). </a:t>
            </a:r>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600200"/>
            <a:ext cx="8929718" cy="4525963"/>
          </a:xfrm>
        </p:spPr>
        <p:txBody>
          <a:bodyPr>
            <a:normAutofit fontScale="85000" lnSpcReduction="20000"/>
          </a:bodyPr>
          <a:lstStyle/>
          <a:p>
            <a:pPr marL="514350" lvl="0" indent="-514350">
              <a:buFont typeface="+mj-lt"/>
              <a:buAutoNum type="arabicPeriod" startAt="3"/>
            </a:pPr>
            <a:r>
              <a:rPr lang="fr-FR" sz="4800" dirty="0" smtClean="0"/>
              <a:t>Un diagnostic complet; cadastre vert (</a:t>
            </a:r>
            <a:r>
              <a:rPr lang="fr-FR" sz="4800" u="sng" dirty="0" smtClean="0"/>
              <a:t>inventaire de la végétation comportant un fichier et une figuration graphique, qui renseigne sur les essences, l’importance et l’état sanitaire da la végétation</a:t>
            </a:r>
            <a:r>
              <a:rPr lang="fr-FR" sz="4800" dirty="0" smtClean="0"/>
              <a:t>) aboutissant à des propositions d'intervention curative et préventive.</a:t>
            </a:r>
          </a:p>
          <a:p>
            <a:endParaRPr lang="fr-FR" sz="4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714348" y="0"/>
            <a:ext cx="7072362" cy="6713537"/>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l="4000" t="2115" r="5999"/>
          <a:stretch>
            <a:fillRect/>
          </a:stretch>
        </p:blipFill>
        <p:spPr bwMode="auto">
          <a:xfrm>
            <a:off x="2428860" y="0"/>
            <a:ext cx="3428992" cy="6715148"/>
          </a:xfrm>
          <a:prstGeom prst="rect">
            <a:avLst/>
          </a:prstGeom>
          <a:noFill/>
          <a:ln w="28575">
            <a:solidFill>
              <a:schemeClr val="tx1"/>
            </a:solidFill>
            <a:miter lim="800000"/>
            <a:headEnd/>
            <a:tailEnd/>
          </a:ln>
          <a:effectLst/>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1298</TotalTime>
  <Words>1111</Words>
  <Application>Microsoft Office PowerPoint</Application>
  <PresentationFormat>Affichage à l'écran (4:3)</PresentationFormat>
  <Paragraphs>80</Paragraphs>
  <Slides>69</Slides>
  <Notes>0</Notes>
  <HiddenSlides>0</HiddenSlides>
  <MMClips>0</MMClips>
  <ScaleCrop>false</ScaleCrop>
  <HeadingPairs>
    <vt:vector size="4" baseType="variant">
      <vt:variant>
        <vt:lpstr>Thème</vt:lpstr>
      </vt:variant>
      <vt:variant>
        <vt:i4>1</vt:i4>
      </vt:variant>
      <vt:variant>
        <vt:lpstr>Titres des diapositives</vt:lpstr>
      </vt:variant>
      <vt:variant>
        <vt:i4>69</vt:i4>
      </vt:variant>
    </vt:vector>
  </HeadingPairs>
  <TitlesOfParts>
    <vt:vector size="70" baseType="lpstr">
      <vt:lpstr>Thème Office</vt:lpstr>
      <vt:lpstr>La gestion des espaces verts</vt:lpstr>
      <vt:lpstr>- Un plan de gestion</vt:lpstr>
      <vt:lpstr>le rôle d'un plan de gestion</vt:lpstr>
      <vt:lpstr>L'élaboration d'un  plan de gestion</vt:lpstr>
      <vt:lpstr>Diapositive 5</vt:lpstr>
      <vt:lpstr>Diapositive 6</vt:lpstr>
      <vt:lpstr>Diapositive 7</vt:lpstr>
      <vt:lpstr>Diapositive 8</vt:lpstr>
      <vt:lpstr>Diapositive 9</vt:lpstr>
      <vt:lpstr>4- Un programme opérationnel ventilant les travaux par tranches annuelles et déterminant une répartition de l'effort budgétaire. </vt:lpstr>
      <vt:lpstr>Diapositive 11</vt:lpstr>
      <vt:lpstr>La méthodologie du diagnostic</vt:lpstr>
      <vt:lpstr>Diapositive 13</vt:lpstr>
      <vt:lpstr>Diapositive 14</vt:lpstr>
      <vt:lpstr>Diapositive 15</vt:lpstr>
      <vt:lpstr>- codification par classe d'entretien classe 1: espaces laissés à l'état naturel, présentant une importante végétation spontanée; les interventions y sont rares; ayant but de les maintenir propres. Ex: enlèvement du papier, les travaux de tonte annuels ou bisannuels. Pour les végétaux ligneux, il n’y aura ni bêchage, ni ramassage de débris végétaux. </vt:lpstr>
      <vt:lpstr>classe 2: espaces de conception libre ou naturelle avec un entretien de type urbain, mais des interventions limitées;  - prairie: aucun apport d’éléments fertilisants ou désherbants sélectifs. La tonte et l’enlèvement des feuilles et débris végétaux sont réguliers mais non systématiques. - massifs d’arbustes: bêchage annuel avec enfouissement de feuilles et de déchets végétaux -  Pas de massifs de décoration florale.  </vt:lpstr>
      <vt:lpstr>classe 3: espaces urbains à entretien soigné (espace vert traditionnel); - entretien des pelouses à gazon plus u moins grossier, tonte régulière (une fois par semaine - massifs d’arbustes entretenus par deux ou trois passages annuels, taille de rajeunissement - plantes molles absentes ou très restreintes  </vt:lpstr>
      <vt:lpstr> classes 4: espaces verts de prestige, entretien très soigné (entretien horticole). - gazon fin à tonte régulière, apport d’éléments fertilisants, désherbage sélectif et arrosage régulier en période sèche. - massifs d’arbustes entretenus et suivis régulièrement ,bêchage, taille, engrais - les masses florales maintenues en parfait état par des passages réguliers. - feuilles et autres débris végétaux enlevés régulièrement</vt:lpstr>
      <vt:lpstr>codification selon la qualité:  exemple développé par la ville de Rennes: code 0: jardinières non associées à des espaces verts, en centre ville, et qui réclament un entretien particulièrement soigné; code 1:parcs les plus soignés, fleuris, et dont les éléments doivent être maintenus en parfait état;  </vt:lpstr>
      <vt:lpstr>code 2: parcs et espaces verts  de qualité, généralement fleuris qui doivent conserver un bon aspect; code 3: espaces verts régulièrement entretenus, le fleurissement étant limité à des rosiers; code 4: espaces à caractère rustique propice à un bon développement de la flore et de la faune sauvage; code 5:espaces à caractère champêtre d'entretien sommaire; code 6:espaces sommaires ne possédant en majorité que du mobilier urbain.</vt:lpstr>
      <vt:lpstr>Diapositive 22</vt:lpstr>
      <vt:lpstr>- la codification de la nature des interventions: elle consiste à décomposer l'aménagement en fonction de la nature des éléments qui les constituent et de leurs caractéristiques et d'en faire le diagnostic: 1- la nature des éléments à entretenir: surfaces engazonnées, surfaces enherbées, plantations saisonnières, arbres d'ornement et d'alignement, arbustes, massifs fleuris, jardinières, circulations, clôtures, ouvrages maçonnées (dallage, murets, bassins..), mobilier de parcs et de jardins… </vt:lpstr>
      <vt:lpstr>2- la qualité des éléments sur place:  - l'âge des aménagements (phase juvénile, mâture, dépérissement), -  les contraintes d'environnement (réseaux, bâtiments, revêtements du sol, état du sol..), -  la nature des végétaux (genre, hauteur, diamètre, volume), -  l'état sanitaire des arbres existants (blessure, attaques parasitaires, présences d'altérations, pourcentage de bois mort), expertise des organes présentant une dangerosité potentielle. </vt:lpstr>
      <vt:lpstr>la mise en œuvre et le suivi d'un plan de gestion</vt:lpstr>
      <vt:lpstr>La mise en œuvre du plan exige l'établissement d'un calendrier ou d'un planning sur lequel sont regroupées les interventions envisagées en précisant la fréquence, la chronologie et la durée</vt:lpstr>
      <vt:lpstr>Diapositive 27</vt:lpstr>
      <vt:lpstr>L'entretien des végétaux: taille ou élagage, fauchage, tonte, traitement et entretiens divers (arrosage, tuteurage…); L'entretien du sol: désherbage, débroussaillage des zones où les risquent d'incendie sont importants, ramassage des feuilles à l'automne, ratissage et balayage des allées, travail du sol (fraisage, binage, fertilisation …).  </vt:lpstr>
      <vt:lpstr>La formation spécifique des végétaux: art topiaire, rideaux et marquises; Le renouvellement des plantations saisonnières; Les abattages, les essouchages et le remplacement des végétaux morts ou abîmés; La sauvegarde, la protection et la réhabilitation des constructions et des ornements (bâtiments, statues, bassins, clôtures, pergolas);</vt:lpstr>
      <vt:lpstr>La protection des végétaux et des constructions contre les diverses agressions: gel, vent, oxydation des éléments métalliques, altération des constructions en bois, dégradation par vandalisme, vidange des canalisations, entretien des fossés et émissaires, nettoyage des regards, renouvellement de l'eau des bassins et du sable des aires de jeu; Les réparations des petits incidents: fuite d'eau en arrosage, changement des lampes des luminaires; Le diagnostic phytosanitaire et la recherche de solution de protection; </vt:lpstr>
      <vt:lpstr>- L'animation: jeux, animaux, panneaux d'informations relatifs au lieu, étiquetage, signalétique; - La communication avec les propriétaires et les utilisateurs débouchant sur une éventuelle réorientation de la maintenance; - La collecte, l'élimination et le recyclage des déchets et des résidus des végétaux et des déchets divers (papiers, matériaux ferreux ou plastiques). </vt:lpstr>
      <vt:lpstr>Élagage: taille  effectuée sur un végétal ligneux, consistant à couper certaines branches, malades, mal placées, ou superflues pour limiter son développement ou stimuler sa vigueur, préserver ou recréer sa forme. L’élagage est généralement pratiqué en hiver pendant le repos végétatif. La meilleure période  fin juillet - mi-septembre   Émondage: suppression des branches mortes ou inutiles d’un végétal ligneux afin de favoriser sa croissance </vt:lpstr>
      <vt:lpstr>Fauchage: opération consistant à couper l’herbe des prairies, des pelouses ou de toute surface recouverte de gazon dont la hauteur ou la rusticité est trop importante pour que l’on puisse procéder à une tonte. Le fauchage est effectué à l’aide d’une faux, d’une faucille ou d’une faucheuse mécanique. Tonte: coupe à ras du gazon renouvelée fréquemment afin d’obtenir une surface uniforme. La tonte facilite le tallage des graminées et freinent le développement des mauvaises herbes. Outils: tondeuses  </vt:lpstr>
      <vt:lpstr>Diapositive 34</vt:lpstr>
      <vt:lpstr>Diapositive 35</vt:lpstr>
      <vt:lpstr> </vt:lpstr>
      <vt:lpstr> </vt:lpstr>
      <vt:lpstr>Diapositive 38</vt:lpstr>
      <vt:lpstr>Diapositive 39</vt:lpstr>
      <vt:lpstr>Diapositive 40</vt:lpstr>
      <vt:lpstr>Diapositive 41</vt:lpstr>
      <vt:lpstr> </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Diapositive 57</vt:lpstr>
      <vt:lpstr>Diapositive 58</vt:lpstr>
      <vt:lpstr>Diapositive 59</vt:lpstr>
      <vt:lpstr>Diapositive 60</vt:lpstr>
      <vt:lpstr>Diapositive 61</vt:lpstr>
      <vt:lpstr>Diapositive 62</vt:lpstr>
      <vt:lpstr>Diapositive 63</vt:lpstr>
      <vt:lpstr>Diapositive 64</vt:lpstr>
      <vt:lpstr>La gestion différenciée</vt:lpstr>
      <vt:lpstr>Diapositive 66</vt:lpstr>
      <vt:lpstr>Diapositive 67</vt:lpstr>
      <vt:lpstr>Diapositive 68</vt:lpstr>
      <vt:lpstr>Diapositive 69</vt:lpstr>
    </vt:vector>
  </TitlesOfParts>
  <Company>zizousoft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meriem</dc:creator>
  <cp:lastModifiedBy>ink</cp:lastModifiedBy>
  <cp:revision>127</cp:revision>
  <dcterms:created xsi:type="dcterms:W3CDTF">2010-05-02T11:09:17Z</dcterms:created>
  <dcterms:modified xsi:type="dcterms:W3CDTF">2011-06-01T00:01:14Z</dcterms:modified>
</cp:coreProperties>
</file>