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59" r:id="rId4"/>
    <p:sldId id="261" r:id="rId5"/>
    <p:sldId id="282" r:id="rId6"/>
    <p:sldId id="260" r:id="rId7"/>
    <p:sldId id="262" r:id="rId8"/>
    <p:sldId id="263" r:id="rId9"/>
    <p:sldId id="264" r:id="rId10"/>
    <p:sldId id="265" r:id="rId11"/>
    <p:sldId id="266" r:id="rId12"/>
    <p:sldId id="271" r:id="rId13"/>
    <p:sldId id="283" r:id="rId14"/>
    <p:sldId id="284" r:id="rId15"/>
    <p:sldId id="285" r:id="rId16"/>
    <p:sldId id="286" r:id="rId17"/>
    <p:sldId id="277" r:id="rId18"/>
    <p:sldId id="278" r:id="rId19"/>
    <p:sldId id="281" r:id="rId20"/>
    <p:sldId id="267" r:id="rId21"/>
    <p:sldId id="268" r:id="rId22"/>
    <p:sldId id="269" r:id="rId23"/>
    <p:sldId id="270" r:id="rId24"/>
    <p:sldId id="275" r:id="rId25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481" autoAdjust="0"/>
    <p:restoredTop sz="93969" autoAdjust="0"/>
  </p:normalViewPr>
  <p:slideViewPr>
    <p:cSldViewPr>
      <p:cViewPr varScale="1">
        <p:scale>
          <a:sx n="74" d="100"/>
          <a:sy n="74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54D4857D-62A5-486B-9129-468003D7E020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2EBE4566-6F3A-4CC1-BD6C-9C510D05F1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2D2EF2CE-B28C-4ED4-8FD0-48BB3F48846A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61807874-5299-41B2-A37A-6AA354785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61807874-5299-41B2-A37A-6AA3547857F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>
            <a:spLocks noGrp="1"/>
          </p:cNvSpPr>
          <p:nvPr>
            <p:ph type="subTitle" idx="1"/>
          </p:nvPr>
        </p:nvSpPr>
        <p:spPr>
          <a:xfrm>
            <a:off x="457200" y="5396132"/>
            <a:ext cx="8098302" cy="762000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16" name="Group 23"/>
          <p:cNvGrpSpPr/>
          <p:nvPr/>
        </p:nvGrpSpPr>
        <p:grpSpPr>
          <a:xfrm>
            <a:off x="14990" y="1976657"/>
            <a:ext cx="2042410" cy="533400"/>
            <a:chOff x="0" y="2000250"/>
            <a:chExt cx="3733800" cy="533400"/>
          </a:xfrm>
        </p:grpSpPr>
        <p:sp>
          <p:nvSpPr>
            <p:cNvPr id="30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7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1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6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0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3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29" name="Group 35"/>
          <p:cNvGrpSpPr/>
          <p:nvPr/>
        </p:nvGrpSpPr>
        <p:grpSpPr>
          <a:xfrm>
            <a:off x="8584055" y="1976657"/>
            <a:ext cx="552450" cy="542925"/>
            <a:chOff x="8667750" y="2000250"/>
            <a:chExt cx="476250" cy="542925"/>
          </a:xfrm>
        </p:grpSpPr>
        <p:sp>
          <p:nvSpPr>
            <p:cNvPr id="26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2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8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4" name="Oval 28"/>
          <p:cNvSpPr/>
          <p:nvPr userDrawn="1"/>
        </p:nvSpPr>
        <p:spPr>
          <a:xfrm>
            <a:off x="8572500" y="603885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Oval 28"/>
          <p:cNvSpPr/>
          <p:nvPr userDrawn="1"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Oval 28"/>
          <p:cNvSpPr/>
          <p:nvPr userDrawn="1"/>
        </p:nvSpPr>
        <p:spPr>
          <a:xfrm>
            <a:off x="8572500" y="5476875"/>
            <a:ext cx="152400" cy="152400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4" name="Oval 28"/>
          <p:cNvSpPr/>
          <p:nvPr userDrawn="1"/>
        </p:nvSpPr>
        <p:spPr>
          <a:xfrm>
            <a:off x="8572500" y="57531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9" name="Rectangle 3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3/28/2011</a:t>
            </a:fld>
            <a:endParaRPr lang="en-US"/>
          </a:p>
        </p:txBody>
      </p:sp>
      <p:sp>
        <p:nvSpPr>
          <p:cNvPr id="25" name="Rectangle 35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31" name="Rectangle 36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33" name="Rectangle 32"/>
          <p:cNvSpPr>
            <a:spLocks noGrp="1"/>
          </p:cNvSpPr>
          <p:nvPr>
            <p:ph type="title" hasCustomPrompt="1"/>
          </p:nvPr>
        </p:nvSpPr>
        <p:spPr>
          <a:xfrm>
            <a:off x="2057400" y="281352"/>
            <a:ext cx="6509239" cy="3886200"/>
          </a:xfrm>
          <a:scene3d>
            <a:camera prst="orthographicFront"/>
            <a:lightRig rig="threePt" dir="t"/>
          </a:scene3d>
          <a:sp3d/>
        </p:spPr>
        <p:txBody>
          <a:bodyPr vert="horz" anchor="ctr">
            <a:normAutofit/>
          </a:bodyPr>
          <a:lstStyle>
            <a:lvl1pPr algn="ctr">
              <a:lnSpc>
                <a:spcPct val="100000"/>
              </a:lnSpc>
              <a:defRPr kumimoji="0" lang="en-US" sz="7200" b="1" i="0" u="none" strike="noStrike" kern="0" cap="none" spc="0" normalizeH="0" baseline="0" noProof="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Show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1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3/28/2011</a:t>
            </a:fld>
            <a:endParaRPr lang="en-US"/>
          </a:p>
        </p:txBody>
      </p:sp>
      <p:sp>
        <p:nvSpPr>
          <p:cNvPr id="27" name="Rectangle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4" name="Rectangle 1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28" name="Rectangle 14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3/28/2011</a:t>
            </a:fld>
            <a:endParaRPr lang="en-US"/>
          </a:p>
        </p:txBody>
      </p:sp>
      <p:sp>
        <p:nvSpPr>
          <p:cNvPr id="26" name="Rectangle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extLst/>
          </a:lstStyle>
          <a:p>
            <a:endParaRPr lang="en-US"/>
          </a:p>
        </p:txBody>
      </p:sp>
      <p:sp>
        <p:nvSpPr>
          <p:cNvPr id="12" name="Rectangl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/>
          </a:p>
        </p:txBody>
      </p:sp>
      <p:sp>
        <p:nvSpPr>
          <p:cNvPr id="27" name="Rectangle 6"/>
          <p:cNvSpPr>
            <a:spLocks noGrp="1"/>
          </p:cNvSpPr>
          <p:nvPr>
            <p:ph type="title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>
            <a:normAutofit/>
          </a:bodyPr>
          <a:lstStyle>
            <a:lvl1pPr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Trebuchet MS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Click to add section title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mple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2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1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tailed Question &amp;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28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5" name="Rectangle 13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1676400"/>
            <a:ext cx="8229600" cy="1143000"/>
          </a:xfrm>
        </p:spPr>
        <p:txBody>
          <a:bodyPr rtlCol="0" anchor="ctr"/>
          <a:lstStyle>
            <a:lvl1pPr algn="ctr">
              <a:buFontTx/>
              <a:buNone/>
              <a:defRPr kumimoji="0" sz="4800" b="1" i="0" u="none" strike="noStrike" kern="0" cap="none" spc="0" normalizeH="0" baseline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chemeClr val="accent6">
                        <a:shade val="80000"/>
                      </a:schemeClr>
                    </a:gs>
                    <a:gs pos="45000">
                      <a:schemeClr val="accent6">
                        <a:shade val="100000"/>
                      </a:scheme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defRPr>
            </a:lvl1pPr>
            <a:extLst/>
          </a:lstStyle>
          <a:p>
            <a:pPr lvl="0"/>
            <a:r>
              <a:rPr lang="en-US" dirty="0" smtClean="0"/>
              <a:t>Click to add answer</a:t>
            </a:r>
            <a:endParaRPr lang="en-US" dirty="0"/>
          </a:p>
        </p:txBody>
      </p:sp>
      <p:sp>
        <p:nvSpPr>
          <p:cNvPr id="22" name="Rectangle 9"/>
          <p:cNvSpPr>
            <a:spLocks noGrp="1"/>
          </p:cNvSpPr>
          <p:nvPr>
            <p:ph type="body" sz="quarter" idx="15" hasCustomPrompt="1"/>
          </p:nvPr>
        </p:nvSpPr>
        <p:spPr>
          <a:xfrm>
            <a:off x="1828800" y="3124200"/>
            <a:ext cx="5105400" cy="1981200"/>
          </a:xfrm>
        </p:spPr>
        <p:txBody>
          <a:bodyPr vert="horz"/>
          <a:lstStyle>
            <a:lvl1pPr algn="ctr">
              <a:buFontTx/>
              <a:buNone/>
              <a:defRPr i="1" baseline="0"/>
            </a:lvl1pPr>
            <a:extLst/>
          </a:lstStyle>
          <a:p>
            <a:pPr lvl="0"/>
            <a:r>
              <a:rPr lang="en-US" dirty="0" smtClean="0"/>
              <a:t>Click to add detail to the answer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25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Tr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1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0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7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8" name="Answer Base"/>
          <p:cNvSpPr txBox="1"/>
          <p:nvPr userDrawn="1"/>
        </p:nvSpPr>
        <p:spPr>
          <a:xfrm>
            <a:off x="182880" y="1676400"/>
            <a:ext cx="8321040" cy="182880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182880" y="1676400"/>
            <a:ext cx="832104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indent="0" algn="ctr" latinLnBrk="0">
              <a:spcBef>
                <a:spcPct val="20000"/>
              </a:spcBef>
              <a:buNone/>
            </a:pP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TRUE 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or FALSE?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 Question (Answer: Fa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2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28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Question"/>
          <p:cNvSpPr>
            <a:spLocks noGrp="1"/>
          </p:cNvSpPr>
          <p:nvPr>
            <p:ph type="title" hasCustomPrompt="1"/>
          </p:nvPr>
        </p:nvSpPr>
        <p:spPr>
          <a:xfrm>
            <a:off x="228600" y="457200"/>
            <a:ext cx="8229600" cy="1143000"/>
          </a:xfrm>
        </p:spPr>
        <p:txBody>
          <a:bodyPr rtlCol="0" anchor="ctr"/>
          <a:lstStyle>
            <a:lvl1pPr algn="l">
              <a:defRPr i="1">
                <a:solidFill>
                  <a:schemeClr val="tx1">
                    <a:shade val="7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Click to add question</a:t>
            </a:r>
            <a:endParaRPr lang="en-US" dirty="0"/>
          </a:p>
        </p:txBody>
      </p:sp>
      <p:sp>
        <p:nvSpPr>
          <p:cNvPr id="29" name="Answer Base"/>
          <p:cNvSpPr txBox="1"/>
          <p:nvPr userDrawn="1"/>
        </p:nvSpPr>
        <p:spPr>
          <a:xfrm>
            <a:off x="228600" y="1600200"/>
            <a:ext cx="8229600" cy="1293926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extLst/>
          </a:lstStyle>
          <a:p>
            <a:pPr marL="0" indent="0" algn="ctr" rtl="0" latinLnBrk="0">
              <a:spcBef>
                <a:spcPct val="20000"/>
              </a:spcBef>
              <a:buNone/>
            </a:pP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TRUE</a:t>
            </a:r>
            <a:r>
              <a:rPr lang="en-US" sz="7200" baseline="0" dirty="0" smtClean="0">
                <a:solidFill>
                  <a:schemeClr val="tx1">
                    <a:alpha val="40000"/>
                  </a:schemeClr>
                </a:solidFill>
              </a:rPr>
              <a:t> </a:t>
            </a:r>
            <a:r>
              <a:rPr lang="en-US" sz="7200" dirty="0" smtClean="0">
                <a:solidFill>
                  <a:schemeClr val="tx1">
                    <a:alpha val="40000"/>
                  </a:schemeClr>
                </a:solidFill>
              </a:rPr>
              <a:t>or FALSE?</a:t>
            </a:r>
            <a:endParaRPr lang="en-US" sz="7200" dirty="0">
              <a:solidFill>
                <a:schemeClr val="tx1">
                  <a:alpha val="40000"/>
                </a:schemeClr>
              </a:solidFill>
            </a:endParaRPr>
          </a:p>
        </p:txBody>
      </p:sp>
      <p:sp>
        <p:nvSpPr>
          <p:cNvPr id="7" name="Answer"/>
          <p:cNvSpPr/>
          <p:nvPr userDrawn="1"/>
        </p:nvSpPr>
        <p:spPr>
          <a:xfrm>
            <a:off x="228600" y="1600200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>
            <a:extLst/>
          </a:lstStyle>
          <a:p>
            <a:pPr algn="ctr"/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TRUE or </a:t>
            </a:r>
            <a:r>
              <a:rPr lang="en-US" sz="7200" dirty="0" smtClean="0">
                <a:ln w="0">
                  <a:solidFill>
                    <a:srgbClr val="FFFFFF"/>
                  </a:solidFill>
                  <a:prstDash val="solid"/>
                </a:ln>
                <a:gradFill flip="none">
                  <a:gsLst>
                    <a:gs pos="40000">
                      <a:srgbClr val="FA8D3D">
                        <a:shade val="80000"/>
                      </a:srgbClr>
                    </a:gs>
                    <a:gs pos="45000">
                      <a:srgbClr val="FA8D3D">
                        <a:shade val="100000"/>
                      </a:srgbClr>
                    </a:gs>
                  </a:gsLst>
                  <a:lin ang="16200000"/>
                </a:gradFill>
                <a:effectLst>
                  <a:outerShdw blurRad="23036" dist="23036" dir="5400000" algn="tl">
                    <a:srgbClr val="656565">
                      <a:alpha val="65000"/>
                    </a:srgbClr>
                  </a:outerShdw>
                  <a:reflection blurRad="12700" stA="25000" endPos="55000" dist="5000" dir="5400000" sy="-100000" algn="bl" rotWithShape="0"/>
                </a:effectLst>
                <a:ea typeface="+mn-ea"/>
                <a:cs typeface="+mn-cs"/>
              </a:rPr>
              <a:t>FALSE</a:t>
            </a:r>
            <a:r>
              <a:rPr lang="en-US" sz="7200" dirty="0" smtClean="0">
                <a:solidFill>
                  <a:prstClr val="white">
                    <a:alpha val="40000"/>
                  </a:prstClr>
                </a:solidFill>
                <a:ea typeface="+mn-ea"/>
                <a:cs typeface="+mn-cs"/>
              </a:rPr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7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tem Match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4"/>
          <p:cNvSpPr>
            <a:spLocks noGrp="1"/>
          </p:cNvSpPr>
          <p:nvPr>
            <p:ph type="ftr" sz="quarter" idx="11"/>
          </p:nvPr>
        </p:nvSpPr>
        <p:spPr/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1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2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3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144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4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9144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item 5</a:t>
            </a:r>
            <a:endParaRPr lang="en-US" dirty="0"/>
          </a:p>
        </p:txBody>
      </p:sp>
      <p:sp>
        <p:nvSpPr>
          <p:cNvPr id="20" name="Rectangle 3"/>
          <p:cNvSpPr>
            <a:spLocks noGrp="1"/>
          </p:cNvSpPr>
          <p:nvPr>
            <p:ph type="dt" sz="half" idx="10"/>
          </p:nvPr>
        </p:nvSpPr>
        <p:spPr/>
        <p:txBody>
          <a:bodyPr vert="horz"/>
          <a:lstStyle>
            <a:lvl1pPr algn="r">
              <a:defRPr/>
            </a:lvl1pPr>
            <a:extLst/>
          </a:lstStyle>
          <a:p>
            <a:fld id="{1BEBB2CB-903D-46EF-8227-E770ED8FF514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18" hasCustomPrompt="1"/>
          </p:nvPr>
        </p:nvSpPr>
        <p:spPr>
          <a:xfrm>
            <a:off x="4800600" y="20574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5</a:t>
            </a:r>
            <a:endParaRPr lang="en-US" dirty="0"/>
          </a:p>
        </p:txBody>
      </p:sp>
      <p:sp>
        <p:nvSpPr>
          <p:cNvPr id="17" name="Rectangle 7"/>
          <p:cNvSpPr>
            <a:spLocks noGrp="1"/>
          </p:cNvSpPr>
          <p:nvPr>
            <p:ph type="body" sz="quarter" idx="19" hasCustomPrompt="1"/>
          </p:nvPr>
        </p:nvSpPr>
        <p:spPr>
          <a:xfrm>
            <a:off x="4800600" y="29718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3</a:t>
            </a:r>
            <a:endParaRPr lang="en-US" dirty="0"/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0" hasCustomPrompt="1"/>
          </p:nvPr>
        </p:nvSpPr>
        <p:spPr>
          <a:xfrm>
            <a:off x="4800600" y="38862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1</a:t>
            </a:r>
            <a:endParaRPr lang="en-US" dirty="0"/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1" hasCustomPrompt="1"/>
          </p:nvPr>
        </p:nvSpPr>
        <p:spPr>
          <a:xfrm>
            <a:off x="4800600" y="48006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2</a:t>
            </a:r>
            <a:endParaRPr lang="en-US" dirty="0"/>
          </a:p>
        </p:txBody>
      </p:sp>
      <p:sp>
        <p:nvSpPr>
          <p:cNvPr id="21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4800600" y="5715000"/>
            <a:ext cx="2971800" cy="4572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anchor="ctr"/>
          <a:lstStyle>
            <a:lvl1pPr algn="ctr">
              <a:buFontTx/>
              <a:buNone/>
              <a:defRPr/>
            </a:lvl1pPr>
            <a:lvl2pPr>
              <a:buFontTx/>
              <a:buChar char="•"/>
              <a:defRPr/>
            </a:lvl2pPr>
            <a:lvl3pPr>
              <a:buFontTx/>
              <a:buChar char="•"/>
              <a:defRPr/>
            </a:lvl3pPr>
            <a:lvl4pPr>
              <a:buFontTx/>
              <a:buChar char="•"/>
              <a:defRPr/>
            </a:lvl4pPr>
            <a:lvl5pPr>
              <a:buFontTx/>
              <a:buChar char="•"/>
              <a:defRPr/>
            </a:lvl5pPr>
            <a:extLst/>
          </a:lstStyle>
          <a:p>
            <a:pPr lvl="0"/>
            <a:r>
              <a:rPr lang="en-US" dirty="0" smtClean="0"/>
              <a:t>Click to add match 4</a:t>
            </a:r>
            <a:endParaRPr lang="en-US" dirty="0"/>
          </a:p>
        </p:txBody>
      </p:sp>
      <p:sp>
        <p:nvSpPr>
          <p:cNvPr id="11" name="Rectangle 2"/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algn="l">
              <a:defRPr i="1" baseline="0"/>
            </a:lvl1pPr>
            <a:extLst/>
          </a:lstStyle>
          <a:p>
            <a:r>
              <a:rPr lang="en-US" dirty="0" smtClean="0"/>
              <a:t>Click to type your question</a:t>
            </a:r>
            <a:endParaRPr lang="en-US" dirty="0"/>
          </a:p>
        </p:txBody>
      </p:sp>
      <p:sp>
        <p:nvSpPr>
          <p:cNvPr id="7" name="Rectangle 5"/>
          <p:cNvSpPr>
            <a:spLocks noGrp="1"/>
          </p:cNvSpPr>
          <p:nvPr>
            <p:ph type="sldNum" sz="quarter" idx="12"/>
          </p:nvPr>
        </p:nvSpPr>
        <p:spPr/>
        <p:txBody>
          <a:bodyPr vert="horz"/>
          <a:lstStyle>
            <a:extLst/>
          </a:lstStyle>
          <a:p>
            <a:fld id="{C75B88FA-3392-4D65-A457-DB2A99531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3"/>
          <p:cNvCxnSpPr>
            <a:stCxn id="16" idx="3"/>
            <a:endCxn id="18" idx="1"/>
          </p:cNvCxnSpPr>
          <p:nvPr/>
        </p:nvCxnSpPr>
        <p:spPr>
          <a:xfrm>
            <a:off x="3886200" y="22860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2" idx="3"/>
            <a:endCxn id="19" idx="1"/>
          </p:cNvCxnSpPr>
          <p:nvPr/>
        </p:nvCxnSpPr>
        <p:spPr>
          <a:xfrm>
            <a:off x="3886200" y="3200400"/>
            <a:ext cx="914400" cy="18288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3"/>
          <p:cNvCxnSpPr>
            <a:stCxn id="13" idx="3"/>
            <a:endCxn id="17" idx="1"/>
          </p:cNvCxnSpPr>
          <p:nvPr/>
        </p:nvCxnSpPr>
        <p:spPr>
          <a:xfrm flipV="1">
            <a:off x="3886200" y="32004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23"/>
          <p:cNvCxnSpPr>
            <a:stCxn id="14" idx="3"/>
            <a:endCxn id="21" idx="1"/>
          </p:cNvCxnSpPr>
          <p:nvPr/>
        </p:nvCxnSpPr>
        <p:spPr>
          <a:xfrm>
            <a:off x="3886200" y="5029200"/>
            <a:ext cx="914400" cy="9144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9" name="Straight Connector 23"/>
          <p:cNvCxnSpPr>
            <a:stCxn id="10" idx="3"/>
            <a:endCxn id="15" idx="1"/>
          </p:cNvCxnSpPr>
          <p:nvPr/>
        </p:nvCxnSpPr>
        <p:spPr>
          <a:xfrm flipV="1">
            <a:off x="3886200" y="2286000"/>
            <a:ext cx="914400" cy="3657600"/>
          </a:xfrm>
          <a:prstGeom prst="line">
            <a:avLst/>
          </a:prstGeom>
          <a:ln w="19050" cap="flat" cmpd="sng" algn="ctr">
            <a:solidFill>
              <a:schemeClr val="accent4">
                <a:shade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>
          <a:xfrm>
            <a:off x="914400" y="457200"/>
            <a:ext cx="76962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>
          <a:xfrm>
            <a:off x="914400" y="1905000"/>
            <a:ext cx="7467600" cy="42211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9" name="Rectangle 4"/>
          <p:cNvSpPr>
            <a:spLocks noGrp="1"/>
          </p:cNvSpPr>
          <p:nvPr>
            <p:ph type="dt" sz="half" idx="2"/>
          </p:nvPr>
        </p:nvSpPr>
        <p:spPr>
          <a:xfrm>
            <a:off x="6705600" y="6248400"/>
            <a:ext cx="1828800" cy="323850"/>
          </a:xfrm>
          <a:prstGeom prst="rect">
            <a:avLst/>
          </a:prstGeom>
        </p:spPr>
        <p:txBody>
          <a:bodyPr vert="horz" anchor="ctr"/>
          <a:lstStyle>
            <a:lvl1pPr>
              <a:defRPr sz="1100"/>
            </a:lvl1pPr>
            <a:extLst/>
          </a:lstStyle>
          <a:p>
            <a:pPr algn="r"/>
            <a:fld id="{8F67D422-08A8-451B-9A67-21962FC4B660}" type="datetimeFigureOut">
              <a:rPr lang="en-US" sz="1100" smtClean="0"/>
              <a:pPr algn="r"/>
              <a:t>3/28/2011</a:t>
            </a:fld>
            <a:endParaRPr lang="en-US" sz="1050" dirty="0"/>
          </a:p>
        </p:txBody>
      </p:sp>
      <p:sp>
        <p:nvSpPr>
          <p:cNvPr id="18" name="Rectangle 5"/>
          <p:cNvSpPr>
            <a:spLocks noGrp="1"/>
          </p:cNvSpPr>
          <p:nvPr>
            <p:ph type="ftr" sz="quarter" idx="3"/>
          </p:nvPr>
        </p:nvSpPr>
        <p:spPr>
          <a:xfrm>
            <a:off x="457200" y="6248400"/>
            <a:ext cx="3260886" cy="323850"/>
          </a:xfrm>
          <a:prstGeom prst="rect">
            <a:avLst/>
          </a:prstGeom>
        </p:spPr>
        <p:txBody>
          <a:bodyPr vert="horz"/>
          <a:lstStyle>
            <a:lvl1pPr>
              <a:defRPr sz="1200"/>
            </a:lvl1pPr>
            <a:extLst/>
          </a:lstStyle>
          <a:p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714936" y="6151098"/>
            <a:ext cx="429064" cy="457200"/>
          </a:xfrm>
          <a:prstGeom prst="rect">
            <a:avLst/>
          </a:prstGeom>
        </p:spPr>
        <p:txBody>
          <a:bodyPr vert="horz" anchor="ctr"/>
          <a:lstStyle>
            <a:lvl1pPr>
              <a:defRPr sz="1200"/>
            </a:lvl1pPr>
            <a:extLst/>
          </a:lstStyle>
          <a:p>
            <a:fld id="{169B2101-2E9F-420A-91A3-890890D84497}" type="slidenum">
              <a:rPr lang="en-US" sz="1200" smtClean="0"/>
              <a:pPr/>
              <a:t>‹#›</a:t>
            </a:fld>
            <a:endParaRPr lang="en-US" sz="1200" dirty="0"/>
          </a:p>
        </p:txBody>
      </p:sp>
      <p:grpSp>
        <p:nvGrpSpPr>
          <p:cNvPr id="2" name="Group 23"/>
          <p:cNvGrpSpPr/>
          <p:nvPr/>
        </p:nvGrpSpPr>
        <p:grpSpPr>
          <a:xfrm>
            <a:off x="11555" y="2000250"/>
            <a:ext cx="133350" cy="533400"/>
            <a:chOff x="0" y="2000250"/>
            <a:chExt cx="3733800" cy="533400"/>
          </a:xfrm>
        </p:grpSpPr>
        <p:sp>
          <p:nvSpPr>
            <p:cNvPr id="3" name="Rectangle 14"/>
            <p:cNvSpPr/>
            <p:nvPr/>
          </p:nvSpPr>
          <p:spPr>
            <a:xfrm>
              <a:off x="0" y="2381250"/>
              <a:ext cx="373380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8" name="Rectangle 14"/>
            <p:cNvSpPr/>
            <p:nvPr/>
          </p:nvSpPr>
          <p:spPr>
            <a:xfrm>
              <a:off x="0" y="2305050"/>
              <a:ext cx="373380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4" name="Rectangle 14"/>
            <p:cNvSpPr/>
            <p:nvPr/>
          </p:nvSpPr>
          <p:spPr>
            <a:xfrm>
              <a:off x="0" y="2228850"/>
              <a:ext cx="373380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2" name="Rectangle 14"/>
            <p:cNvSpPr/>
            <p:nvPr/>
          </p:nvSpPr>
          <p:spPr>
            <a:xfrm>
              <a:off x="0" y="2152650"/>
              <a:ext cx="373380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9" name="Rectangle 14"/>
            <p:cNvSpPr/>
            <p:nvPr/>
          </p:nvSpPr>
          <p:spPr>
            <a:xfrm>
              <a:off x="0" y="2076450"/>
              <a:ext cx="373380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1" name="Rectangle 14"/>
            <p:cNvSpPr/>
            <p:nvPr/>
          </p:nvSpPr>
          <p:spPr>
            <a:xfrm>
              <a:off x="0" y="20002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31" name="Rectangle 14"/>
            <p:cNvSpPr/>
            <p:nvPr/>
          </p:nvSpPr>
          <p:spPr>
            <a:xfrm>
              <a:off x="0" y="2457450"/>
              <a:ext cx="373380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grpSp>
        <p:nvGrpSpPr>
          <p:cNvPr id="10" name="Group 35"/>
          <p:cNvGrpSpPr/>
          <p:nvPr/>
        </p:nvGrpSpPr>
        <p:grpSpPr>
          <a:xfrm>
            <a:off x="8584055" y="2000250"/>
            <a:ext cx="552450" cy="542925"/>
            <a:chOff x="8667750" y="2000250"/>
            <a:chExt cx="476250" cy="542925"/>
          </a:xfrm>
        </p:grpSpPr>
        <p:sp>
          <p:nvSpPr>
            <p:cNvPr id="13" name="Rectangle 14"/>
            <p:cNvSpPr/>
            <p:nvPr/>
          </p:nvSpPr>
          <p:spPr>
            <a:xfrm>
              <a:off x="8667750" y="2381250"/>
              <a:ext cx="476250" cy="7620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24" name="Rectangle 14"/>
            <p:cNvSpPr/>
            <p:nvPr/>
          </p:nvSpPr>
          <p:spPr>
            <a:xfrm>
              <a:off x="8667750" y="2305050"/>
              <a:ext cx="476250" cy="762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9" name="Rectangle 14"/>
            <p:cNvSpPr/>
            <p:nvPr/>
          </p:nvSpPr>
          <p:spPr>
            <a:xfrm>
              <a:off x="8667750" y="2228850"/>
              <a:ext cx="476250" cy="762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30" name="Rectangle 14"/>
            <p:cNvSpPr/>
            <p:nvPr/>
          </p:nvSpPr>
          <p:spPr>
            <a:xfrm>
              <a:off x="8667750" y="2152650"/>
              <a:ext cx="476250" cy="76200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 dirty="0"/>
            </a:p>
          </p:txBody>
        </p:sp>
        <p:sp>
          <p:nvSpPr>
            <p:cNvPr id="17" name="Rectangle 14"/>
            <p:cNvSpPr/>
            <p:nvPr/>
          </p:nvSpPr>
          <p:spPr>
            <a:xfrm>
              <a:off x="8667750" y="2076450"/>
              <a:ext cx="476250" cy="7620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6" name="Rectangle 14"/>
            <p:cNvSpPr/>
            <p:nvPr/>
          </p:nvSpPr>
          <p:spPr>
            <a:xfrm>
              <a:off x="8667750" y="2000250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8667750" y="2466975"/>
              <a:ext cx="476250" cy="762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/>
              <a:endParaRPr lang="en-US"/>
            </a:p>
          </p:txBody>
        </p:sp>
      </p:grpSp>
      <p:sp>
        <p:nvSpPr>
          <p:cNvPr id="23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  <a:effectLst/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8572500" y="6038850"/>
            <a:ext cx="152400" cy="152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7" name="Oval 28"/>
          <p:cNvSpPr/>
          <p:nvPr/>
        </p:nvSpPr>
        <p:spPr>
          <a:xfrm>
            <a:off x="8572500" y="6324600"/>
            <a:ext cx="152400" cy="15240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4" name="Oval 28"/>
          <p:cNvSpPr/>
          <p:nvPr/>
        </p:nvSpPr>
        <p:spPr>
          <a:xfrm>
            <a:off x="8572500" y="5476875"/>
            <a:ext cx="152400" cy="152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Oval 28"/>
          <p:cNvSpPr/>
          <p:nvPr/>
        </p:nvSpPr>
        <p:spPr>
          <a:xfrm>
            <a:off x="8572500" y="5753100"/>
            <a:ext cx="152400" cy="152400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Rectangle 2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5400" dirty="0" smtClean="0"/>
              <a:t>E</a:t>
            </a:r>
            <a:r>
              <a:rPr sz="5400" smtClean="0"/>
              <a:t>-Commerce</a:t>
            </a:r>
            <a:endParaRPr lang="en-US" sz="5400" dirty="0"/>
          </a:p>
        </p:txBody>
      </p:sp>
      <p:sp>
        <p:nvSpPr>
          <p:cNvPr id="18" name="Rectangle 2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lang="en-US" sz="1600" dirty="0" err="1" smtClean="0"/>
              <a:t>Bahan</a:t>
            </a:r>
            <a:r>
              <a:rPr lang="en-US" sz="1600" dirty="0" smtClean="0"/>
              <a:t> </a:t>
            </a:r>
            <a:r>
              <a:rPr lang="en-US" sz="1600" dirty="0" err="1" smtClean="0"/>
              <a:t>Kuliah</a:t>
            </a: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 err="1" smtClean="0"/>
              <a:t>Sosioteknologi</a:t>
            </a:r>
            <a:r>
              <a:rPr lang="en-US" sz="1600" dirty="0" smtClean="0"/>
              <a:t> </a:t>
            </a:r>
            <a:r>
              <a:rPr lang="en-US" sz="1600" dirty="0" err="1" smtClean="0"/>
              <a:t>Informasi</a:t>
            </a:r>
            <a:endParaRPr lang="en-US" sz="1600" dirty="0"/>
          </a:p>
        </p:txBody>
      </p:sp>
      <p:sp>
        <p:nvSpPr>
          <p:cNvPr id="8" name="Rectangle 25"/>
          <p:cNvSpPr txBox="1">
            <a:spLocks/>
          </p:cNvSpPr>
          <p:nvPr/>
        </p:nvSpPr>
        <p:spPr>
          <a:xfrm>
            <a:off x="1447800" y="1524000"/>
            <a:ext cx="7696200" cy="381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Peran</a:t>
            </a:r>
            <a:r>
              <a:rPr lang="en-US" kern="0" dirty="0" smtClean="0"/>
              <a:t> </a:t>
            </a:r>
            <a:r>
              <a:rPr lang="en-US" kern="0" dirty="0" err="1" smtClean="0"/>
              <a:t>Teknologi</a:t>
            </a:r>
            <a:r>
              <a:rPr lang="en-US" kern="0" dirty="0" smtClean="0"/>
              <a:t> </a:t>
            </a:r>
            <a:r>
              <a:rPr lang="en-US" kern="0" dirty="0" err="1" smtClean="0"/>
              <a:t>Informasi</a:t>
            </a:r>
            <a:r>
              <a:rPr lang="en-US" kern="0" dirty="0" smtClean="0"/>
              <a:t> </a:t>
            </a:r>
            <a:r>
              <a:rPr lang="en-US" kern="0" dirty="0" err="1" smtClean="0"/>
              <a:t>dalam</a:t>
            </a:r>
            <a:r>
              <a:rPr lang="en-US" kern="0" dirty="0" smtClean="0"/>
              <a:t> </a:t>
            </a:r>
            <a:r>
              <a:rPr lang="en-US" kern="0" dirty="0" err="1" smtClean="0"/>
              <a:t>bidang</a:t>
            </a:r>
            <a:r>
              <a:rPr lang="en-US" kern="0" dirty="0" smtClean="0"/>
              <a:t> :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Kesiapan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smtClean="0"/>
              <a:t>Network </a:t>
            </a:r>
            <a:r>
              <a:rPr lang="en-US" sz="2400" dirty="0" err="1" smtClean="0"/>
              <a:t>Acces</a:t>
            </a:r>
            <a:r>
              <a:rPr lang="en-US" sz="2400" dirty="0" smtClean="0"/>
              <a:t>, </a:t>
            </a:r>
            <a:r>
              <a:rPr lang="en-US" sz="2400" dirty="0" err="1" smtClean="0"/>
              <a:t>ketersediaan</a:t>
            </a:r>
            <a:r>
              <a:rPr lang="en-US" sz="2400" dirty="0" smtClean="0"/>
              <a:t> </a:t>
            </a:r>
            <a:r>
              <a:rPr lang="en-US" sz="2400" dirty="0" err="1" smtClean="0"/>
              <a:t>infrastrukur</a:t>
            </a:r>
            <a:r>
              <a:rPr lang="en-US" sz="2400" dirty="0" smtClean="0"/>
              <a:t> </a:t>
            </a:r>
            <a:r>
              <a:rPr lang="en-US" sz="2400" dirty="0" err="1" smtClean="0"/>
              <a:t>telekomunikasi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, </a:t>
            </a:r>
            <a:r>
              <a:rPr lang="en-US" sz="2400" dirty="0" err="1" smtClean="0"/>
              <a:t>kualitas</a:t>
            </a:r>
            <a:r>
              <a:rPr lang="en-US" sz="2400" dirty="0" smtClean="0"/>
              <a:t> </a:t>
            </a:r>
            <a:r>
              <a:rPr lang="en-US" sz="2400" dirty="0" err="1" smtClean="0"/>
              <a:t>jaringan</a:t>
            </a:r>
            <a:r>
              <a:rPr lang="en-US" sz="2400" dirty="0" smtClean="0"/>
              <a:t>, </a:t>
            </a:r>
            <a:r>
              <a:rPr lang="en-US" sz="2400" dirty="0" err="1" smtClean="0"/>
              <a:t>biaya</a:t>
            </a:r>
            <a:r>
              <a:rPr lang="en-US" sz="2400" dirty="0" smtClean="0"/>
              <a:t> </a:t>
            </a:r>
            <a:r>
              <a:rPr lang="en-US" sz="2400" dirty="0" err="1" smtClean="0"/>
              <a:t>akses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Network Learning, </a:t>
            </a:r>
            <a:r>
              <a:rPr lang="en-US" sz="2400" dirty="0" err="1" smtClean="0"/>
              <a:t>pemanfaatan</a:t>
            </a:r>
            <a:r>
              <a:rPr lang="en-US" sz="2400" dirty="0" smtClean="0"/>
              <a:t> internet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pembelajaran</a:t>
            </a:r>
            <a:endParaRPr lang="en-US" sz="2400" dirty="0" smtClean="0"/>
          </a:p>
          <a:p>
            <a:r>
              <a:rPr lang="en-US" sz="2400" dirty="0" smtClean="0"/>
              <a:t>Network Society, </a:t>
            </a:r>
            <a:r>
              <a:rPr lang="en-US" sz="2400" dirty="0" err="1" smtClean="0"/>
              <a:t>pemanfaatan</a:t>
            </a:r>
            <a:r>
              <a:rPr lang="en-US" sz="2400" dirty="0" smtClean="0"/>
              <a:t> internet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kehidupan</a:t>
            </a:r>
            <a:r>
              <a:rPr lang="en-US" sz="2400" dirty="0" smtClean="0"/>
              <a:t> </a:t>
            </a:r>
            <a:r>
              <a:rPr lang="en-US" sz="2400" dirty="0" err="1" smtClean="0"/>
              <a:t>sehari-hari</a:t>
            </a:r>
            <a:endParaRPr lang="en-US" sz="2400" dirty="0" smtClean="0"/>
          </a:p>
          <a:p>
            <a:r>
              <a:rPr lang="en-US" sz="2400" dirty="0" smtClean="0"/>
              <a:t>Network Economy, </a:t>
            </a:r>
            <a:r>
              <a:rPr lang="en-US" sz="2400" dirty="0" err="1" smtClean="0"/>
              <a:t>pemanfaatan</a:t>
            </a:r>
            <a:r>
              <a:rPr lang="en-US" sz="2400" dirty="0" smtClean="0"/>
              <a:t> internet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dunia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,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endParaRPr lang="en-US" sz="2400" dirty="0" smtClean="0"/>
          </a:p>
          <a:p>
            <a:r>
              <a:rPr lang="en-US" sz="2400" dirty="0" smtClean="0"/>
              <a:t>Network Policy, </a:t>
            </a:r>
            <a:r>
              <a:rPr lang="en-US" sz="2400" dirty="0" err="1" smtClean="0"/>
              <a:t>kebijakan</a:t>
            </a:r>
            <a:r>
              <a:rPr lang="en-US" sz="2400" dirty="0" smtClean="0"/>
              <a:t> </a:t>
            </a:r>
            <a:r>
              <a:rPr lang="en-US" sz="2400" dirty="0" err="1" smtClean="0"/>
              <a:t>pemerintah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mendorong</a:t>
            </a:r>
            <a:r>
              <a:rPr lang="en-US" sz="2400" dirty="0" smtClean="0"/>
              <a:t> </a:t>
            </a:r>
            <a:r>
              <a:rPr lang="en-US" sz="2400" dirty="0" err="1" smtClean="0"/>
              <a:t>tumbuhnya</a:t>
            </a:r>
            <a:r>
              <a:rPr lang="en-US" sz="2400" dirty="0" smtClean="0"/>
              <a:t> internet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masyarakat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Faktor</a:t>
            </a:r>
            <a:r>
              <a:rPr lang="en-US" sz="3200" dirty="0" smtClean="0"/>
              <a:t> E-Commerce </a:t>
            </a:r>
            <a:r>
              <a:rPr lang="en-US" sz="3200" dirty="0" err="1" smtClean="0"/>
              <a:t>berkembang</a:t>
            </a:r>
            <a:r>
              <a:rPr lang="en-US" sz="3200" dirty="0" smtClean="0"/>
              <a:t> :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sv-SE" sz="2400" dirty="0" smtClean="0"/>
              <a:t>Proses transaksi yang singkat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Perubahan sistem transaksi tradisional ke sistem elektronik mempercepat proses transaksi</a:t>
            </a:r>
          </a:p>
          <a:p>
            <a:pPr marL="571500" indent="-571500"/>
            <a:r>
              <a:rPr lang="sv-SE" sz="2400" dirty="0" smtClean="0"/>
              <a:t>Menjangkau lebih banyak pelanggan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Berada di jaringan global</a:t>
            </a:r>
          </a:p>
          <a:p>
            <a:pPr marL="571500" indent="-571500"/>
            <a:r>
              <a:rPr lang="sv-SE" sz="2400" dirty="0" smtClean="0"/>
              <a:t>Mendorong kreativitas penyedia jasa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Pihak penjual akan menciptakan informasi dan promosi secara inovatif, dan selalu meng-update data secara berkesinambungan</a:t>
            </a:r>
            <a:r>
              <a:rPr lang="en-US" sz="2400" dirty="0" smtClean="0"/>
              <a:t> </a:t>
            </a:r>
            <a:endParaRPr lang="sv-SE" sz="2400" dirty="0" smtClean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sv-SE" sz="2400" dirty="0" smtClean="0"/>
              <a:t>Biaya operasional lebih murah</a:t>
            </a:r>
            <a:endParaRPr lang="sv-SE" sz="2400" i="1" dirty="0" smtClean="0"/>
          </a:p>
          <a:p>
            <a:pPr marL="571500" indent="-571500">
              <a:buFont typeface="Wingdings" pitchFamily="2" charset="2"/>
              <a:buNone/>
            </a:pPr>
            <a:r>
              <a:rPr lang="sv-SE" sz="2400" i="1" dirty="0" smtClean="0"/>
              <a:t>	Operational cost</a:t>
            </a:r>
            <a:r>
              <a:rPr lang="sv-SE" sz="2400" dirty="0" smtClean="0"/>
              <a:t> relatif lebih murah dan efektif dalam penyebaran informasi</a:t>
            </a:r>
          </a:p>
          <a:p>
            <a:pPr marL="571500" indent="-571500"/>
            <a:r>
              <a:rPr lang="sv-SE" sz="2400" dirty="0" smtClean="0"/>
              <a:t>Meningkatkan kepuasan pelanggan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Pelayanan yang cepat dan mudah, cepat dan akurat dalam merespons pelanggan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Pengukuran</a:t>
            </a:r>
            <a:r>
              <a:rPr lang="en-US" sz="3200" dirty="0" smtClean="0"/>
              <a:t> </a:t>
            </a:r>
            <a:r>
              <a:rPr lang="en-US" sz="3200" dirty="0" err="1" smtClean="0"/>
              <a:t>Kualitas</a:t>
            </a:r>
            <a:r>
              <a:rPr lang="en-US" sz="3200" dirty="0" smtClean="0"/>
              <a:t> </a:t>
            </a:r>
            <a:r>
              <a:rPr lang="en-US" sz="3200" dirty="0" err="1" smtClean="0"/>
              <a:t>Situs</a:t>
            </a:r>
            <a:r>
              <a:rPr lang="en-US" sz="3200" dirty="0" smtClean="0"/>
              <a:t> 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id-ID" sz="2400" u="sng" dirty="0" smtClean="0"/>
              <a:t>Kualitas Sistem</a:t>
            </a:r>
            <a:r>
              <a:rPr lang="id-ID" sz="2400" i="1" u="sng" dirty="0" smtClean="0"/>
              <a:t> </a:t>
            </a:r>
            <a:endParaRPr lang="en-US" sz="2400" i="1" u="sng" dirty="0" smtClean="0"/>
          </a:p>
          <a:p>
            <a:pPr lvl="1"/>
            <a:r>
              <a:rPr lang="en-US" sz="2400" dirty="0" smtClean="0"/>
              <a:t>M</a:t>
            </a:r>
            <a:r>
              <a:rPr lang="id-ID" sz="2400" dirty="0" smtClean="0"/>
              <a:t>erupakan penilaian terhadap bagaimana keadaan yang sebaiknya dari suatu sistem di situs perusahaan. </a:t>
            </a:r>
            <a:endParaRPr lang="en-US" sz="2400" dirty="0" smtClean="0"/>
          </a:p>
          <a:p>
            <a:pPr lvl="1"/>
            <a:r>
              <a:rPr lang="en-US" sz="2400" dirty="0" smtClean="0"/>
              <a:t>K</a:t>
            </a:r>
            <a:r>
              <a:rPr lang="id-ID" sz="2400" dirty="0" smtClean="0"/>
              <a:t>ualitas sistem yang perlu dipertimbangkan oleh pemilik situs/website adalah faktor kemudahan dalam penggunaan, manfaat bagi user/pengguna, kecepatan akses, hiburan, dan dukungan dari infrastruktur yang ada</a:t>
            </a:r>
            <a:r>
              <a:rPr lang="en-US" sz="2400" dirty="0" smtClean="0"/>
              <a:t>.</a:t>
            </a:r>
          </a:p>
          <a:p>
            <a:endParaRPr lang="en-US" sz="2400" i="1" u="sng" dirty="0" smtClean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66800" y="1676400"/>
          <a:ext cx="7239000" cy="336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5167"/>
                <a:gridCol w="44238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Kriteria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Penilaian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>
                          <a:latin typeface="+mn-lt"/>
                        </a:rPr>
                        <a:t>Kemudahan penggunaan</a:t>
                      </a:r>
                      <a:endParaRPr lang="en-US" sz="1600" dirty="0" smtClean="0">
                        <a:latin typeface="+mn-lt"/>
                      </a:endParaRP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Situs sederhana/ teknologi yang digunakan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Bahasa yang mudah mengerti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>
                          <a:latin typeface="+mn-lt"/>
                        </a:rPr>
                        <a:t>Manfaat bagi user</a:t>
                      </a:r>
                      <a:endParaRPr lang="en-US" sz="1600" dirty="0" smtClean="0">
                        <a:latin typeface="+mn-lt"/>
                      </a:endParaRP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i="1" dirty="0" smtClean="0">
                          <a:latin typeface="+mn-lt"/>
                          <a:ea typeface="PMingLiU"/>
                          <a:cs typeface="Symbol"/>
                        </a:rPr>
                        <a:t>Personalization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i="1" dirty="0" smtClean="0">
                          <a:latin typeface="+mn-lt"/>
                          <a:ea typeface="PMingLiU"/>
                          <a:cs typeface="Symbol"/>
                        </a:rPr>
                        <a:t>Customization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>
                          <a:latin typeface="+mn-lt"/>
                        </a:rPr>
                        <a:t>Kecepatan akses</a:t>
                      </a:r>
                      <a:endParaRPr lang="en-US" sz="1600" dirty="0" smtClean="0">
                        <a:latin typeface="+mn-lt"/>
                      </a:endParaRP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Loading time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Link dengan </a:t>
                      </a:r>
                      <a:r>
                        <a:rPr lang="id-ID" sz="1600" i="1" dirty="0" smtClean="0">
                          <a:latin typeface="+mn-lt"/>
                          <a:ea typeface="PMingLiU"/>
                          <a:cs typeface="Symbol"/>
                        </a:rPr>
                        <a:t>seacrh engine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Fitur navigasi 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>
                          <a:latin typeface="+mn-lt"/>
                        </a:rPr>
                        <a:t>Kesenangan/hiburan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Char char=""/>
                        <a:tabLst>
                          <a:tab pos="228600" algn="l"/>
                        </a:tabLst>
                        <a:defRPr/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Multimedia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600" dirty="0" smtClean="0">
                          <a:latin typeface="+mn-lt"/>
                        </a:rPr>
                        <a:t>Infrastruktur/teknologi</a:t>
                      </a:r>
                      <a:endParaRPr lang="en-US" sz="1600" dirty="0" smtClean="0">
                        <a:latin typeface="+mn-lt"/>
                      </a:endParaRPr>
                    </a:p>
                    <a:p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Kualitas sistem jaringan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Ketersedian listrik</a:t>
                      </a:r>
                      <a:endParaRPr lang="en-US" sz="1600" dirty="0" smtClean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id-ID" sz="2400" u="sng" dirty="0" smtClean="0"/>
              <a:t>Kualitas </a:t>
            </a:r>
            <a:r>
              <a:rPr lang="en-US" sz="2400" u="sng" dirty="0" err="1" smtClean="0"/>
              <a:t>Informasi</a:t>
            </a:r>
            <a:endParaRPr lang="en-US" sz="2400" u="sng" dirty="0" smtClean="0"/>
          </a:p>
          <a:p>
            <a:pPr>
              <a:buNone/>
            </a:pPr>
            <a:endParaRPr lang="en-US" sz="2400" i="1" u="sng" dirty="0" smtClean="0"/>
          </a:p>
          <a:p>
            <a:pPr>
              <a:buNone/>
            </a:pPr>
            <a:r>
              <a:rPr lang="id-ID" sz="2400" i="1" u="sng" dirty="0" smtClean="0"/>
              <a:t> </a:t>
            </a:r>
            <a:endParaRPr lang="en-US" sz="2400" i="1" u="sng" dirty="0" smtClean="0"/>
          </a:p>
          <a:p>
            <a:endParaRPr lang="en-US" sz="2400" i="1" u="sng" dirty="0" smtClean="0"/>
          </a:p>
          <a:p>
            <a:endParaRPr lang="en-US" sz="2400" i="1" u="sng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71600" y="1981200"/>
          <a:ext cx="6096000" cy="1590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Kriteria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Penilaian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Ketersediaan informasi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Kelengkapan informasi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Informasi terbaru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Kepercayaan terhadap informasi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Reliabititas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Akurat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Kerahasiaan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id-ID" sz="2400" u="sng" dirty="0" smtClean="0"/>
              <a:t>Kualitas </a:t>
            </a:r>
            <a:r>
              <a:rPr lang="en-US" sz="2400" u="sng" dirty="0" err="1" smtClean="0"/>
              <a:t>Layanan</a:t>
            </a:r>
            <a:endParaRPr lang="en-US" sz="2400" i="1" u="sng" dirty="0" smtClean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95400" y="2133600"/>
          <a:ext cx="6934200" cy="318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4953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Kriteria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latin typeface="+mn-lt"/>
                        </a:rPr>
                        <a:t>Penilaian</a:t>
                      </a:r>
                      <a:endParaRPr lang="en-US" sz="1600" dirty="0">
                        <a:latin typeface="+mn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Respon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>
                          <a:latin typeface="+mn-lt"/>
                          <a:ea typeface="PMingLiU"/>
                          <a:cs typeface="Symbol"/>
                        </a:rPr>
                        <a:t>Kecepatan Respon dari perusahaan/karyawan</a:t>
                      </a:r>
                      <a:endParaRPr lang="en-US" sz="160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>
                          <a:latin typeface="+mn-lt"/>
                          <a:ea typeface="PMingLiU"/>
                          <a:cs typeface="Symbol"/>
                        </a:rPr>
                        <a:t>Jasa pelayanan 24/7 hari</a:t>
                      </a:r>
                      <a:endParaRPr lang="en-US" sz="160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Jasa Pengiriman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Konfirmasi/kontrol proses pengiriman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Pilihan jasa pengiriman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Pengiriman ke </a:t>
                      </a:r>
                      <a:r>
                        <a:rPr lang="id-ID" sz="1600" dirty="0" smtClean="0">
                          <a:latin typeface="+mn-lt"/>
                          <a:ea typeface="PMingLiU"/>
                          <a:cs typeface="Symbol"/>
                        </a:rPr>
                        <a:t>jabota</a:t>
                      </a:r>
                      <a:r>
                        <a:rPr lang="en-US" sz="1600" smtClean="0">
                          <a:latin typeface="+mn-lt"/>
                          <a:ea typeface="PMingLiU"/>
                          <a:cs typeface="Symbol"/>
                        </a:rPr>
                        <a:t>b</a:t>
                      </a:r>
                      <a:r>
                        <a:rPr lang="id-ID" sz="1600" smtClean="0">
                          <a:latin typeface="+mn-lt"/>
                          <a:ea typeface="PMingLiU"/>
                          <a:cs typeface="Symbol"/>
                        </a:rPr>
                        <a:t>ek </a:t>
                      </a: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dhandle oleh perusahaan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Asuransi pengiriman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Produksi by order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Perlakuan Special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>
                          <a:latin typeface="+mn-lt"/>
                          <a:ea typeface="PMingLiU"/>
                          <a:cs typeface="Symbol"/>
                        </a:rPr>
                        <a:t>Konsumen B2B diberikan sample barang</a:t>
                      </a:r>
                      <a:endParaRPr lang="en-US" sz="1600">
                        <a:latin typeface="+mn-lt"/>
                        <a:ea typeface="PMingLiU"/>
                        <a:cs typeface="Symbol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>
                          <a:latin typeface="+mn-lt"/>
                          <a:ea typeface="PMingLiU"/>
                          <a:cs typeface="Symbol"/>
                        </a:rPr>
                        <a:t>Menjual produk unik/special</a:t>
                      </a:r>
                      <a:endParaRPr lang="en-US" sz="160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id-ID" sz="1600" dirty="0">
                          <a:latin typeface="+mn-lt"/>
                          <a:ea typeface="PMingLiU"/>
                        </a:rPr>
                        <a:t>Keramahan</a:t>
                      </a:r>
                      <a:endParaRPr lang="en-US" sz="1600" dirty="0">
                        <a:latin typeface="+mn-lt"/>
                        <a:ea typeface="PMingLiU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228600" algn="l"/>
                        </a:tabLst>
                      </a:pPr>
                      <a:r>
                        <a:rPr lang="id-ID" sz="1600" dirty="0">
                          <a:latin typeface="+mn-lt"/>
                          <a:ea typeface="PMingLiU"/>
                          <a:cs typeface="Symbol"/>
                        </a:rPr>
                        <a:t>Memprioritaskan cara pelayanan oleh karyawan</a:t>
                      </a:r>
                      <a:endParaRPr lang="en-US" sz="1600" dirty="0">
                        <a:latin typeface="+mn-lt"/>
                        <a:ea typeface="PMingLiU"/>
                        <a:cs typeface="Symbo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Dampak</a:t>
            </a:r>
            <a:r>
              <a:rPr lang="en-US" sz="3200" dirty="0" smtClean="0"/>
              <a:t> </a:t>
            </a:r>
            <a:r>
              <a:rPr lang="en-US" sz="3200" dirty="0" err="1" smtClean="0"/>
              <a:t>Positif</a:t>
            </a:r>
            <a:r>
              <a:rPr lang="en-US" sz="3200" dirty="0" smtClean="0"/>
              <a:t> (</a:t>
            </a:r>
            <a:r>
              <a:rPr lang="en-US" sz="3200" dirty="0" err="1" smtClean="0"/>
              <a:t>pembeli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cepat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pembelian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Pilihan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</a:t>
            </a:r>
            <a:r>
              <a:rPr lang="en-US" sz="2400" dirty="0" smtClean="0"/>
              <a:t>/</a:t>
            </a:r>
            <a:r>
              <a:rPr lang="en-US" sz="2400" dirty="0" err="1" smtClean="0"/>
              <a:t>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terus</a:t>
            </a:r>
            <a:r>
              <a:rPr lang="en-US" sz="2400" dirty="0" smtClean="0"/>
              <a:t> </a:t>
            </a:r>
            <a:r>
              <a:rPr lang="en-US" sz="2400" dirty="0" err="1" smtClean="0"/>
              <a:t>ditingkatkan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Memilik</a:t>
            </a:r>
            <a:r>
              <a:rPr lang="en-US" sz="2400" dirty="0" smtClean="0"/>
              <a:t> </a:t>
            </a:r>
            <a:r>
              <a:rPr lang="en-US" sz="2400" dirty="0" err="1" smtClean="0"/>
              <a:t>akses</a:t>
            </a:r>
            <a:r>
              <a:rPr lang="en-US" sz="2400" dirty="0" smtClean="0"/>
              <a:t> yang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memperbaiki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(</a:t>
            </a:r>
            <a:r>
              <a:rPr lang="en-US" sz="2400" dirty="0" err="1" smtClean="0"/>
              <a:t>harga</a:t>
            </a:r>
            <a:r>
              <a:rPr lang="en-US" sz="2400" dirty="0" smtClean="0"/>
              <a:t> </a:t>
            </a:r>
            <a:r>
              <a:rPr lang="en-US" sz="2400" dirty="0" err="1" smtClean="0"/>
              <a:t>kompetitif</a:t>
            </a:r>
            <a:r>
              <a:rPr lang="en-US" sz="2400" dirty="0" smtClean="0"/>
              <a:t>)</a:t>
            </a:r>
          </a:p>
          <a:p>
            <a:pPr marL="571500" indent="-571500"/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melakukan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umpan</a:t>
            </a:r>
            <a:r>
              <a:rPr lang="en-US" sz="2400" dirty="0" smtClean="0"/>
              <a:t> </a:t>
            </a:r>
            <a:r>
              <a:rPr lang="en-US" sz="2400" dirty="0" err="1" smtClean="0"/>
              <a:t>balik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Metode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cepat</a:t>
            </a:r>
            <a:r>
              <a:rPr lang="en-US" sz="2400" dirty="0" smtClean="0"/>
              <a:t>/</a:t>
            </a:r>
            <a:r>
              <a:rPr lang="en-US" sz="2400" dirty="0" err="1" smtClean="0"/>
              <a:t>mudah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Meningkatkan</a:t>
            </a:r>
            <a:r>
              <a:rPr lang="en-US" sz="2400" dirty="0" smtClean="0"/>
              <a:t> </a:t>
            </a:r>
            <a:r>
              <a:rPr lang="en-US" sz="2400" dirty="0" err="1" smtClean="0"/>
              <a:t>tingkat</a:t>
            </a:r>
            <a:r>
              <a:rPr lang="en-US" sz="2400" dirty="0" smtClean="0"/>
              <a:t> </a:t>
            </a:r>
            <a:r>
              <a:rPr lang="en-US" sz="2400" dirty="0" err="1" smtClean="0"/>
              <a:t>ketersediaan</a:t>
            </a:r>
            <a:r>
              <a:rPr lang="en-US" sz="2400" dirty="0" smtClean="0"/>
              <a:t> </a:t>
            </a:r>
            <a:r>
              <a:rPr lang="en-US" sz="2400" dirty="0" err="1" smtClean="0"/>
              <a:t>pelayanan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Dampak</a:t>
            </a:r>
            <a:r>
              <a:rPr lang="en-US" sz="3200" dirty="0" smtClean="0"/>
              <a:t> </a:t>
            </a:r>
            <a:r>
              <a:rPr lang="en-US" sz="3200" dirty="0" err="1" smtClean="0"/>
              <a:t>negatif</a:t>
            </a:r>
            <a:r>
              <a:rPr lang="en-US" sz="3200" dirty="0" smtClean="0"/>
              <a:t> (</a:t>
            </a:r>
            <a:r>
              <a:rPr lang="en-US" sz="3200" dirty="0" err="1" smtClean="0"/>
              <a:t>pembeli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keamanan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Masalah</a:t>
            </a:r>
            <a:r>
              <a:rPr lang="en-US" sz="2400" dirty="0" smtClean="0"/>
              <a:t> </a:t>
            </a:r>
            <a:r>
              <a:rPr lang="en-US" sz="2400" dirty="0" err="1" smtClean="0"/>
              <a:t>hukum</a:t>
            </a:r>
            <a:r>
              <a:rPr lang="en-US" sz="2400" dirty="0" smtClean="0"/>
              <a:t>/</a:t>
            </a:r>
            <a:r>
              <a:rPr lang="en-US" sz="2400" dirty="0" err="1" smtClean="0"/>
              <a:t>aspek</a:t>
            </a:r>
            <a:r>
              <a:rPr lang="en-US" sz="2400" dirty="0" smtClean="0"/>
              <a:t> legal</a:t>
            </a:r>
          </a:p>
          <a:p>
            <a:pPr marL="571500" indent="-571500"/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orang</a:t>
            </a:r>
            <a:r>
              <a:rPr lang="en-US" sz="2400" dirty="0" smtClean="0"/>
              <a:t> </a:t>
            </a:r>
            <a:r>
              <a:rPr lang="en-US" sz="2400" dirty="0" err="1" smtClean="0"/>
              <a:t>memiliki</a:t>
            </a:r>
            <a:r>
              <a:rPr lang="en-US" sz="2400" dirty="0" smtClean="0"/>
              <a:t> </a:t>
            </a:r>
            <a:r>
              <a:rPr lang="en-US" sz="2400" dirty="0" err="1" smtClean="0"/>
              <a:t>akses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Terlalu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(</a:t>
            </a:r>
            <a:r>
              <a:rPr lang="en-US" sz="2400" dirty="0" err="1" smtClean="0"/>
              <a:t>pilihan</a:t>
            </a:r>
            <a:r>
              <a:rPr lang="en-US" sz="2400" dirty="0" smtClean="0"/>
              <a:t>)</a:t>
            </a:r>
          </a:p>
          <a:p>
            <a:pPr marL="571500" indent="-571500"/>
            <a:r>
              <a:rPr lang="en-US" sz="2400" dirty="0" smtClean="0"/>
              <a:t>Tingkat </a:t>
            </a:r>
            <a:r>
              <a:rPr lang="en-US" sz="2400" dirty="0" err="1" smtClean="0"/>
              <a:t>kepercayaan</a:t>
            </a:r>
            <a:r>
              <a:rPr lang="en-US" sz="2400" dirty="0" smtClean="0"/>
              <a:t> (</a:t>
            </a:r>
            <a:r>
              <a:rPr lang="en-US" sz="2400" dirty="0" err="1" smtClean="0"/>
              <a:t>masih</a:t>
            </a:r>
            <a:r>
              <a:rPr lang="en-US" sz="2400" dirty="0" smtClean="0"/>
              <a:t> </a:t>
            </a:r>
            <a:r>
              <a:rPr lang="en-US" sz="2400" dirty="0" err="1" smtClean="0"/>
              <a:t>takut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penjual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belum</a:t>
            </a:r>
            <a:r>
              <a:rPr lang="en-US" sz="2400" dirty="0" smtClean="0"/>
              <a:t> </a:t>
            </a:r>
            <a:r>
              <a:rPr lang="en-US" sz="2400" dirty="0" err="1" smtClean="0"/>
              <a:t>dikenal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Masalah</a:t>
            </a:r>
            <a:r>
              <a:rPr lang="en-US" sz="3200" dirty="0" smtClean="0"/>
              <a:t> </a:t>
            </a:r>
            <a:r>
              <a:rPr lang="en-US" sz="3200" dirty="0" err="1" smtClean="0"/>
              <a:t>Kepercayaan</a:t>
            </a:r>
            <a:r>
              <a:rPr lang="en-US" sz="3200" dirty="0" smtClean="0"/>
              <a:t> (</a:t>
            </a:r>
            <a:r>
              <a:rPr lang="en-US" sz="3200" i="1" dirty="0" smtClean="0"/>
              <a:t>Trust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 fontScale="92500" lnSpcReduction="10000"/>
          </a:bodyPr>
          <a:lstStyle>
            <a:extLst/>
          </a:lstStyle>
          <a:p>
            <a:pPr marL="571500" indent="-571500"/>
            <a:r>
              <a:rPr lang="en-US" sz="2400" dirty="0" smtClean="0"/>
              <a:t>Trust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pondasi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bisnis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bisnis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kedua</a:t>
            </a:r>
            <a:r>
              <a:rPr lang="en-US" sz="2400" dirty="0" smtClean="0"/>
              <a:t> </a:t>
            </a:r>
            <a:r>
              <a:rPr lang="en-US" sz="2400" dirty="0" err="1" smtClean="0"/>
              <a:t>belah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saling</a:t>
            </a:r>
            <a:r>
              <a:rPr lang="en-US" sz="2400" dirty="0" smtClean="0"/>
              <a:t> </a:t>
            </a:r>
            <a:r>
              <a:rPr lang="en-US" sz="2400" dirty="0" err="1" smtClean="0"/>
              <a:t>mempercayai</a:t>
            </a:r>
            <a:endParaRPr lang="en-US" sz="2400" dirty="0" smtClean="0"/>
          </a:p>
          <a:p>
            <a:pPr marL="571500" indent="-571500"/>
            <a:r>
              <a:rPr lang="en-US" sz="2400" dirty="0" err="1" smtClean="0"/>
              <a:t>Faktor</a:t>
            </a:r>
            <a:r>
              <a:rPr lang="en-US" sz="2400" dirty="0" smtClean="0"/>
              <a:t> </a:t>
            </a:r>
            <a:r>
              <a:rPr lang="en-US" sz="2400" dirty="0" err="1" smtClean="0"/>
              <a:t>pembentuk</a:t>
            </a:r>
            <a:r>
              <a:rPr lang="en-US" sz="2400" dirty="0" smtClean="0"/>
              <a:t> </a:t>
            </a:r>
            <a:r>
              <a:rPr lang="en-US" sz="2400" dirty="0" err="1" smtClean="0"/>
              <a:t>kepercayaan</a:t>
            </a:r>
            <a:r>
              <a:rPr lang="en-US" sz="2400" dirty="0" smtClean="0"/>
              <a:t> :</a:t>
            </a:r>
          </a:p>
          <a:p>
            <a:pPr marL="971550" lvl="1" indent="-571500"/>
            <a:r>
              <a:rPr lang="en-US" sz="2400" dirty="0" err="1" smtClean="0"/>
              <a:t>Kemampuan</a:t>
            </a:r>
            <a:r>
              <a:rPr lang="en-US" sz="2400" dirty="0" smtClean="0"/>
              <a:t> (Ability)</a:t>
            </a:r>
          </a:p>
          <a:p>
            <a:pPr marL="971550" lvl="1" indent="-5715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Kompetensi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menyediakan</a:t>
            </a:r>
            <a:r>
              <a:rPr lang="en-US" sz="2400" dirty="0" smtClean="0"/>
              <a:t>, </a:t>
            </a:r>
            <a:r>
              <a:rPr lang="en-US" sz="2400" dirty="0" err="1" smtClean="0"/>
              <a:t>melayani</a:t>
            </a:r>
            <a:r>
              <a:rPr lang="en-US" sz="2400" dirty="0" smtClean="0"/>
              <a:t>, </a:t>
            </a:r>
            <a:r>
              <a:rPr lang="en-US" sz="2400" dirty="0" err="1" smtClean="0"/>
              <a:t>memproses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mengamankan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,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jaminan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endParaRPr lang="en-US" sz="2400" dirty="0" smtClean="0"/>
          </a:p>
          <a:p>
            <a:pPr marL="971550" lvl="1" indent="-571500"/>
            <a:r>
              <a:rPr lang="en-US" sz="2400" dirty="0" err="1" smtClean="0"/>
              <a:t>Kebaikan</a:t>
            </a:r>
            <a:r>
              <a:rPr lang="en-US" sz="2400" dirty="0" smtClean="0"/>
              <a:t> </a:t>
            </a:r>
            <a:r>
              <a:rPr lang="en-US" sz="2400" dirty="0" err="1" smtClean="0"/>
              <a:t>hati</a:t>
            </a:r>
            <a:r>
              <a:rPr lang="en-US" sz="2400" dirty="0" smtClean="0"/>
              <a:t> (Benevolence)</a:t>
            </a:r>
          </a:p>
          <a:p>
            <a:pPr marL="971550" lvl="1" indent="-5715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Kemauan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terbaik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r>
              <a:rPr lang="en-US" sz="2400" dirty="0" smtClean="0"/>
              <a:t>/</a:t>
            </a:r>
            <a:r>
              <a:rPr lang="en-US" sz="2400" dirty="0" err="1" smtClean="0"/>
              <a:t>konsumen</a:t>
            </a:r>
            <a:endParaRPr lang="en-US" sz="2400" dirty="0" smtClean="0"/>
          </a:p>
          <a:p>
            <a:pPr marL="971550" lvl="1" indent="-571500"/>
            <a:r>
              <a:rPr lang="en-US" sz="2400" dirty="0" err="1" smtClean="0"/>
              <a:t>Integritas</a:t>
            </a:r>
            <a:r>
              <a:rPr lang="en-US" sz="2400" dirty="0" smtClean="0"/>
              <a:t> (Integrity)</a:t>
            </a:r>
          </a:p>
          <a:p>
            <a:pPr marL="971550" lvl="1" indent="-571500"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/</a:t>
            </a:r>
            <a:r>
              <a:rPr lang="en-US" sz="2400" dirty="0" err="1" smtClean="0"/>
              <a:t>kualitas</a:t>
            </a:r>
            <a:r>
              <a:rPr lang="en-US" sz="2400" dirty="0" smtClean="0"/>
              <a:t> </a:t>
            </a:r>
            <a:r>
              <a:rPr lang="en-US" sz="2400" dirty="0" err="1" smtClean="0"/>
              <a:t>produk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dipercaya</a:t>
            </a:r>
            <a:endParaRPr lang="en-US" sz="2400" dirty="0" smtClean="0"/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smtClean="0"/>
              <a:t>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err="1" smtClean="0"/>
              <a:t>Berbisnis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elektronik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media internet</a:t>
            </a:r>
          </a:p>
          <a:p>
            <a:r>
              <a:rPr lang="en-US" sz="2400" dirty="0" smtClean="0"/>
              <a:t>E-Business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pemanfaatan</a:t>
            </a:r>
            <a:r>
              <a:rPr lang="en-US" sz="2400" dirty="0" smtClean="0"/>
              <a:t> media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elektronik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memperbaiki</a:t>
            </a:r>
            <a:r>
              <a:rPr lang="en-US" sz="2400" dirty="0" smtClean="0"/>
              <a:t> </a:t>
            </a:r>
            <a:r>
              <a:rPr lang="en-US" sz="2400" dirty="0" err="1" smtClean="0"/>
              <a:t>penampilan</a:t>
            </a:r>
            <a:r>
              <a:rPr lang="en-US" sz="2400" dirty="0" smtClean="0"/>
              <a:t>, </a:t>
            </a:r>
            <a:r>
              <a:rPr lang="en-US" sz="2400" dirty="0" err="1" smtClean="0"/>
              <a:t>menciptakan</a:t>
            </a:r>
            <a:r>
              <a:rPr lang="en-US" sz="2400" dirty="0" smtClean="0"/>
              <a:t> </a:t>
            </a:r>
            <a:r>
              <a:rPr lang="en-US" sz="2400" dirty="0" err="1" smtClean="0"/>
              <a:t>nilai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memungkinkan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membuat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rekan</a:t>
            </a:r>
            <a:r>
              <a:rPr lang="en-US" sz="2400" dirty="0" smtClean="0"/>
              <a:t> </a:t>
            </a:r>
            <a:r>
              <a:rPr lang="en-US" sz="2400" dirty="0" err="1" smtClean="0"/>
              <a:t>usaha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E-Commerce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pemasaran</a:t>
            </a:r>
            <a:r>
              <a:rPr lang="en-US" sz="2400" dirty="0" smtClean="0"/>
              <a:t>, </a:t>
            </a:r>
            <a:r>
              <a:rPr lang="en-US" sz="2400" dirty="0" err="1" smtClean="0"/>
              <a:t>penjualan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pembelian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jasa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internet</a:t>
            </a:r>
          </a:p>
          <a:p>
            <a:r>
              <a:rPr lang="en-US" sz="2400" dirty="0" smtClean="0"/>
              <a:t>E-Commerce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bagian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E-Business</a:t>
            </a:r>
          </a:p>
          <a:p>
            <a:pPr>
              <a:buNone/>
            </a:pP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Masalah</a:t>
            </a:r>
            <a:r>
              <a:rPr lang="en-US" sz="3200" dirty="0" smtClean="0"/>
              <a:t> </a:t>
            </a:r>
            <a:r>
              <a:rPr lang="en-US" sz="3200" dirty="0" err="1" smtClean="0"/>
              <a:t>Aspek</a:t>
            </a:r>
            <a:r>
              <a:rPr lang="en-US" sz="3200" dirty="0" smtClean="0"/>
              <a:t> </a:t>
            </a:r>
            <a:r>
              <a:rPr lang="en-US" sz="3200" dirty="0" err="1" smtClean="0"/>
              <a:t>Hukum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sv-SE" sz="2400" u="sng" dirty="0" smtClean="0"/>
              <a:t>Prinsip yuridiksi dalam transaksi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Sistem hukum tradisional yang sudah mapan, memiliki prinsip yuridiksi dalam transaksi (tempat, hukum kontrak, dll) Sehingga e-commerce menimbulkan masalah tersebut, karena sifatnya yang </a:t>
            </a:r>
            <a:r>
              <a:rPr lang="sv-SE" sz="2400" i="1" dirty="0" smtClean="0"/>
              <a:t>borderless</a:t>
            </a:r>
            <a:r>
              <a:rPr lang="sv-SE" sz="2400" dirty="0" smtClean="0"/>
              <a:t>.</a:t>
            </a:r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sv-SE" sz="2400" u="sng" dirty="0" smtClean="0"/>
              <a:t>Kontrak dalam transaksi elektronik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Kontrak merupakan bukti kesepakatan antara kedua belah pihak, permasalahannya, hukum negara mengenai perdagangan menganggap bahwa transaksi harus valid, berkekuatan hukum, dan dalam bentuk tertulis (</a:t>
            </a:r>
            <a:r>
              <a:rPr lang="sv-SE" sz="2400" i="1" dirty="0" smtClean="0"/>
              <a:t>paper base transaction</a:t>
            </a:r>
            <a:r>
              <a:rPr lang="sv-SE" sz="2400" dirty="0" smtClean="0"/>
              <a:t>), sementara e-commerce kontrak dilakukan secara elektronis dan </a:t>
            </a:r>
            <a:r>
              <a:rPr lang="sv-SE" sz="2400" i="1" dirty="0" smtClean="0"/>
              <a:t>paperless transaction</a:t>
            </a:r>
            <a:r>
              <a:rPr lang="sv-SE" sz="2400" dirty="0" smtClean="0"/>
              <a:t>.</a:t>
            </a:r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/>
            <a:r>
              <a:rPr lang="sv-SE" sz="2400" u="sng" dirty="0" smtClean="0"/>
              <a:t>Perlindungan konsumen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Merupakan faktor utama dalam keberhasilan e-commerce. Masalah yang sering terjadi misalnya </a:t>
            </a:r>
            <a:r>
              <a:rPr lang="sv-SE" sz="2400" i="1" dirty="0" smtClean="0"/>
              <a:t>virtual store</a:t>
            </a:r>
            <a:r>
              <a:rPr lang="sv-SE" sz="2400" dirty="0" smtClean="0"/>
              <a:t> (fiktif), barang terlambat kirim, barang rusak, </a:t>
            </a:r>
            <a:r>
              <a:rPr lang="sv-SE" sz="2400" i="1" dirty="0" smtClean="0"/>
              <a:t>purchase order</a:t>
            </a:r>
            <a:r>
              <a:rPr lang="sv-SE" sz="2400" dirty="0" smtClean="0"/>
              <a:t> tidak diakui oleh penjual.</a:t>
            </a:r>
          </a:p>
          <a:p>
            <a:pPr marL="571500" indent="-571500"/>
            <a:r>
              <a:rPr lang="sv-SE" sz="2400" u="sng" smtClean="0"/>
              <a:t>Permasalahan </a:t>
            </a:r>
            <a:r>
              <a:rPr lang="sv-SE" sz="2400" u="sng" dirty="0" smtClean="0"/>
              <a:t>pajak (</a:t>
            </a:r>
            <a:r>
              <a:rPr lang="sv-SE" sz="2400" i="1" u="sng" dirty="0" smtClean="0"/>
              <a:t>taxation</a:t>
            </a:r>
            <a:r>
              <a:rPr lang="sv-SE" sz="2400" u="sng" dirty="0" smtClean="0"/>
              <a:t>)</a:t>
            </a:r>
          </a:p>
          <a:p>
            <a:pPr marL="571500" indent="-571500">
              <a:buFont typeface="Wingdings" pitchFamily="2" charset="2"/>
              <a:buNone/>
            </a:pPr>
            <a:r>
              <a:rPr lang="sv-SE" sz="2400" dirty="0" smtClean="0"/>
              <a:t>	Sifat </a:t>
            </a:r>
            <a:r>
              <a:rPr lang="sv-SE" sz="2400" i="1" dirty="0" smtClean="0"/>
              <a:t>borderless</a:t>
            </a:r>
            <a:r>
              <a:rPr lang="sv-SE" sz="2400" dirty="0" smtClean="0"/>
              <a:t>, menimbulkan kesulitan masing-masing negara untuk menentukan pajaknya, perpajakan internasional harus ditinjau kembali.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pPr marL="571500" indent="-571500">
              <a:lnSpc>
                <a:spcPct val="90000"/>
              </a:lnSpc>
            </a:pPr>
            <a:r>
              <a:rPr lang="sv-SE" sz="2400" u="sng" dirty="0" smtClean="0"/>
              <a:t>Permasalahan tanda tangan digital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sv-SE" sz="2400" dirty="0" smtClean="0"/>
              <a:t>	Tujuan tanda tangan adalah untuk memastikan otentisitas dokumen. Adanya </a:t>
            </a:r>
            <a:r>
              <a:rPr lang="sv-SE" sz="2400" i="1" dirty="0" smtClean="0"/>
              <a:t>digital signature</a:t>
            </a:r>
            <a:r>
              <a:rPr lang="sv-SE" sz="2400" dirty="0" smtClean="0"/>
              <a:t>, digunakan untuk mengidentifiasi pengirim, dan memastikan keutuhan dokumen yang dikirim tersebut. </a:t>
            </a:r>
            <a:r>
              <a:rPr lang="sv-SE" sz="2400" i="1" dirty="0" smtClean="0"/>
              <a:t>Digital signature</a:t>
            </a:r>
            <a:r>
              <a:rPr lang="sv-SE" sz="2400" dirty="0" smtClean="0"/>
              <a:t> terbentuk dari serangkaian algoritma. </a:t>
            </a:r>
          </a:p>
          <a:p>
            <a:pPr marL="571500" indent="-571500">
              <a:lnSpc>
                <a:spcPct val="90000"/>
              </a:lnSpc>
              <a:buFont typeface="Wingdings" pitchFamily="2" charset="2"/>
              <a:buNone/>
            </a:pPr>
            <a:r>
              <a:rPr lang="sv-SE" sz="2400" dirty="0" smtClean="0"/>
              <a:t>	Permasalahan yang terjadi yaitu pemalsuan digital signature dengan software yang bisa melakukan generate terhadap digital signature tersebut.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smtClean="0"/>
              <a:t>…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smtClean="0"/>
              <a:t>…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Definisi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smtClean="0"/>
              <a:t>E-Commerce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penanganan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tranfer</a:t>
            </a:r>
            <a:r>
              <a:rPr lang="en-US" sz="2400" dirty="0" smtClean="0"/>
              <a:t> </a:t>
            </a:r>
            <a:r>
              <a:rPr lang="en-US" sz="2400" dirty="0" err="1" smtClean="0"/>
              <a:t>dana</a:t>
            </a:r>
            <a:r>
              <a:rPr lang="en-US" sz="2400" dirty="0" smtClean="0"/>
              <a:t> (</a:t>
            </a:r>
            <a:r>
              <a:rPr lang="en-US" sz="2400" dirty="0" err="1" smtClean="0"/>
              <a:t>kas</a:t>
            </a:r>
            <a:r>
              <a:rPr lang="en-US" sz="2400" dirty="0" smtClean="0"/>
              <a:t>) </a:t>
            </a:r>
            <a:r>
              <a:rPr lang="en-US" sz="2400" dirty="0" err="1" smtClean="0"/>
              <a:t>melaui</a:t>
            </a:r>
            <a:r>
              <a:rPr lang="en-US" sz="2400" dirty="0" smtClean="0"/>
              <a:t> internet. (David </a:t>
            </a:r>
            <a:r>
              <a:rPr lang="en-US" sz="2400" dirty="0" err="1" smtClean="0"/>
              <a:t>Koisur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E-Commerce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tindakan-tindakan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produksi</a:t>
            </a:r>
            <a:r>
              <a:rPr lang="en-US" sz="2400" dirty="0" smtClean="0"/>
              <a:t>, </a:t>
            </a:r>
            <a:r>
              <a:rPr lang="en-US" sz="2400" dirty="0" err="1" smtClean="0"/>
              <a:t>distribusi</a:t>
            </a:r>
            <a:r>
              <a:rPr lang="en-US" sz="2400" dirty="0" smtClean="0"/>
              <a:t>, </a:t>
            </a:r>
            <a:r>
              <a:rPr lang="en-US" sz="2400" dirty="0" err="1" smtClean="0"/>
              <a:t>pemasaran</a:t>
            </a:r>
            <a:r>
              <a:rPr lang="en-US" sz="2400" dirty="0" smtClean="0"/>
              <a:t>, </a:t>
            </a:r>
            <a:r>
              <a:rPr lang="en-US" sz="2400" dirty="0" err="1" smtClean="0"/>
              <a:t>penjuala</a:t>
            </a:r>
            <a:r>
              <a:rPr lang="en-US" sz="2400" dirty="0" smtClean="0"/>
              <a:t>, </a:t>
            </a:r>
            <a:r>
              <a:rPr lang="en-US" sz="2400" dirty="0" err="1" smtClean="0"/>
              <a:t>pengiriman</a:t>
            </a:r>
            <a:r>
              <a:rPr lang="en-US" sz="2400" dirty="0" smtClean="0"/>
              <a:t> </a:t>
            </a:r>
            <a:r>
              <a:rPr lang="en-US" sz="2400" dirty="0" err="1" smtClean="0"/>
              <a:t>jasa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produk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memaksimalkan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media </a:t>
            </a:r>
            <a:r>
              <a:rPr lang="en-US" sz="2400" dirty="0" err="1" smtClean="0"/>
              <a:t>elektronik</a:t>
            </a:r>
            <a:r>
              <a:rPr lang="en-US" sz="2400" dirty="0" smtClean="0"/>
              <a:t> (</a:t>
            </a:r>
            <a:r>
              <a:rPr lang="en-US" sz="2400" dirty="0" err="1" smtClean="0"/>
              <a:t>telepon</a:t>
            </a:r>
            <a:r>
              <a:rPr lang="en-US" sz="2400" dirty="0" smtClean="0"/>
              <a:t>, </a:t>
            </a:r>
            <a:r>
              <a:rPr lang="en-US" sz="2400" dirty="0" err="1" smtClean="0"/>
              <a:t>televisi</a:t>
            </a:r>
            <a:r>
              <a:rPr lang="en-US" sz="2400" dirty="0" smtClean="0"/>
              <a:t>, internet, fax)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rekonsiliasi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bisnis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noProof="1" smtClean="0"/>
              <a:t>E-commerce merupakan satu set dinamis teknologi, aplikasi dan proses bisnis yang menghubungkan perusahaan, konsumen dan komunitas tertentu melalui transaksi elektronik dan perdagangan barang, jasa, dan informasi yang dilakukan secara elektronik. </a:t>
            </a:r>
          </a:p>
          <a:p>
            <a:r>
              <a:rPr lang="en-US" sz="2400" noProof="1" smtClean="0"/>
              <a:t>Assosiation for Electronic Commerce mendefinisikan e-commerce sebagai mekanisme bisnis secara elektronik. </a:t>
            </a:r>
          </a:p>
          <a:p>
            <a:pPr>
              <a:buNone/>
            </a:pPr>
            <a:endParaRPr lang="en-US" sz="2400" noProof="1" smtClean="0"/>
          </a:p>
          <a:p>
            <a:endParaRPr lang="en-US" sz="2400" noProof="1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noProof="1" smtClean="0"/>
              <a:t>Menurut CommerceNet (konsorsium industri), penggunaan jaringan komputer sebagai sarana penciptaan relasi bisnis. Didalam e-commerce terjadi proses pembelian dan penjualan jasa atau produk antara dua belah </a:t>
            </a:r>
            <a:r>
              <a:rPr lang="it-IT" sz="2400" noProof="1" smtClean="0"/>
              <a:t>pihak melalui internet atau pertukaran dan distribusi informasi antar dua pihak dalam satu </a:t>
            </a:r>
            <a:r>
              <a:rPr lang="en-US" sz="2400" dirty="0" err="1" smtClean="0"/>
              <a:t>perusahaan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internet.</a:t>
            </a:r>
            <a:endParaRPr lang="en-US" sz="2400" noProof="1" smtClean="0"/>
          </a:p>
          <a:p>
            <a:pPr>
              <a:buNone/>
            </a:pPr>
            <a:endParaRPr lang="en-US" sz="2400" noProof="1" smtClean="0"/>
          </a:p>
          <a:p>
            <a:endParaRPr lang="en-US" sz="2400" noProof="1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Aktifitas</a:t>
            </a:r>
            <a:r>
              <a:rPr lang="en-US" sz="3200" dirty="0" smtClean="0"/>
              <a:t> 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5029200"/>
          </a:xfrm>
        </p:spPr>
        <p:txBody>
          <a:bodyPr>
            <a:normAutofit fontScale="92500"/>
          </a:bodyPr>
          <a:lstStyle>
            <a:extLst/>
          </a:lstStyle>
          <a:p>
            <a:pPr>
              <a:lnSpc>
                <a:spcPct val="110000"/>
              </a:lnSpc>
            </a:pPr>
            <a:r>
              <a:rPr lang="en-US" sz="2400" i="1" dirty="0" smtClean="0"/>
              <a:t>Attract</a:t>
            </a:r>
            <a:r>
              <a:rPr lang="en-US" sz="2400" dirty="0" smtClean="0"/>
              <a:t>, </a:t>
            </a:r>
            <a:r>
              <a:rPr lang="en-US" sz="2400" dirty="0" err="1" smtClean="0"/>
              <a:t>memperkenalkan</a:t>
            </a:r>
            <a:r>
              <a:rPr lang="en-US" sz="2400" dirty="0" smtClean="0"/>
              <a:t> </a:t>
            </a:r>
            <a:r>
              <a:rPr lang="en-US" sz="2400" dirty="0" err="1" smtClean="0"/>
              <a:t>produknya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menarik</a:t>
            </a:r>
            <a:r>
              <a:rPr lang="en-US" sz="2400" dirty="0" smtClean="0"/>
              <a:t> </a:t>
            </a:r>
            <a:r>
              <a:rPr lang="en-US" sz="2400" dirty="0" err="1" smtClean="0"/>
              <a:t>perhatian</a:t>
            </a:r>
            <a:r>
              <a:rPr lang="en-US" sz="2400" dirty="0" smtClean="0"/>
              <a:t> </a:t>
            </a:r>
            <a:r>
              <a:rPr lang="en-US" sz="2400" dirty="0" err="1" smtClean="0"/>
              <a:t>calon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berkunjung</a:t>
            </a:r>
            <a:r>
              <a:rPr lang="en-US" sz="2400" dirty="0" smtClean="0"/>
              <a:t> </a:t>
            </a:r>
            <a:r>
              <a:rPr lang="en-US" sz="2400" dirty="0" err="1" smtClean="0"/>
              <a:t>ke</a:t>
            </a:r>
            <a:r>
              <a:rPr lang="en-US" sz="2400" dirty="0" smtClean="0"/>
              <a:t> </a:t>
            </a:r>
            <a:r>
              <a:rPr lang="en-US" sz="2400" dirty="0" err="1" smtClean="0"/>
              <a:t>situs</a:t>
            </a:r>
            <a:r>
              <a:rPr lang="en-US" sz="2400" dirty="0" smtClean="0"/>
              <a:t> web yang </a:t>
            </a:r>
            <a:r>
              <a:rPr lang="en-US" sz="2400" dirty="0" err="1" smtClean="0"/>
              <a:t>bertujuan</a:t>
            </a:r>
            <a:r>
              <a:rPr lang="en-US" sz="2400" dirty="0" smtClean="0"/>
              <a:t> </a:t>
            </a:r>
            <a:r>
              <a:rPr lang="en-US" sz="2400" dirty="0" err="1" smtClean="0"/>
              <a:t>menjaring</a:t>
            </a:r>
            <a:r>
              <a:rPr lang="en-US" sz="2400" dirty="0" smtClean="0"/>
              <a:t> </a:t>
            </a:r>
            <a:r>
              <a:rPr lang="en-US" sz="2400" dirty="0" err="1" smtClean="0"/>
              <a:t>calon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i="1" dirty="0" smtClean="0"/>
              <a:t>Internet</a:t>
            </a:r>
            <a:r>
              <a:rPr lang="en-US" sz="2400" dirty="0" smtClean="0"/>
              <a:t>,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media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penjualan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didesain</a:t>
            </a:r>
            <a:r>
              <a:rPr lang="en-US" sz="2400" dirty="0" smtClean="0"/>
              <a:t> </a:t>
            </a:r>
            <a:r>
              <a:rPr lang="en-US" sz="2400" dirty="0" err="1" smtClean="0"/>
              <a:t>menarik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kesan</a:t>
            </a:r>
            <a:r>
              <a:rPr lang="en-US" sz="2400" dirty="0" smtClean="0"/>
              <a:t> </a:t>
            </a:r>
            <a:r>
              <a:rPr lang="en-US" sz="2400" dirty="0" err="1" smtClean="0"/>
              <a:t>nyaman</a:t>
            </a:r>
            <a:r>
              <a:rPr lang="en-US" sz="2400" dirty="0" smtClean="0"/>
              <a:t>.</a:t>
            </a:r>
          </a:p>
          <a:p>
            <a:pPr>
              <a:lnSpc>
                <a:spcPct val="110000"/>
              </a:lnSpc>
            </a:pPr>
            <a:r>
              <a:rPr lang="en-US" sz="2400" i="1" dirty="0" smtClean="0"/>
              <a:t>Transact</a:t>
            </a:r>
            <a:r>
              <a:rPr lang="en-US" sz="2400" dirty="0" smtClean="0"/>
              <a:t>,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. </a:t>
            </a:r>
            <a:r>
              <a:rPr lang="en-US" sz="2400" dirty="0" err="1" smtClean="0"/>
              <a:t>Keamanan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yang </a:t>
            </a:r>
            <a:r>
              <a:rPr lang="en-US" sz="2400" dirty="0" err="1" smtClean="0"/>
              <a:t>utama</a:t>
            </a:r>
            <a:endParaRPr lang="en-US" sz="2400" dirty="0" smtClean="0"/>
          </a:p>
          <a:p>
            <a:pPr>
              <a:lnSpc>
                <a:spcPct val="110000"/>
              </a:lnSpc>
            </a:pPr>
            <a:r>
              <a:rPr lang="en-US" sz="2400" i="1" dirty="0" smtClean="0"/>
              <a:t>Act</a:t>
            </a:r>
            <a:r>
              <a:rPr lang="en-US" sz="2400" dirty="0" smtClean="0"/>
              <a:t>, </a:t>
            </a:r>
            <a:r>
              <a:rPr lang="en-US" sz="2400" dirty="0" err="1" smtClean="0"/>
              <a:t>cara</a:t>
            </a:r>
            <a:r>
              <a:rPr lang="en-US" sz="2400" dirty="0" smtClean="0"/>
              <a:t> </a:t>
            </a:r>
            <a:r>
              <a:rPr lang="en-US" sz="2400" dirty="0" err="1" smtClean="0"/>
              <a:t>pengiriman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(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kurir</a:t>
            </a:r>
            <a:r>
              <a:rPr lang="en-US" sz="2400" dirty="0" smtClean="0"/>
              <a:t>),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non </a:t>
            </a:r>
            <a:r>
              <a:rPr lang="en-US" sz="2400" dirty="0" err="1" smtClean="0"/>
              <a:t>fisik</a:t>
            </a:r>
            <a:r>
              <a:rPr lang="en-US" sz="2400" dirty="0" smtClean="0"/>
              <a:t> (</a:t>
            </a:r>
            <a:r>
              <a:rPr lang="en-US" sz="2400" dirty="0" err="1" smtClean="0"/>
              <a:t>misal</a:t>
            </a:r>
            <a:r>
              <a:rPr lang="en-US" sz="2400" dirty="0" smtClean="0"/>
              <a:t> file,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lsg</a:t>
            </a:r>
            <a:r>
              <a:rPr lang="en-US" sz="2400" dirty="0" smtClean="0"/>
              <a:t> </a:t>
            </a:r>
            <a:r>
              <a:rPr lang="en-US" sz="2400" dirty="0" err="1" smtClean="0"/>
              <a:t>didownload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disimpan</a:t>
            </a:r>
            <a:r>
              <a:rPr lang="en-US" sz="2400" dirty="0" smtClean="0"/>
              <a:t>)</a:t>
            </a:r>
          </a:p>
          <a:p>
            <a:pPr>
              <a:lnSpc>
                <a:spcPct val="110000"/>
              </a:lnSpc>
            </a:pPr>
            <a:r>
              <a:rPr lang="en-US" sz="2400" i="1" dirty="0" smtClean="0"/>
              <a:t>React</a:t>
            </a:r>
            <a:r>
              <a:rPr lang="en-US" sz="2400" dirty="0" smtClean="0"/>
              <a:t>, </a:t>
            </a:r>
            <a:r>
              <a:rPr lang="en-US" sz="2400" dirty="0" err="1" smtClean="0"/>
              <a:t>kesiapan</a:t>
            </a:r>
            <a:r>
              <a:rPr lang="en-US" sz="2400" dirty="0" smtClean="0"/>
              <a:t> </a:t>
            </a:r>
            <a:r>
              <a:rPr lang="en-US" sz="2400" dirty="0" err="1" smtClean="0"/>
              <a:t>penjual</a:t>
            </a:r>
            <a:r>
              <a:rPr lang="en-US" sz="2400" dirty="0" smtClean="0"/>
              <a:t> </a:t>
            </a:r>
            <a:r>
              <a:rPr lang="en-US" sz="2400" dirty="0" err="1" smtClean="0"/>
              <a:t>menampung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memproses</a:t>
            </a:r>
            <a:r>
              <a:rPr lang="en-US" sz="2400" dirty="0" smtClean="0"/>
              <a:t> input/</a:t>
            </a:r>
            <a:r>
              <a:rPr lang="en-US" sz="2400" dirty="0" err="1" smtClean="0"/>
              <a:t>permintaan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endParaRPr lang="en-US" sz="2400" dirty="0" smtClean="0"/>
          </a:p>
          <a:p>
            <a:pPr>
              <a:lnSpc>
                <a:spcPct val="110000"/>
              </a:lnSpc>
            </a:pPr>
            <a:endParaRPr lang="en-US" sz="2400" dirty="0"/>
          </a:p>
          <a:p>
            <a:pPr>
              <a:lnSpc>
                <a:spcPct val="110000"/>
              </a:lnSpc>
            </a:pP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Karakteristik</a:t>
            </a:r>
            <a:r>
              <a:rPr lang="en-US" sz="3200" dirty="0" smtClean="0"/>
              <a:t> 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tanpa</a:t>
            </a:r>
            <a:r>
              <a:rPr lang="en-US" sz="2400" dirty="0" smtClean="0"/>
              <a:t> </a:t>
            </a:r>
            <a:r>
              <a:rPr lang="en-US" sz="2400" dirty="0" err="1" smtClean="0"/>
              <a:t>batas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mengenal</a:t>
            </a:r>
            <a:r>
              <a:rPr lang="en-US" sz="2400" dirty="0" smtClean="0"/>
              <a:t> </a:t>
            </a:r>
            <a:r>
              <a:rPr lang="en-US" sz="2400" dirty="0" err="1" smtClean="0"/>
              <a:t>batas-batas</a:t>
            </a:r>
            <a:r>
              <a:rPr lang="en-US" sz="2400" dirty="0" smtClean="0"/>
              <a:t> </a:t>
            </a:r>
            <a:r>
              <a:rPr lang="en-US" sz="2400" dirty="0" err="1" smtClean="0"/>
              <a:t>geografis</a:t>
            </a:r>
            <a:r>
              <a:rPr lang="en-US" sz="2400" dirty="0" smtClean="0"/>
              <a:t>,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orang</a:t>
            </a:r>
            <a:r>
              <a:rPr lang="en-US" sz="2400" dirty="0" smtClean="0"/>
              <a:t> (</a:t>
            </a:r>
            <a:r>
              <a:rPr lang="en-US" sz="2400" dirty="0" err="1" smtClean="0"/>
              <a:t>pelaku</a:t>
            </a:r>
            <a:r>
              <a:rPr lang="en-US" sz="2400" dirty="0" smtClean="0"/>
              <a:t> </a:t>
            </a:r>
            <a:r>
              <a:rPr lang="en-US" sz="2400" dirty="0" err="1" smtClean="0"/>
              <a:t>bisnis</a:t>
            </a:r>
            <a:r>
              <a:rPr lang="en-US" sz="2400" dirty="0" smtClean="0"/>
              <a:t>) </a:t>
            </a:r>
            <a:r>
              <a:rPr lang="en-US" sz="2400" dirty="0" err="1" smtClean="0"/>
              <a:t>bisa</a:t>
            </a:r>
            <a:r>
              <a:rPr lang="en-US" sz="2400" dirty="0" smtClean="0"/>
              <a:t> go-international </a:t>
            </a:r>
            <a:r>
              <a:rPr lang="en-US" sz="2400" dirty="0" err="1" smtClean="0"/>
              <a:t>tanpa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modal </a:t>
            </a:r>
            <a:r>
              <a:rPr lang="en-US" sz="2400" dirty="0" err="1" smtClean="0"/>
              <a:t>besar</a:t>
            </a:r>
            <a:endParaRPr lang="en-US" sz="2400" dirty="0" smtClean="0"/>
          </a:p>
          <a:p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anonim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Penjual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bertemu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fisik</a:t>
            </a:r>
            <a:endParaRPr lang="en-US" sz="2400" dirty="0" smtClean="0"/>
          </a:p>
          <a:p>
            <a:r>
              <a:rPr lang="en-US" sz="2400" dirty="0" err="1" smtClean="0"/>
              <a:t>Produk</a:t>
            </a:r>
            <a:r>
              <a:rPr lang="en-US" sz="2400" dirty="0" smtClean="0"/>
              <a:t> digital </a:t>
            </a:r>
            <a:r>
              <a:rPr lang="en-US" sz="2400" dirty="0" err="1" smtClean="0"/>
              <a:t>dan</a:t>
            </a:r>
            <a:r>
              <a:rPr lang="en-US" sz="2400" dirty="0" smtClean="0"/>
              <a:t> non-digital</a:t>
            </a:r>
          </a:p>
          <a:p>
            <a:pPr>
              <a:buNone/>
            </a:pPr>
            <a:r>
              <a:rPr lang="en-US" sz="2400" dirty="0" smtClean="0"/>
              <a:t>	Software, </a:t>
            </a:r>
            <a:r>
              <a:rPr lang="en-US" sz="2400" dirty="0" err="1" smtClean="0"/>
              <a:t>musik</a:t>
            </a:r>
            <a:r>
              <a:rPr lang="en-US" sz="2400" dirty="0" smtClean="0"/>
              <a:t> </a:t>
            </a:r>
            <a:r>
              <a:rPr lang="en-US" sz="2400" dirty="0" err="1" smtClean="0"/>
              <a:t>bersifat</a:t>
            </a:r>
            <a:r>
              <a:rPr lang="en-US" sz="2400" dirty="0" smtClean="0"/>
              <a:t> digital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dipasarkan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cara</a:t>
            </a:r>
            <a:r>
              <a:rPr lang="en-US" sz="2400" dirty="0" smtClean="0"/>
              <a:t> download</a:t>
            </a:r>
          </a:p>
          <a:p>
            <a:r>
              <a:rPr lang="en-US" sz="2400" dirty="0" err="1" smtClean="0"/>
              <a:t>Produk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 </a:t>
            </a:r>
            <a:r>
              <a:rPr lang="en-US" sz="2400" dirty="0" err="1" smtClean="0"/>
              <a:t>tak</a:t>
            </a:r>
            <a:r>
              <a:rPr lang="en-US" sz="2400" dirty="0" smtClean="0"/>
              <a:t> </a:t>
            </a:r>
            <a:r>
              <a:rPr lang="en-US" sz="2400" dirty="0" err="1" smtClean="0"/>
              <a:t>terwujud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Data, software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ide-ide</a:t>
            </a:r>
            <a:r>
              <a:rPr lang="en-US" sz="2400" dirty="0" smtClean="0"/>
              <a:t>.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Mekanisme</a:t>
            </a:r>
            <a:r>
              <a:rPr lang="en-US" sz="3200" dirty="0" smtClean="0"/>
              <a:t> E-Commerce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elektronik</a:t>
            </a:r>
            <a:r>
              <a:rPr lang="en-US" sz="2400" dirty="0" smtClean="0"/>
              <a:t> </a:t>
            </a:r>
            <a:r>
              <a:rPr lang="en-US" sz="2400" dirty="0" err="1" smtClean="0"/>
              <a:t>antara</a:t>
            </a:r>
            <a:r>
              <a:rPr lang="en-US" sz="2400" dirty="0" smtClean="0"/>
              <a:t> e-merchant (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pemilik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/</a:t>
            </a:r>
            <a:r>
              <a:rPr lang="en-US" sz="2400" dirty="0" err="1" smtClean="0"/>
              <a:t>jasa</a:t>
            </a:r>
            <a:r>
              <a:rPr lang="en-US" sz="2400" dirty="0" smtClean="0"/>
              <a:t>)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e-customer (</a:t>
            </a:r>
            <a:r>
              <a:rPr lang="en-US" sz="2400" dirty="0" err="1" smtClean="0"/>
              <a:t>pihak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membeli</a:t>
            </a:r>
            <a:r>
              <a:rPr lang="en-US" sz="2400" dirty="0" smtClean="0"/>
              <a:t> </a:t>
            </a:r>
            <a:r>
              <a:rPr lang="en-US" sz="2400" dirty="0" err="1" smtClean="0"/>
              <a:t>barang</a:t>
            </a:r>
            <a:r>
              <a:rPr lang="en-US" sz="2400" dirty="0" smtClean="0"/>
              <a:t>/</a:t>
            </a:r>
            <a:r>
              <a:rPr lang="en-US" sz="2400" dirty="0" err="1" smtClean="0"/>
              <a:t>jasa</a:t>
            </a:r>
            <a:r>
              <a:rPr lang="en-US" sz="2400" dirty="0" smtClean="0"/>
              <a:t>)</a:t>
            </a:r>
          </a:p>
          <a:p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berlangsung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paperless  transaction, </a:t>
            </a:r>
            <a:r>
              <a:rPr lang="en-US" sz="2400" dirty="0" err="1" smtClean="0"/>
              <a:t>sedangkan</a:t>
            </a:r>
            <a:r>
              <a:rPr lang="en-US" sz="2400" dirty="0" smtClean="0"/>
              <a:t> </a:t>
            </a:r>
            <a:r>
              <a:rPr lang="en-US" sz="2400" dirty="0" err="1" smtClean="0"/>
              <a:t>dokumen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transaksi</a:t>
            </a:r>
            <a:r>
              <a:rPr lang="en-US" sz="2400" dirty="0" smtClean="0"/>
              <a:t> </a:t>
            </a:r>
            <a:r>
              <a:rPr lang="en-US" sz="2400" dirty="0" err="1" smtClean="0"/>
              <a:t>menggunakan</a:t>
            </a:r>
            <a:r>
              <a:rPr lang="en-US" sz="2400" dirty="0" smtClean="0"/>
              <a:t> digital document </a:t>
            </a:r>
            <a:r>
              <a:rPr lang="en-US" sz="2400" dirty="0" err="1" smtClean="0"/>
              <a:t>bukan</a:t>
            </a:r>
            <a:r>
              <a:rPr lang="en-US" sz="2400" dirty="0" smtClean="0"/>
              <a:t> paper document.</a:t>
            </a:r>
          </a:p>
          <a:p>
            <a:r>
              <a:rPr lang="en-US" sz="2400" dirty="0" err="1" smtClean="0"/>
              <a:t>Kontrak</a:t>
            </a:r>
            <a:r>
              <a:rPr lang="en-US" sz="2400" dirty="0" smtClean="0"/>
              <a:t> on line (</a:t>
            </a:r>
            <a:r>
              <a:rPr lang="en-US" sz="2400" dirty="0" err="1" smtClean="0"/>
              <a:t>chating</a:t>
            </a:r>
            <a:r>
              <a:rPr lang="en-US" sz="2400" dirty="0" smtClean="0"/>
              <a:t>, email, web)</a:t>
            </a:r>
            <a:endParaRPr lang="en-US" sz="2400" dirty="0"/>
          </a:p>
          <a:p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4"/>
          <p:cNvSpPr txBox="1"/>
          <p:nvPr/>
        </p:nvSpPr>
        <p:spPr>
          <a:xfrm>
            <a:off x="914400" y="1066800"/>
            <a:ext cx="75438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extLst/>
          </a:lstStyle>
          <a:p>
            <a:pPr marL="0" indent="0">
              <a:buNone/>
            </a:pPr>
            <a:endParaRPr lang="en-US" sz="2800" dirty="0"/>
          </a:p>
        </p:txBody>
      </p:sp>
      <p:sp>
        <p:nvSpPr>
          <p:cNvPr id="28" name="Rectangle 6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85800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err="1" smtClean="0"/>
              <a:t>Transaksi</a:t>
            </a:r>
            <a:endParaRPr lang="en-US" sz="3200" dirty="0"/>
          </a:p>
        </p:txBody>
      </p:sp>
      <p:sp>
        <p:nvSpPr>
          <p:cNvPr id="17" name="Rectangle 8"/>
          <p:cNvSpPr>
            <a:spLocks noGrp="1"/>
          </p:cNvSpPr>
          <p:nvPr>
            <p:ph idx="1"/>
          </p:nvPr>
        </p:nvSpPr>
        <p:spPr>
          <a:xfrm>
            <a:off x="914400" y="1447800"/>
            <a:ext cx="7467600" cy="4678363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err="1" smtClean="0"/>
              <a:t>Transaksi</a:t>
            </a:r>
            <a:r>
              <a:rPr lang="en-US" sz="2400" dirty="0" smtClean="0"/>
              <a:t> model ATM</a:t>
            </a:r>
          </a:p>
          <a:p>
            <a:r>
              <a:rPr lang="en-US" sz="2400" dirty="0" err="1" smtClean="0"/>
              <a:t>Pembayaran</a:t>
            </a:r>
            <a:r>
              <a:rPr lang="en-US" sz="2400" dirty="0" smtClean="0"/>
              <a:t> </a:t>
            </a:r>
            <a:r>
              <a:rPr lang="en-US" sz="2400" dirty="0" err="1" smtClean="0"/>
              <a:t>langsung</a:t>
            </a:r>
            <a:endParaRPr lang="en-US" sz="2400" dirty="0" smtClean="0"/>
          </a:p>
          <a:p>
            <a:r>
              <a:rPr lang="en-US" sz="2400" dirty="0" err="1" smtClean="0"/>
              <a:t>Perantara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</a:t>
            </a:r>
            <a:r>
              <a:rPr lang="en-US" sz="2400" dirty="0" err="1" smtClean="0"/>
              <a:t>ketiga</a:t>
            </a:r>
            <a:endParaRPr lang="en-US" sz="2400" dirty="0" smtClean="0"/>
          </a:p>
          <a:p>
            <a:r>
              <a:rPr lang="en-US" sz="2400" dirty="0" smtClean="0"/>
              <a:t>Micropayment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143000"/>
            <a:ext cx="7391400" cy="19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izSh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l="50000" t="50000"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7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55000" dist="50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QuizShow</Template>
  <TotalTime>0</TotalTime>
  <Words>718</Words>
  <Application>Microsoft Office PowerPoint</Application>
  <PresentationFormat>On-screen Show (4:3)</PresentationFormat>
  <Paragraphs>169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QuizShow</vt:lpstr>
      <vt:lpstr>E-Commerce</vt:lpstr>
      <vt:lpstr>E-Commerce</vt:lpstr>
      <vt:lpstr>Definisi </vt:lpstr>
      <vt:lpstr>Slide 4</vt:lpstr>
      <vt:lpstr>Slide 5</vt:lpstr>
      <vt:lpstr>Aktifitas E-Commerce</vt:lpstr>
      <vt:lpstr>Karakteristik E-Commerce</vt:lpstr>
      <vt:lpstr>Mekanisme E-Commerce</vt:lpstr>
      <vt:lpstr>Transaksi</vt:lpstr>
      <vt:lpstr>Kesiapan dalam E-Commerce</vt:lpstr>
      <vt:lpstr>Faktor E-Commerce berkembang :</vt:lpstr>
      <vt:lpstr>Slide 12</vt:lpstr>
      <vt:lpstr>Pengukuran Kualitas Situs E-Commerce</vt:lpstr>
      <vt:lpstr>Slide 14</vt:lpstr>
      <vt:lpstr>Slide 15</vt:lpstr>
      <vt:lpstr>Slide 16</vt:lpstr>
      <vt:lpstr>Dampak Positif (pembeli)</vt:lpstr>
      <vt:lpstr>Dampak negatif (pembeli)</vt:lpstr>
      <vt:lpstr>Masalah Kepercayaan (Trust)</vt:lpstr>
      <vt:lpstr>Masalah Aspek Hukum</vt:lpstr>
      <vt:lpstr>Slide 21</vt:lpstr>
      <vt:lpstr>Slide 22</vt:lpstr>
      <vt:lpstr>Slide 23</vt:lpstr>
      <vt:lpstr>…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2011-03-21T13:50:11Z</dcterms:created>
  <dcterms:modified xsi:type="dcterms:W3CDTF">2011-03-28T09:49:32Z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