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ustom.xml" ContentType="application/vnd.openxmlformats-officedocument.custom-properties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>
  <p:sldMasterIdLst>
    <p:sldMasterId id="2147483648" r:id="rId1"/>
  </p:sldMasterIdLst>
  <p:notesMasterIdLst>
    <p:notesMasterId r:id="rId26"/>
  </p:notesMasterIdLst>
  <p:handoutMasterIdLst>
    <p:handoutMasterId r:id="rId27"/>
  </p:handoutMasterIdLst>
  <p:sldIdLst>
    <p:sldId id="257" r:id="rId2"/>
    <p:sldId id="258" r:id="rId3"/>
    <p:sldId id="259" r:id="rId4"/>
    <p:sldId id="261" r:id="rId5"/>
    <p:sldId id="282" r:id="rId6"/>
    <p:sldId id="260" r:id="rId7"/>
    <p:sldId id="262" r:id="rId8"/>
    <p:sldId id="263" r:id="rId9"/>
    <p:sldId id="264" r:id="rId10"/>
    <p:sldId id="265" r:id="rId11"/>
    <p:sldId id="266" r:id="rId12"/>
    <p:sldId id="271" r:id="rId13"/>
    <p:sldId id="283" r:id="rId14"/>
    <p:sldId id="284" r:id="rId15"/>
    <p:sldId id="285" r:id="rId16"/>
    <p:sldId id="286" r:id="rId17"/>
    <p:sldId id="277" r:id="rId18"/>
    <p:sldId id="278" r:id="rId19"/>
    <p:sldId id="281" r:id="rId20"/>
    <p:sldId id="267" r:id="rId21"/>
    <p:sldId id="268" r:id="rId22"/>
    <p:sldId id="269" r:id="rId23"/>
    <p:sldId id="270" r:id="rId24"/>
    <p:sldId id="275" r:id="rId25"/>
  </p:sldIdLst>
  <p:sldSz cx="9144000" cy="6858000" type="screen4x3"/>
  <p:notesSz cx="6858000" cy="9144000"/>
  <p:defaultTextStyle>
    <a:lvl1pPr marL="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 latinLnBrk="0">
      <a:defRPr sz="1800" kern="1200">
        <a:solidFill>
          <a:schemeClr val="tx1"/>
        </a:solidFill>
        <a:latin typeface="+mn-lt"/>
        <a:ea typeface="+mn-ea"/>
        <a:cs typeface="+mn-cs"/>
      </a:defRPr>
    </a:lvl9pPr>
    <a:extLst/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6481" autoAdjust="0"/>
    <p:restoredTop sz="93969" autoAdjust="0"/>
  </p:normalViewPr>
  <p:slideViewPr>
    <p:cSldViewPr>
      <p:cViewPr varScale="1">
        <p:scale>
          <a:sx n="74" d="100"/>
          <a:sy n="74" d="100"/>
        </p:scale>
        <p:origin x="-101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handoutMaster" Target="handoutMasters/handoutMaster1.xml"/><Relationship Id="rId30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  <a:extLst/>
          </a:lstStyle>
          <a:p>
            <a:fld id="{54D4857D-62A5-486B-9129-468003D7E020}" type="datetimeFigureOut">
              <a:rPr lang="en-US" smtClean="0"/>
              <a:pPr/>
              <a:t>3/28/2011</a:t>
            </a:fld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  <a:extLst/>
          </a:lstStyle>
          <a:p>
            <a:fld id="{2EBE4566-6F3A-4CC1-BD6C-9C510D05F12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rtlCol="0"/>
          <a:lstStyle>
            <a:lvl1pPr algn="r">
              <a:defRPr sz="1200"/>
            </a:lvl1pPr>
            <a:extLst/>
          </a:lstStyle>
          <a:p>
            <a:fld id="{2D2EF2CE-B28C-4ED4-8FD0-48BB3F48846A}" type="datetimeFigureOut">
              <a:rPr lang="en-US" smtClean="0"/>
              <a:pPr/>
              <a:t>3/28/2011</a:t>
            </a:fld>
            <a:endParaRPr lang="en-US"/>
          </a:p>
        </p:txBody>
      </p:sp>
      <p:sp>
        <p:nvSpPr>
          <p:cNvPr id="4" name="Rectangle 4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rtlCol="0" anchor="ctr"/>
          <a:lstStyle>
            <a:extLst/>
          </a:lstStyle>
          <a:p>
            <a:endParaRPr lang="en-US"/>
          </a:p>
        </p:txBody>
      </p:sp>
      <p:sp>
        <p:nvSpPr>
          <p:cNvPr id="5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rtlCol="0">
            <a:normAutofit/>
          </a:bodyPr>
          <a:lstStyle>
            <a:extLst/>
          </a:lstStyle>
          <a:p>
            <a:pPr lvl="0"/>
            <a:r>
              <a:rPr lang="en-US" smtClean="0"/>
              <a:t>Click to edit Master text styles</a:t>
            </a:r>
            <a:endParaRPr lang="en-US"/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l">
              <a:defRPr sz="1200"/>
            </a:lvl1pPr>
            <a:extLst/>
          </a:lstStyle>
          <a:p>
            <a:endParaRPr lang="en-US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rtlCol="0" anchor="b"/>
          <a:lstStyle>
            <a:lvl1pPr algn="r">
              <a:defRPr sz="1200"/>
            </a:lvl1pPr>
            <a:extLst/>
          </a:lstStyle>
          <a:p>
            <a:fld id="{61807874-5299-41B2-A37A-6AA3547857F4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rtl="0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rtl="0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rtl="0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rtl="0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rtl="0">
      <a:defRPr sz="1200" kern="1200">
        <a:solidFill>
          <a:schemeClr val="tx1"/>
        </a:solidFill>
        <a:latin typeface="+mn-lt"/>
        <a:ea typeface="+mn-ea"/>
        <a:cs typeface="+mn-cs"/>
      </a:defRPr>
    </a:lvl9pPr>
    <a:extLst/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15</a:t>
            </a:fld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16</a:t>
            </a:fld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17</a:t>
            </a:fld>
            <a:endParaRPr lang="en-U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18</a:t>
            </a:fld>
            <a:endParaRPr lang="en-U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19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2</a:t>
            </a:fld>
            <a:endParaRPr lang="en-U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20</a:t>
            </a:fld>
            <a:endParaRPr lang="en-U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21</a:t>
            </a:fld>
            <a:endParaRPr lang="en-U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22</a:t>
            </a:fld>
            <a:endParaRPr lang="en-U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23</a:t>
            </a:fld>
            <a:endParaRPr lang="en-U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24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0"/>
          </p:nvPr>
        </p:nvSpPr>
        <p:spPr/>
        <p:txBody>
          <a:bodyPr/>
          <a:lstStyle>
            <a:extLst/>
          </a:lstStyle>
          <a:p>
            <a:fld id="{61807874-5299-41B2-A37A-6AA3547857F4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3"/>
          <p:cNvSpPr>
            <a:spLocks noGrp="1"/>
          </p:cNvSpPr>
          <p:nvPr>
            <p:ph type="subTitle" idx="1"/>
          </p:nvPr>
        </p:nvSpPr>
        <p:spPr>
          <a:xfrm>
            <a:off x="457200" y="5396132"/>
            <a:ext cx="8098302" cy="762000"/>
          </a:xfrm>
        </p:spPr>
        <p:txBody>
          <a:bodyPr/>
          <a:lstStyle>
            <a:lvl1pPr marL="0" indent="0" algn="r">
              <a:buNone/>
              <a:defRPr sz="1400"/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grpSp>
        <p:nvGrpSpPr>
          <p:cNvPr id="16" name="Group 23"/>
          <p:cNvGrpSpPr/>
          <p:nvPr/>
        </p:nvGrpSpPr>
        <p:grpSpPr>
          <a:xfrm>
            <a:off x="14990" y="1976657"/>
            <a:ext cx="2042410" cy="533400"/>
            <a:chOff x="0" y="2000250"/>
            <a:chExt cx="3733800" cy="533400"/>
          </a:xfrm>
        </p:grpSpPr>
        <p:sp>
          <p:nvSpPr>
            <p:cNvPr id="30" name="Rectangle 14"/>
            <p:cNvSpPr/>
            <p:nvPr/>
          </p:nvSpPr>
          <p:spPr>
            <a:xfrm>
              <a:off x="0" y="2381250"/>
              <a:ext cx="3733800" cy="76200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7" name="Rectangle 14"/>
            <p:cNvSpPr/>
            <p:nvPr/>
          </p:nvSpPr>
          <p:spPr>
            <a:xfrm>
              <a:off x="0" y="2305050"/>
              <a:ext cx="3733800" cy="76200"/>
            </a:xfrm>
            <a:prstGeom prst="rect">
              <a:avLst/>
            </a:prstGeom>
          </p:spPr>
          <p:style>
            <a:lnRef idx="1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1" name="Rectangle 14"/>
            <p:cNvSpPr/>
            <p:nvPr/>
          </p:nvSpPr>
          <p:spPr>
            <a:xfrm>
              <a:off x="0" y="2228850"/>
              <a:ext cx="3733800" cy="762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8" name="Rectangle 14"/>
            <p:cNvSpPr/>
            <p:nvPr/>
          </p:nvSpPr>
          <p:spPr>
            <a:xfrm>
              <a:off x="0" y="2152650"/>
              <a:ext cx="3733800" cy="762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6" name="Rectangle 14"/>
            <p:cNvSpPr/>
            <p:nvPr/>
          </p:nvSpPr>
          <p:spPr>
            <a:xfrm>
              <a:off x="0" y="2076450"/>
              <a:ext cx="3733800" cy="762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0" name="Rectangle 14"/>
            <p:cNvSpPr/>
            <p:nvPr/>
          </p:nvSpPr>
          <p:spPr>
            <a:xfrm>
              <a:off x="0" y="2000250"/>
              <a:ext cx="373380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3" name="Rectangle 14"/>
            <p:cNvSpPr/>
            <p:nvPr/>
          </p:nvSpPr>
          <p:spPr>
            <a:xfrm>
              <a:off x="0" y="2457450"/>
              <a:ext cx="373380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</p:grpSp>
      <p:grpSp>
        <p:nvGrpSpPr>
          <p:cNvPr id="29" name="Group 35"/>
          <p:cNvGrpSpPr/>
          <p:nvPr/>
        </p:nvGrpSpPr>
        <p:grpSpPr>
          <a:xfrm>
            <a:off x="8584055" y="1976657"/>
            <a:ext cx="552450" cy="542925"/>
            <a:chOff x="8667750" y="2000250"/>
            <a:chExt cx="476250" cy="542925"/>
          </a:xfrm>
        </p:grpSpPr>
        <p:sp>
          <p:nvSpPr>
            <p:cNvPr id="26" name="Rectangle 14"/>
            <p:cNvSpPr/>
            <p:nvPr/>
          </p:nvSpPr>
          <p:spPr>
            <a:xfrm>
              <a:off x="8667750" y="2381250"/>
              <a:ext cx="476250" cy="76200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2" name="Rectangle 14"/>
            <p:cNvSpPr/>
            <p:nvPr/>
          </p:nvSpPr>
          <p:spPr>
            <a:xfrm>
              <a:off x="8667750" y="2305050"/>
              <a:ext cx="476250" cy="76200"/>
            </a:xfrm>
            <a:prstGeom prst="rect">
              <a:avLst/>
            </a:prstGeom>
          </p:spPr>
          <p:style>
            <a:lnRef idx="1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7" name="Rectangle 14"/>
            <p:cNvSpPr/>
            <p:nvPr/>
          </p:nvSpPr>
          <p:spPr>
            <a:xfrm>
              <a:off x="8667750" y="2228850"/>
              <a:ext cx="476250" cy="762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8" name="Rectangle 14"/>
            <p:cNvSpPr/>
            <p:nvPr/>
          </p:nvSpPr>
          <p:spPr>
            <a:xfrm>
              <a:off x="8667750" y="2152650"/>
              <a:ext cx="476250" cy="762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 dirty="0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8667750" y="2076450"/>
              <a:ext cx="476250" cy="762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8" name="Rectangle 14"/>
            <p:cNvSpPr/>
            <p:nvPr/>
          </p:nvSpPr>
          <p:spPr>
            <a:xfrm>
              <a:off x="8667750" y="2000250"/>
              <a:ext cx="47625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9" name="Rectangle 14"/>
            <p:cNvSpPr/>
            <p:nvPr/>
          </p:nvSpPr>
          <p:spPr>
            <a:xfrm>
              <a:off x="8667750" y="2466975"/>
              <a:ext cx="47625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</p:grpSp>
      <p:sp>
        <p:nvSpPr>
          <p:cNvPr id="24" name="Oval 28"/>
          <p:cNvSpPr/>
          <p:nvPr userDrawn="1"/>
        </p:nvSpPr>
        <p:spPr>
          <a:xfrm>
            <a:off x="8572500" y="6038850"/>
            <a:ext cx="152400" cy="152400"/>
          </a:xfrm>
          <a:prstGeom prst="ellipse">
            <a:avLst/>
          </a:prstGeom>
          <a:effectLst/>
        </p:spPr>
        <p:style>
          <a:lnRef idx="1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 dirty="0"/>
          </a:p>
        </p:txBody>
      </p:sp>
      <p:sp>
        <p:nvSpPr>
          <p:cNvPr id="23" name="Oval 28"/>
          <p:cNvSpPr/>
          <p:nvPr userDrawn="1"/>
        </p:nvSpPr>
        <p:spPr>
          <a:xfrm>
            <a:off x="8572500" y="6324600"/>
            <a:ext cx="152400" cy="152400"/>
          </a:xfrm>
          <a:prstGeom prst="ellipse">
            <a:avLst/>
          </a:prstGeom>
          <a:effectLst/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5" name="Oval 28"/>
          <p:cNvSpPr/>
          <p:nvPr userDrawn="1"/>
        </p:nvSpPr>
        <p:spPr>
          <a:xfrm>
            <a:off x="8572500" y="5476875"/>
            <a:ext cx="152400" cy="152400"/>
          </a:xfrm>
          <a:prstGeom prst="ellipse">
            <a:avLst/>
          </a:prstGeom>
          <a:effectLst/>
        </p:spPr>
        <p:style>
          <a:lnRef idx="1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4" name="Oval 28"/>
          <p:cNvSpPr/>
          <p:nvPr userDrawn="1"/>
        </p:nvSpPr>
        <p:spPr>
          <a:xfrm>
            <a:off x="8572500" y="5753100"/>
            <a:ext cx="152400" cy="152400"/>
          </a:xfrm>
          <a:prstGeom prst="ellipse">
            <a:avLst/>
          </a:prstGeom>
          <a:effectLst/>
        </p:spPr>
        <p:style>
          <a:lnRef idx="1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9" name="Rectangle 3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extLst/>
          </a:lstStyle>
          <a:p>
            <a:pPr algn="r"/>
            <a:fld id="{8F67D422-08A8-451B-9A67-21962FC4B660}" type="datetimeFigureOut">
              <a:rPr lang="en-US" sz="1100" smtClean="0"/>
              <a:pPr algn="r"/>
              <a:t>3/28/2011</a:t>
            </a:fld>
            <a:endParaRPr lang="en-US"/>
          </a:p>
        </p:txBody>
      </p:sp>
      <p:sp>
        <p:nvSpPr>
          <p:cNvPr id="25" name="Rectangle 35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>
            <a:extLst/>
          </a:lstStyle>
          <a:p>
            <a:fld id="{169B2101-2E9F-420A-91A3-890890D84497}" type="slidenum">
              <a:rPr lang="en-US" sz="1200" smtClean="0"/>
              <a:pPr/>
              <a:t>‹#›</a:t>
            </a:fld>
            <a:endParaRPr lang="en-US"/>
          </a:p>
        </p:txBody>
      </p:sp>
      <p:sp>
        <p:nvSpPr>
          <p:cNvPr id="31" name="Rectangle 36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extLst/>
          </a:lstStyle>
          <a:p>
            <a:endParaRPr lang="en-US"/>
          </a:p>
        </p:txBody>
      </p:sp>
      <p:sp>
        <p:nvSpPr>
          <p:cNvPr id="33" name="Rectangle 32"/>
          <p:cNvSpPr>
            <a:spLocks noGrp="1"/>
          </p:cNvSpPr>
          <p:nvPr>
            <p:ph type="title" hasCustomPrompt="1"/>
          </p:nvPr>
        </p:nvSpPr>
        <p:spPr>
          <a:xfrm>
            <a:off x="2057400" y="281352"/>
            <a:ext cx="6509239" cy="3886200"/>
          </a:xfrm>
          <a:scene3d>
            <a:camera prst="orthographicFront"/>
            <a:lightRig rig="threePt" dir="t"/>
          </a:scene3d>
          <a:sp3d/>
        </p:spPr>
        <p:txBody>
          <a:bodyPr vert="horz" anchor="ctr">
            <a:normAutofit/>
          </a:bodyPr>
          <a:lstStyle>
            <a:lvl1pPr algn="ctr">
              <a:lnSpc>
                <a:spcPct val="100000"/>
              </a:lnSpc>
              <a:defRPr kumimoji="0" lang="en-US" sz="7200" b="1" i="0" u="none" strike="noStrike" kern="0" cap="none" spc="0" normalizeH="0" baseline="0" noProof="0" dirty="0" smtClean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chemeClr val="accent6">
                        <a:shade val="80000"/>
                      </a:schemeClr>
                    </a:gs>
                    <a:gs pos="45000">
                      <a:schemeClr val="accent6">
                        <a:shade val="100000"/>
                      </a:scheme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defRPr>
            </a:lvl1pPr>
            <a:extLst/>
          </a:lstStyle>
          <a:p>
            <a:r>
              <a:rPr lang="en-US" dirty="0" smtClean="0"/>
              <a:t>Show Title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3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2" name="Rectangle 10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extLst/>
          </a:lstStyle>
          <a:p>
            <a:pPr algn="r"/>
            <a:fld id="{8F67D422-08A8-451B-9A67-21962FC4B660}" type="datetimeFigureOut">
              <a:rPr lang="en-US" sz="1100" smtClean="0"/>
              <a:pPr algn="r"/>
              <a:t>3/28/2011</a:t>
            </a:fld>
            <a:endParaRPr lang="en-US"/>
          </a:p>
        </p:txBody>
      </p:sp>
      <p:sp>
        <p:nvSpPr>
          <p:cNvPr id="27" name="Rectangle 11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>
            <a:extLst/>
          </a:lstStyle>
          <a:p>
            <a:fld id="{169B2101-2E9F-420A-91A3-890890D84497}" type="slidenum">
              <a:rPr lang="en-US" sz="1200" smtClean="0"/>
              <a:pPr/>
              <a:t>‹#›</a:t>
            </a:fld>
            <a:endParaRPr lang="en-US"/>
          </a:p>
        </p:txBody>
      </p:sp>
      <p:sp>
        <p:nvSpPr>
          <p:cNvPr id="4" name="Rectangle 12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>
            <a:extLst/>
          </a:lstStyle>
          <a:p>
            <a:endParaRPr lang="en-US"/>
          </a:p>
        </p:txBody>
      </p:sp>
      <p:sp>
        <p:nvSpPr>
          <p:cNvPr id="28" name="Rectangle 14"/>
          <p:cNvSpPr>
            <a:spLocks noGrp="1"/>
          </p:cNvSpPr>
          <p:nvPr>
            <p:ph type="title"/>
          </p:nvPr>
        </p:nvSpPr>
        <p:spPr/>
        <p:txBody>
          <a:bodyPr rtlCol="0" anchor="b"/>
          <a:lstStyle>
            <a:extLst/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>
            <a:extLst/>
          </a:lstStyle>
          <a:p>
            <a:pPr algn="r"/>
            <a:fld id="{8F67D422-08A8-451B-9A67-21962FC4B660}" type="datetimeFigureOut">
              <a:rPr lang="en-US" sz="1100" smtClean="0"/>
              <a:pPr algn="r"/>
              <a:t>3/28/2011</a:t>
            </a:fld>
            <a:endParaRPr lang="en-US"/>
          </a:p>
        </p:txBody>
      </p:sp>
      <p:sp>
        <p:nvSpPr>
          <p:cNvPr id="26" name="Rectangle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>
            <a:extLst/>
          </a:lstStyle>
          <a:p>
            <a:endParaRPr lang="en-US"/>
          </a:p>
        </p:txBody>
      </p:sp>
      <p:sp>
        <p:nvSpPr>
          <p:cNvPr id="12" name="Rectangle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>
            <a:extLst/>
          </a:lstStyle>
          <a:p>
            <a:fld id="{169B2101-2E9F-420A-91A3-890890D84497}" type="slidenum">
              <a:rPr lang="en-US" sz="1200" smtClean="0"/>
              <a:pPr/>
              <a:t>‹#›</a:t>
            </a:fld>
            <a:endParaRPr lang="en-US"/>
          </a:p>
        </p:txBody>
      </p:sp>
      <p:sp>
        <p:nvSpPr>
          <p:cNvPr id="27" name="Rectangle 6"/>
          <p:cNvSpPr>
            <a:spLocks noGrp="1"/>
          </p:cNvSpPr>
          <p:nvPr>
            <p:ph type="title" hasCustomPrompt="1"/>
          </p:nvPr>
        </p:nvSpPr>
        <p:spPr>
          <a:xfrm>
            <a:off x="228600" y="1676400"/>
            <a:ext cx="8229600" cy="1143000"/>
          </a:xfrm>
        </p:spPr>
        <p:txBody>
          <a:bodyPr rtlCol="0" anchor="ctr">
            <a:normAutofit/>
          </a:bodyPr>
          <a:lstStyle>
            <a:lvl1pPr>
              <a:defRPr kumimoji="0" sz="4800" b="1" i="0" u="none" strike="noStrike" kern="0" cap="none" spc="0" normalizeH="0" baseline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rgbClr val="FA8D3D">
                        <a:shade val="80000"/>
                      </a:srgbClr>
                    </a:gs>
                    <a:gs pos="45000">
                      <a:srgbClr val="FA8D3D">
                        <a:shade val="100000"/>
                      </a:srgb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uLnTx/>
                <a:uFillTx/>
                <a:latin typeface="Trebuchet MS"/>
                <a:ea typeface="+mj-ea"/>
                <a:cs typeface="+mj-cs"/>
              </a:defRPr>
            </a:lvl1pPr>
            <a:extLst/>
          </a:lstStyle>
          <a:p>
            <a:r>
              <a:rPr lang="en-US" dirty="0" smtClean="0"/>
              <a:t>Click to add section title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imple Question &amp; Answ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3/28/2011</a:t>
            </a:fld>
            <a:endParaRPr lang="en-US"/>
          </a:p>
        </p:txBody>
      </p:sp>
      <p:sp>
        <p:nvSpPr>
          <p:cNvPr id="22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31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Rectangle 8"/>
          <p:cNvSpPr>
            <a:spLocks noGrp="1"/>
          </p:cNvSpPr>
          <p:nvPr>
            <p:ph type="title" hasCustomPrompt="1"/>
          </p:nvPr>
        </p:nvSpPr>
        <p:spPr>
          <a:xfrm>
            <a:off x="228600" y="457200"/>
            <a:ext cx="8229600" cy="1143000"/>
          </a:xfrm>
        </p:spPr>
        <p:txBody>
          <a:bodyPr rtlCol="0" anchor="ctr"/>
          <a:lstStyle>
            <a:lvl1pPr algn="l">
              <a:defRPr i="1">
                <a:solidFill>
                  <a:schemeClr val="tx1">
                    <a:shade val="7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Click to add question</a:t>
            </a:r>
            <a:endParaRPr lang="en-US" dirty="0"/>
          </a:p>
        </p:txBody>
      </p:sp>
      <p:sp>
        <p:nvSpPr>
          <p:cNvPr id="13" name="Rectangle 13"/>
          <p:cNvSpPr>
            <a:spLocks noGrp="1"/>
          </p:cNvSpPr>
          <p:nvPr>
            <p:ph type="body" sz="quarter" idx="14" hasCustomPrompt="1"/>
          </p:nvPr>
        </p:nvSpPr>
        <p:spPr>
          <a:xfrm>
            <a:off x="228600" y="1676400"/>
            <a:ext cx="8229600" cy="1143000"/>
          </a:xfrm>
        </p:spPr>
        <p:txBody>
          <a:bodyPr rtlCol="0" anchor="ctr"/>
          <a:lstStyle>
            <a:lvl1pPr algn="ctr">
              <a:buFontTx/>
              <a:buNone/>
              <a:defRPr kumimoji="0" sz="4800" b="1" i="0" u="none" strike="noStrike" kern="0" cap="none" spc="0" normalizeH="0" baseline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chemeClr val="accent6">
                        <a:shade val="80000"/>
                      </a:schemeClr>
                    </a:gs>
                    <a:gs pos="45000">
                      <a:schemeClr val="accent6">
                        <a:shade val="100000"/>
                      </a:scheme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defRPr>
            </a:lvl1pPr>
            <a:extLst/>
          </a:lstStyle>
          <a:p>
            <a:pPr lvl="0"/>
            <a:r>
              <a:rPr lang="en-US" dirty="0" smtClean="0"/>
              <a:t>Click to add answer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969696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0"/>
                            </p:stCondLst>
                            <p:childTnLst>
                              <p:par>
                                <p:cTn id="8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13" grpId="0" build="p">
        <p:tmplLst>
          <p:tmpl lvl="1">
            <p:tnLst>
              <p:par>
                <p:cTn presetID="45" presetClass="entr" presetSubtype="0" fill="hold" nodeType="afterEffect">
                  <p:stCondLst>
                    <p:cond delay="0"/>
                  </p:stCondLst>
                  <p:iterate type="lt">
                    <p:tmPct val="10000"/>
                  </p:iterate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13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1000"/>
                        <p:tgtEl>
                          <p:spTgt spid="13"/>
                        </p:tgtEl>
                      </p:cBhvr>
                    </p:animEffect>
                    <p:anim calcmode="lin" valueType="num">
                      <p:cBhvr>
                        <p:cTn dur="1000" fill="hold"/>
                        <p:tgtEl>
                          <p:spTgt spid="13"/>
                        </p:tgtEl>
                        <p:attrNameLst>
                          <p:attrName>ppt_w</p:attrName>
                        </p:attrNameLst>
                      </p:cBhvr>
                      <p:tavLst>
                        <p:tav tm="0" fmla="#ppt_w*sin(2.5*pi*$)">
                          <p:val>
                            <p:fltVal val="0"/>
                          </p:val>
                        </p:tav>
                        <p:tav tm="100000">
                          <p:val>
                            <p:fltVal val="1"/>
                          </p:val>
                        </p:tav>
                      </p:tavLst>
                    </p:anim>
                    <p:anim calcmode="lin" valueType="num">
                      <p:cBhvr>
                        <p:cTn dur="1000" fill="hold"/>
                        <p:tgtEl>
                          <p:spTgt spid="13"/>
                        </p:tgtEl>
                        <p:attrNameLst>
                          <p:attrName>ppt_h</p:attrName>
                        </p:attrNameLst>
                      </p:cBhvr>
                      <p:tavLst>
                        <p:tav tm="0">
                          <p:val>
                            <p:strVal val="#ppt_h"/>
                          </p:val>
                        </p:tav>
                        <p:tav tm="100000">
                          <p:val>
                            <p:strVal val="#ppt_h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</p:bld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tailed Question &amp; Answ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3/28/2011</a:t>
            </a:fld>
            <a:endParaRPr lang="en-US"/>
          </a:p>
        </p:txBody>
      </p:sp>
      <p:sp>
        <p:nvSpPr>
          <p:cNvPr id="28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10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31" name="Rectangle 8"/>
          <p:cNvSpPr>
            <a:spLocks noGrp="1"/>
          </p:cNvSpPr>
          <p:nvPr>
            <p:ph type="title" hasCustomPrompt="1"/>
          </p:nvPr>
        </p:nvSpPr>
        <p:spPr>
          <a:xfrm>
            <a:off x="228600" y="457200"/>
            <a:ext cx="8229600" cy="1143000"/>
          </a:xfrm>
        </p:spPr>
        <p:txBody>
          <a:bodyPr rtlCol="0" anchor="ctr"/>
          <a:lstStyle>
            <a:lvl1pPr algn="l">
              <a:defRPr i="1">
                <a:solidFill>
                  <a:schemeClr val="tx1">
                    <a:shade val="7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Click to add question</a:t>
            </a:r>
            <a:endParaRPr lang="en-US" dirty="0"/>
          </a:p>
        </p:txBody>
      </p:sp>
      <p:sp>
        <p:nvSpPr>
          <p:cNvPr id="25" name="Rectangle 13"/>
          <p:cNvSpPr>
            <a:spLocks noGrp="1"/>
          </p:cNvSpPr>
          <p:nvPr>
            <p:ph type="body" sz="quarter" idx="14" hasCustomPrompt="1"/>
          </p:nvPr>
        </p:nvSpPr>
        <p:spPr>
          <a:xfrm>
            <a:off x="228600" y="1676400"/>
            <a:ext cx="8229600" cy="1143000"/>
          </a:xfrm>
        </p:spPr>
        <p:txBody>
          <a:bodyPr rtlCol="0" anchor="ctr"/>
          <a:lstStyle>
            <a:lvl1pPr algn="ctr">
              <a:buFontTx/>
              <a:buNone/>
              <a:defRPr kumimoji="0" sz="4800" b="1" i="0" u="none" strike="noStrike" kern="0" cap="none" spc="0" normalizeH="0" baseline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chemeClr val="accent6">
                        <a:shade val="80000"/>
                      </a:schemeClr>
                    </a:gs>
                    <a:gs pos="45000">
                      <a:schemeClr val="accent6">
                        <a:shade val="100000"/>
                      </a:scheme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uLnTx/>
                <a:uFillTx/>
                <a:latin typeface="+mj-lt"/>
                <a:ea typeface="+mj-ea"/>
                <a:cs typeface="+mj-cs"/>
              </a:defRPr>
            </a:lvl1pPr>
            <a:extLst/>
          </a:lstStyle>
          <a:p>
            <a:pPr lvl="0"/>
            <a:r>
              <a:rPr lang="en-US" dirty="0" smtClean="0"/>
              <a:t>Click to add answer</a:t>
            </a:r>
            <a:endParaRPr lang="en-US" dirty="0"/>
          </a:p>
        </p:txBody>
      </p:sp>
      <p:sp>
        <p:nvSpPr>
          <p:cNvPr id="22" name="Rectangle 9"/>
          <p:cNvSpPr>
            <a:spLocks noGrp="1"/>
          </p:cNvSpPr>
          <p:nvPr>
            <p:ph type="body" sz="quarter" idx="15" hasCustomPrompt="1"/>
          </p:nvPr>
        </p:nvSpPr>
        <p:spPr>
          <a:xfrm>
            <a:off x="1828800" y="3124200"/>
            <a:ext cx="5105400" cy="1981200"/>
          </a:xfrm>
        </p:spPr>
        <p:txBody>
          <a:bodyPr vert="horz"/>
          <a:lstStyle>
            <a:lvl1pPr algn="ctr">
              <a:buFontTx/>
              <a:buNone/>
              <a:defRPr i="1" baseline="0"/>
            </a:lvl1pPr>
            <a:extLst/>
          </a:lstStyle>
          <a:p>
            <a:pPr lvl="0"/>
            <a:r>
              <a:rPr lang="en-US" dirty="0" smtClean="0"/>
              <a:t>Click to add detail to the answer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mph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6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rgbClr val="969696"/>
                                      </p:to>
                                    </p:animClr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500"/>
                            </p:stCondLst>
                            <p:childTnLst>
                              <p:par>
                                <p:cTn id="8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3000"/>
                            </p:stCondLst>
                            <p:childTnLst>
                              <p:par>
                                <p:cTn id="1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" grpId="0"/>
      <p:bldP spid="25" grpId="0" build="p">
        <p:tmplLst>
          <p:tmpl lvl="1">
            <p:tnLst>
              <p:par>
                <p:cTn presetID="45" presetClass="entr" presetSubtype="0" fill="hold" nodeType="afterEffect">
                  <p:stCondLst>
                    <p:cond delay="0"/>
                  </p:stCondLst>
                  <p:iterate type="lt">
                    <p:tmPct val="10000"/>
                  </p:iterate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5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1000"/>
                        <p:tgtEl>
                          <p:spTgt spid="25"/>
                        </p:tgtEl>
                      </p:cBhvr>
                    </p:animEffect>
                    <p:anim calcmode="lin" valueType="num">
                      <p:cBhvr>
                        <p:cTn dur="1000" fill="hold"/>
                        <p:tgtEl>
                          <p:spTgt spid="25"/>
                        </p:tgtEl>
                        <p:attrNameLst>
                          <p:attrName>ppt_w</p:attrName>
                        </p:attrNameLst>
                      </p:cBhvr>
                      <p:tavLst>
                        <p:tav tm="0" fmla="#ppt_w*sin(2.5*pi*$)">
                          <p:val>
                            <p:fltVal val="0"/>
                          </p:val>
                        </p:tav>
                        <p:tav tm="100000">
                          <p:val>
                            <p:fltVal val="1"/>
                          </p:val>
                        </p:tav>
                      </p:tavLst>
                    </p:anim>
                    <p:anim calcmode="lin" valueType="num">
                      <p:cBhvr>
                        <p:cTn dur="1000" fill="hold"/>
                        <p:tgtEl>
                          <p:spTgt spid="25"/>
                        </p:tgtEl>
                        <p:attrNameLst>
                          <p:attrName>ppt_h</p:attrName>
                        </p:attrNameLst>
                      </p:cBhvr>
                      <p:tavLst>
                        <p:tav tm="0">
                          <p:val>
                            <p:strVal val="#ppt_h"/>
                          </p:val>
                        </p:tav>
                        <p:tav tm="100000">
                          <p:val>
                            <p:strVal val="#ppt_h"/>
                          </p:val>
                        </p:tav>
                      </p:tavLst>
                    </p:anim>
                  </p:childTnLst>
                </p:cTn>
              </p:par>
            </p:tnLst>
          </p:tmpl>
        </p:tmplLst>
      </p:bldP>
      <p:bldP spid="22" grpId="0" build="p">
        <p:tmplLst>
          <p:tmpl lvl="1">
            <p:tnLst>
              <p:par>
                <p:cTn presetID="10" presetClass="entr" presetSubtype="0" fill="hold" nodeType="afterEffect">
                  <p:stCondLst>
                    <p:cond delay="0"/>
                  </p:stCondLst>
                  <p:childTnLst>
                    <p:set>
                      <p:cBhvr>
                        <p:cTn dur="1" fill="hold">
                          <p:stCondLst>
                            <p:cond delay="0"/>
                          </p:stCondLst>
                        </p:cTn>
                        <p:tgtEl>
                          <p:spTgt spid="22"/>
                        </p:tgtEl>
                        <p:attrNameLst>
                          <p:attrName>style.visibility</p:attrName>
                        </p:attrNameLst>
                      </p:cBhvr>
                      <p:to>
                        <p:strVal val="visible"/>
                      </p:to>
                    </p:set>
                    <p:animEffect transition="in" filter="fade">
                      <p:cBhvr>
                        <p:cTn dur="1000"/>
                        <p:tgtEl>
                          <p:spTgt spid="22"/>
                        </p:tgtEl>
                      </p:cBhvr>
                    </p:animEffect>
                  </p:childTnLst>
                </p:cTn>
              </p:par>
            </p:tnLst>
          </p:tmpl>
        </p:tmplLst>
      </p:bldP>
    </p:bld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 Question (Answer: True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3/28/2011</a:t>
            </a:fld>
            <a:endParaRPr lang="en-US"/>
          </a:p>
        </p:txBody>
      </p:sp>
      <p:sp>
        <p:nvSpPr>
          <p:cNvPr id="11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10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27" name="Question"/>
          <p:cNvSpPr>
            <a:spLocks noGrp="1"/>
          </p:cNvSpPr>
          <p:nvPr>
            <p:ph type="title" hasCustomPrompt="1"/>
          </p:nvPr>
        </p:nvSpPr>
        <p:spPr>
          <a:xfrm>
            <a:off x="228600" y="457200"/>
            <a:ext cx="8229600" cy="1143000"/>
          </a:xfrm>
        </p:spPr>
        <p:txBody>
          <a:bodyPr rtlCol="0" anchor="ctr"/>
          <a:lstStyle>
            <a:lvl1pPr algn="l">
              <a:defRPr i="1">
                <a:solidFill>
                  <a:schemeClr val="tx1">
                    <a:shade val="7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Click to add question</a:t>
            </a:r>
            <a:endParaRPr lang="en-US" dirty="0"/>
          </a:p>
        </p:txBody>
      </p:sp>
      <p:sp>
        <p:nvSpPr>
          <p:cNvPr id="8" name="Answer Base"/>
          <p:cNvSpPr txBox="1"/>
          <p:nvPr userDrawn="1"/>
        </p:nvSpPr>
        <p:spPr>
          <a:xfrm>
            <a:off x="182880" y="1676400"/>
            <a:ext cx="8321040" cy="1828800"/>
          </a:xfrm>
          <a:prstGeom prst="rect">
            <a:avLst/>
          </a:prstGeom>
          <a:noFill/>
        </p:spPr>
        <p:txBody>
          <a:bodyPr wrap="square">
            <a:noAutofit/>
          </a:bodyPr>
          <a:lstStyle>
            <a:extLst/>
          </a:lstStyle>
          <a:p>
            <a:pPr marL="0" indent="0" algn="ctr" rtl="0" latinLnBrk="0">
              <a:spcBef>
                <a:spcPct val="20000"/>
              </a:spcBef>
              <a:buNone/>
            </a:pPr>
            <a:r>
              <a:rPr lang="en-US" sz="7200" dirty="0" smtClean="0">
                <a:solidFill>
                  <a:schemeClr val="tx1">
                    <a:alpha val="40000"/>
                  </a:schemeClr>
                </a:solidFill>
              </a:rPr>
              <a:t>TRUE</a:t>
            </a:r>
            <a:r>
              <a:rPr lang="en-US" sz="7200" baseline="0" dirty="0" smtClean="0">
                <a:solidFill>
                  <a:schemeClr val="tx1">
                    <a:alpha val="40000"/>
                  </a:schemeClr>
                </a:solidFill>
              </a:rPr>
              <a:t> </a:t>
            </a:r>
            <a:r>
              <a:rPr lang="en-US" sz="7200" dirty="0" smtClean="0">
                <a:solidFill>
                  <a:schemeClr val="tx1">
                    <a:alpha val="40000"/>
                  </a:schemeClr>
                </a:solidFill>
              </a:rPr>
              <a:t>or FALSE?</a:t>
            </a:r>
            <a:endParaRPr lang="en-US" sz="7200" dirty="0">
              <a:solidFill>
                <a:schemeClr val="tx1">
                  <a:alpha val="40000"/>
                </a:schemeClr>
              </a:solidFill>
            </a:endParaRPr>
          </a:p>
        </p:txBody>
      </p:sp>
      <p:sp>
        <p:nvSpPr>
          <p:cNvPr id="7" name="Answer"/>
          <p:cNvSpPr/>
          <p:nvPr userDrawn="1"/>
        </p:nvSpPr>
        <p:spPr>
          <a:xfrm>
            <a:off x="182880" y="1676400"/>
            <a:ext cx="8321040" cy="1200329"/>
          </a:xfrm>
          <a:prstGeom prst="rect">
            <a:avLst/>
          </a:prstGeom>
        </p:spPr>
        <p:txBody>
          <a:bodyPr wrap="square">
            <a:spAutoFit/>
          </a:bodyPr>
          <a:lstStyle>
            <a:extLst/>
          </a:lstStyle>
          <a:p>
            <a:pPr indent="0" algn="ctr" latinLnBrk="0">
              <a:spcBef>
                <a:spcPct val="20000"/>
              </a:spcBef>
              <a:buNone/>
            </a:pPr>
            <a:r>
              <a:rPr lang="en-US" sz="7200" dirty="0" smtClean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rgbClr val="FA8D3D">
                        <a:shade val="80000"/>
                      </a:srgbClr>
                    </a:gs>
                    <a:gs pos="45000">
                      <a:srgbClr val="FA8D3D">
                        <a:shade val="100000"/>
                      </a:srgb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ea typeface="+mn-ea"/>
                <a:cs typeface="+mn-cs"/>
              </a:rPr>
              <a:t>TRUE </a:t>
            </a:r>
            <a:r>
              <a:rPr lang="en-US" sz="7200" dirty="0" smtClean="0">
                <a:solidFill>
                  <a:prstClr val="white">
                    <a:alpha val="40000"/>
                  </a:prstClr>
                </a:solidFill>
                <a:ea typeface="+mn-ea"/>
                <a:cs typeface="+mn-cs"/>
              </a:rPr>
              <a:t>or FALSE?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3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29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  <p:bldP spid="7" grpId="0"/>
    </p:bld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 Question (Answer: False)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3/28/2011</a:t>
            </a:fld>
            <a:endParaRPr lang="en-US"/>
          </a:p>
        </p:txBody>
      </p:sp>
      <p:sp>
        <p:nvSpPr>
          <p:cNvPr id="2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28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6" name="Question"/>
          <p:cNvSpPr>
            <a:spLocks noGrp="1"/>
          </p:cNvSpPr>
          <p:nvPr>
            <p:ph type="title" hasCustomPrompt="1"/>
          </p:nvPr>
        </p:nvSpPr>
        <p:spPr>
          <a:xfrm>
            <a:off x="228600" y="457200"/>
            <a:ext cx="8229600" cy="1143000"/>
          </a:xfrm>
        </p:spPr>
        <p:txBody>
          <a:bodyPr rtlCol="0" anchor="ctr"/>
          <a:lstStyle>
            <a:lvl1pPr algn="l">
              <a:defRPr i="1">
                <a:solidFill>
                  <a:schemeClr val="tx1">
                    <a:shade val="75000"/>
                  </a:schemeClr>
                </a:solidFill>
              </a:defRPr>
            </a:lvl1pPr>
            <a:extLst/>
          </a:lstStyle>
          <a:p>
            <a:r>
              <a:rPr lang="en-US" dirty="0" smtClean="0"/>
              <a:t>Click to add question</a:t>
            </a:r>
            <a:endParaRPr lang="en-US" dirty="0"/>
          </a:p>
        </p:txBody>
      </p:sp>
      <p:sp>
        <p:nvSpPr>
          <p:cNvPr id="29" name="Answer Base"/>
          <p:cNvSpPr txBox="1"/>
          <p:nvPr userDrawn="1"/>
        </p:nvSpPr>
        <p:spPr>
          <a:xfrm>
            <a:off x="228600" y="1600200"/>
            <a:ext cx="8229600" cy="1293926"/>
          </a:xfrm>
          <a:prstGeom prst="rect">
            <a:avLst/>
          </a:prstGeom>
          <a:noFill/>
        </p:spPr>
        <p:txBody>
          <a:bodyPr wrap="square">
            <a:noAutofit/>
          </a:bodyPr>
          <a:lstStyle>
            <a:extLst/>
          </a:lstStyle>
          <a:p>
            <a:pPr marL="0" indent="0" algn="ctr" rtl="0" latinLnBrk="0">
              <a:spcBef>
                <a:spcPct val="20000"/>
              </a:spcBef>
              <a:buNone/>
            </a:pPr>
            <a:r>
              <a:rPr lang="en-US" sz="7200" dirty="0" smtClean="0">
                <a:solidFill>
                  <a:schemeClr val="tx1">
                    <a:alpha val="40000"/>
                  </a:schemeClr>
                </a:solidFill>
              </a:rPr>
              <a:t>TRUE</a:t>
            </a:r>
            <a:r>
              <a:rPr lang="en-US" sz="7200" baseline="0" dirty="0" smtClean="0">
                <a:solidFill>
                  <a:schemeClr val="tx1">
                    <a:alpha val="40000"/>
                  </a:schemeClr>
                </a:solidFill>
              </a:rPr>
              <a:t> </a:t>
            </a:r>
            <a:r>
              <a:rPr lang="en-US" sz="7200" dirty="0" smtClean="0">
                <a:solidFill>
                  <a:schemeClr val="tx1">
                    <a:alpha val="40000"/>
                  </a:schemeClr>
                </a:solidFill>
              </a:rPr>
              <a:t>or FALSE?</a:t>
            </a:r>
            <a:endParaRPr lang="en-US" sz="7200" dirty="0">
              <a:solidFill>
                <a:schemeClr val="tx1">
                  <a:alpha val="40000"/>
                </a:schemeClr>
              </a:solidFill>
            </a:endParaRPr>
          </a:p>
        </p:txBody>
      </p:sp>
      <p:sp>
        <p:nvSpPr>
          <p:cNvPr id="7" name="Answer"/>
          <p:cNvSpPr/>
          <p:nvPr userDrawn="1"/>
        </p:nvSpPr>
        <p:spPr>
          <a:xfrm>
            <a:off x="228600" y="1600200"/>
            <a:ext cx="8229600" cy="1200329"/>
          </a:xfrm>
          <a:prstGeom prst="rect">
            <a:avLst/>
          </a:prstGeom>
        </p:spPr>
        <p:txBody>
          <a:bodyPr wrap="square">
            <a:spAutoFit/>
          </a:bodyPr>
          <a:lstStyle>
            <a:extLst/>
          </a:lstStyle>
          <a:p>
            <a:pPr algn="ctr"/>
            <a:r>
              <a:rPr lang="en-US" sz="7200" dirty="0" smtClean="0">
                <a:solidFill>
                  <a:prstClr val="white">
                    <a:alpha val="40000"/>
                  </a:prstClr>
                </a:solidFill>
                <a:ea typeface="+mn-ea"/>
                <a:cs typeface="+mn-cs"/>
              </a:rPr>
              <a:t>TRUE or </a:t>
            </a:r>
            <a:r>
              <a:rPr lang="en-US" sz="7200" dirty="0" smtClean="0">
                <a:ln w="0">
                  <a:solidFill>
                    <a:srgbClr val="FFFFFF"/>
                  </a:solidFill>
                  <a:prstDash val="solid"/>
                </a:ln>
                <a:gradFill flip="none">
                  <a:gsLst>
                    <a:gs pos="40000">
                      <a:srgbClr val="FA8D3D">
                        <a:shade val="80000"/>
                      </a:srgbClr>
                    </a:gs>
                    <a:gs pos="45000">
                      <a:srgbClr val="FA8D3D">
                        <a:shade val="100000"/>
                      </a:srgbClr>
                    </a:gs>
                  </a:gsLst>
                  <a:lin ang="16200000"/>
                </a:gradFill>
                <a:effectLst>
                  <a:outerShdw blurRad="23036" dist="23036" dir="5400000" algn="tl">
                    <a:srgbClr val="656565">
                      <a:alpha val="65000"/>
                    </a:srgbClr>
                  </a:outerShdw>
                  <a:reflection blurRad="12700" stA="25000" endPos="55000" dist="5000" dir="5400000" sy="-100000" algn="bl" rotWithShape="0"/>
                </a:effectLst>
                <a:ea typeface="+mn-ea"/>
                <a:cs typeface="+mn-cs"/>
              </a:rPr>
              <a:t>FALSE</a:t>
            </a:r>
            <a:r>
              <a:rPr lang="en-US" sz="7200" dirty="0" smtClean="0">
                <a:solidFill>
                  <a:prstClr val="white">
                    <a:alpha val="40000"/>
                  </a:prstClr>
                </a:solidFill>
                <a:ea typeface="+mn-ea"/>
                <a:cs typeface="+mn-cs"/>
              </a:rPr>
              <a:t>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6" dur="30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2999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/>
      <p:bldP spid="7" grpId="0"/>
    </p:bld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tem Match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Rectangle 4"/>
          <p:cNvSpPr>
            <a:spLocks noGrp="1"/>
          </p:cNvSpPr>
          <p:nvPr>
            <p:ph type="ftr" sz="quarter" idx="11"/>
          </p:nvPr>
        </p:nvSpPr>
        <p:spPr/>
        <p:txBody>
          <a:bodyPr vert="horz"/>
          <a:lstStyle>
            <a:extLst/>
          </a:lstStyle>
          <a:p>
            <a:endParaRPr lang="en-US"/>
          </a:p>
        </p:txBody>
      </p:sp>
      <p:sp>
        <p:nvSpPr>
          <p:cNvPr id="16" name="Rectangle 7"/>
          <p:cNvSpPr>
            <a:spLocks noGrp="1"/>
          </p:cNvSpPr>
          <p:nvPr>
            <p:ph type="body" sz="quarter" idx="13" hasCustomPrompt="1"/>
          </p:nvPr>
        </p:nvSpPr>
        <p:spPr>
          <a:xfrm>
            <a:off x="914400" y="20574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1</a:t>
            </a:r>
            <a:endParaRPr lang="en-US" dirty="0"/>
          </a:p>
        </p:txBody>
      </p:sp>
      <p:sp>
        <p:nvSpPr>
          <p:cNvPr id="12" name="Rectangle 7"/>
          <p:cNvSpPr>
            <a:spLocks noGrp="1"/>
          </p:cNvSpPr>
          <p:nvPr>
            <p:ph type="body" sz="quarter" idx="14" hasCustomPrompt="1"/>
          </p:nvPr>
        </p:nvSpPr>
        <p:spPr>
          <a:xfrm>
            <a:off x="914400" y="29718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2</a:t>
            </a:r>
            <a:endParaRPr lang="en-US" dirty="0"/>
          </a:p>
        </p:txBody>
      </p:sp>
      <p:sp>
        <p:nvSpPr>
          <p:cNvPr id="13" name="Rectangle 7"/>
          <p:cNvSpPr>
            <a:spLocks noGrp="1"/>
          </p:cNvSpPr>
          <p:nvPr>
            <p:ph type="body" sz="quarter" idx="15" hasCustomPrompt="1"/>
          </p:nvPr>
        </p:nvSpPr>
        <p:spPr>
          <a:xfrm>
            <a:off x="914400" y="38862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3</a:t>
            </a:r>
            <a:endParaRPr lang="en-US" dirty="0"/>
          </a:p>
        </p:txBody>
      </p:sp>
      <p:sp>
        <p:nvSpPr>
          <p:cNvPr id="14" name="Rectangle 7"/>
          <p:cNvSpPr>
            <a:spLocks noGrp="1"/>
          </p:cNvSpPr>
          <p:nvPr>
            <p:ph type="body" sz="quarter" idx="16" hasCustomPrompt="1"/>
          </p:nvPr>
        </p:nvSpPr>
        <p:spPr>
          <a:xfrm>
            <a:off x="914400" y="48006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4</a:t>
            </a:r>
            <a:endParaRPr lang="en-US" dirty="0"/>
          </a:p>
        </p:txBody>
      </p:sp>
      <p:sp>
        <p:nvSpPr>
          <p:cNvPr id="10" name="Rectangle 7"/>
          <p:cNvSpPr>
            <a:spLocks noGrp="1"/>
          </p:cNvSpPr>
          <p:nvPr>
            <p:ph type="body" sz="quarter" idx="17" hasCustomPrompt="1"/>
          </p:nvPr>
        </p:nvSpPr>
        <p:spPr>
          <a:xfrm>
            <a:off x="914400" y="57150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item 5</a:t>
            </a:r>
            <a:endParaRPr lang="en-US" dirty="0"/>
          </a:p>
        </p:txBody>
      </p:sp>
      <p:sp>
        <p:nvSpPr>
          <p:cNvPr id="20" name="Rectangle 3"/>
          <p:cNvSpPr>
            <a:spLocks noGrp="1"/>
          </p:cNvSpPr>
          <p:nvPr>
            <p:ph type="dt" sz="half" idx="10"/>
          </p:nvPr>
        </p:nvSpPr>
        <p:spPr/>
        <p:txBody>
          <a:bodyPr vert="horz"/>
          <a:lstStyle>
            <a:lvl1pPr algn="r">
              <a:defRPr/>
            </a:lvl1pPr>
            <a:extLst/>
          </a:lstStyle>
          <a:p>
            <a:fld id="{1BEBB2CB-903D-46EF-8227-E770ED8FF514}" type="datetimeFigureOut">
              <a:rPr lang="en-US" smtClean="0"/>
              <a:pPr/>
              <a:t>3/28/2011</a:t>
            </a:fld>
            <a:endParaRPr lang="en-US"/>
          </a:p>
        </p:txBody>
      </p:sp>
      <p:sp>
        <p:nvSpPr>
          <p:cNvPr id="15" name="Rectangle 7"/>
          <p:cNvSpPr>
            <a:spLocks noGrp="1"/>
          </p:cNvSpPr>
          <p:nvPr>
            <p:ph type="body" sz="quarter" idx="18" hasCustomPrompt="1"/>
          </p:nvPr>
        </p:nvSpPr>
        <p:spPr>
          <a:xfrm>
            <a:off x="4800600" y="20574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5</a:t>
            </a:r>
            <a:endParaRPr lang="en-US" dirty="0"/>
          </a:p>
        </p:txBody>
      </p:sp>
      <p:sp>
        <p:nvSpPr>
          <p:cNvPr id="17" name="Rectangle 7"/>
          <p:cNvSpPr>
            <a:spLocks noGrp="1"/>
          </p:cNvSpPr>
          <p:nvPr>
            <p:ph type="body" sz="quarter" idx="19" hasCustomPrompt="1"/>
          </p:nvPr>
        </p:nvSpPr>
        <p:spPr>
          <a:xfrm>
            <a:off x="4800600" y="29718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3</a:t>
            </a:r>
            <a:endParaRPr lang="en-US" dirty="0"/>
          </a:p>
        </p:txBody>
      </p:sp>
      <p:sp>
        <p:nvSpPr>
          <p:cNvPr id="18" name="Rectangle 7"/>
          <p:cNvSpPr>
            <a:spLocks noGrp="1"/>
          </p:cNvSpPr>
          <p:nvPr>
            <p:ph type="body" sz="quarter" idx="20" hasCustomPrompt="1"/>
          </p:nvPr>
        </p:nvSpPr>
        <p:spPr>
          <a:xfrm>
            <a:off x="4800600" y="38862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1</a:t>
            </a:r>
            <a:endParaRPr lang="en-US" dirty="0"/>
          </a:p>
        </p:txBody>
      </p:sp>
      <p:sp>
        <p:nvSpPr>
          <p:cNvPr id="19" name="Rectangle 7"/>
          <p:cNvSpPr>
            <a:spLocks noGrp="1"/>
          </p:cNvSpPr>
          <p:nvPr>
            <p:ph type="body" sz="quarter" idx="21" hasCustomPrompt="1"/>
          </p:nvPr>
        </p:nvSpPr>
        <p:spPr>
          <a:xfrm>
            <a:off x="4800600" y="48006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2</a:t>
            </a:r>
            <a:endParaRPr lang="en-US" dirty="0"/>
          </a:p>
        </p:txBody>
      </p:sp>
      <p:sp>
        <p:nvSpPr>
          <p:cNvPr id="21" name="Rectangle 7"/>
          <p:cNvSpPr>
            <a:spLocks noGrp="1"/>
          </p:cNvSpPr>
          <p:nvPr>
            <p:ph type="body" sz="quarter" idx="22" hasCustomPrompt="1"/>
          </p:nvPr>
        </p:nvSpPr>
        <p:spPr>
          <a:xfrm>
            <a:off x="4800600" y="5715000"/>
            <a:ext cx="2971800" cy="457200"/>
          </a:xfrm>
          <a:prstGeom prst="roundRect">
            <a:avLst>
              <a:gd name="adj" fmla="val 16667"/>
            </a:avLst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vert="horz" anchor="ctr"/>
          <a:lstStyle>
            <a:lvl1pPr algn="ctr">
              <a:buFontTx/>
              <a:buNone/>
              <a:defRPr/>
            </a:lvl1pPr>
            <a:lvl2pPr>
              <a:buFontTx/>
              <a:buChar char="•"/>
              <a:defRPr/>
            </a:lvl2pPr>
            <a:lvl3pPr>
              <a:buFontTx/>
              <a:buChar char="•"/>
              <a:defRPr/>
            </a:lvl3pPr>
            <a:lvl4pPr>
              <a:buFontTx/>
              <a:buChar char="•"/>
              <a:defRPr/>
            </a:lvl4pPr>
            <a:lvl5pPr>
              <a:buFontTx/>
              <a:buChar char="•"/>
              <a:defRPr/>
            </a:lvl5pPr>
            <a:extLst/>
          </a:lstStyle>
          <a:p>
            <a:pPr lvl="0"/>
            <a:r>
              <a:rPr lang="en-US" dirty="0" smtClean="0"/>
              <a:t>Click to add match 4</a:t>
            </a:r>
            <a:endParaRPr lang="en-US" dirty="0"/>
          </a:p>
        </p:txBody>
      </p:sp>
      <p:sp>
        <p:nvSpPr>
          <p:cNvPr id="11" name="Rectangle 2"/>
          <p:cNvSpPr>
            <a:spLocks noGrp="1"/>
          </p:cNvSpPr>
          <p:nvPr>
            <p:ph type="title" hasCustomPrompt="1"/>
          </p:nvPr>
        </p:nvSpPr>
        <p:spPr/>
        <p:txBody>
          <a:bodyPr vert="horz"/>
          <a:lstStyle>
            <a:lvl1pPr algn="l">
              <a:defRPr i="1" baseline="0"/>
            </a:lvl1pPr>
            <a:extLst/>
          </a:lstStyle>
          <a:p>
            <a:r>
              <a:rPr lang="en-US" dirty="0" smtClean="0"/>
              <a:t>Click to type your question</a:t>
            </a:r>
            <a:endParaRPr lang="en-US" dirty="0"/>
          </a:p>
        </p:txBody>
      </p:sp>
      <p:sp>
        <p:nvSpPr>
          <p:cNvPr id="7" name="Rectangle 5"/>
          <p:cNvSpPr>
            <a:spLocks noGrp="1"/>
          </p:cNvSpPr>
          <p:nvPr>
            <p:ph type="sldNum" sz="quarter" idx="12"/>
          </p:nvPr>
        </p:nvSpPr>
        <p:spPr/>
        <p:txBody>
          <a:bodyPr vert="horz"/>
          <a:lstStyle>
            <a:extLst/>
          </a:lstStyle>
          <a:p>
            <a:fld id="{C75B88FA-3392-4D65-A457-DB2A9953195B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23" name="Straight Connector 23"/>
          <p:cNvCxnSpPr>
            <a:stCxn id="16" idx="3"/>
            <a:endCxn id="18" idx="1"/>
          </p:cNvCxnSpPr>
          <p:nvPr/>
        </p:nvCxnSpPr>
        <p:spPr>
          <a:xfrm>
            <a:off x="3886200" y="2286000"/>
            <a:ext cx="914400" cy="18288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12" idx="3"/>
            <a:endCxn id="19" idx="1"/>
          </p:cNvCxnSpPr>
          <p:nvPr/>
        </p:nvCxnSpPr>
        <p:spPr>
          <a:xfrm>
            <a:off x="3886200" y="3200400"/>
            <a:ext cx="914400" cy="18288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0" name="Straight Connector 23"/>
          <p:cNvCxnSpPr>
            <a:stCxn id="13" idx="3"/>
            <a:endCxn id="17" idx="1"/>
          </p:cNvCxnSpPr>
          <p:nvPr/>
        </p:nvCxnSpPr>
        <p:spPr>
          <a:xfrm flipV="1">
            <a:off x="3886200" y="3200400"/>
            <a:ext cx="914400" cy="9144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4" name="Straight Connector 23"/>
          <p:cNvCxnSpPr>
            <a:stCxn id="14" idx="3"/>
            <a:endCxn id="21" idx="1"/>
          </p:cNvCxnSpPr>
          <p:nvPr/>
        </p:nvCxnSpPr>
        <p:spPr>
          <a:xfrm>
            <a:off x="3886200" y="5029200"/>
            <a:ext cx="914400" cy="9144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  <p:cxnSp>
        <p:nvCxnSpPr>
          <p:cNvPr id="39" name="Straight Connector 23"/>
          <p:cNvCxnSpPr>
            <a:stCxn id="10" idx="3"/>
            <a:endCxn id="15" idx="1"/>
          </p:cNvCxnSpPr>
          <p:nvPr/>
        </p:nvCxnSpPr>
        <p:spPr>
          <a:xfrm flipV="1">
            <a:off x="3886200" y="2286000"/>
            <a:ext cx="914400" cy="3657600"/>
          </a:xfrm>
          <a:prstGeom prst="line">
            <a:avLst/>
          </a:prstGeom>
          <a:ln w="19050" cap="flat" cmpd="sng" algn="ctr">
            <a:solidFill>
              <a:schemeClr val="accent4">
                <a:shade val="50000"/>
              </a:schemeClr>
            </a:solidFill>
            <a:prstDash val="solid"/>
            <a:headEnd type="none" w="med" len="med"/>
            <a:tailEnd type="none" w="med" len="med"/>
          </a:ln>
        </p:spPr>
        <p:style>
          <a:lnRef idx="3">
            <a:schemeClr val="accent6"/>
          </a:lnRef>
          <a:fillRef idx="0">
            <a:schemeClr val="accent6"/>
          </a:fillRef>
          <a:effectRef idx="2">
            <a:schemeClr val="accent6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2"/>
          <p:cNvSpPr>
            <a:spLocks noGrp="1"/>
          </p:cNvSpPr>
          <p:nvPr>
            <p:ph type="title"/>
          </p:nvPr>
        </p:nvSpPr>
        <p:spPr>
          <a:xfrm>
            <a:off x="914400" y="457200"/>
            <a:ext cx="7696200" cy="1143000"/>
          </a:xfrm>
          <a:prstGeom prst="rect">
            <a:avLst/>
          </a:prstGeom>
        </p:spPr>
        <p:txBody>
          <a:bodyPr vert="horz" anchor="b">
            <a:normAutofit/>
          </a:bodyPr>
          <a:lstStyle>
            <a:extLst/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5" name="Rectangle 3"/>
          <p:cNvSpPr>
            <a:spLocks noGrp="1"/>
          </p:cNvSpPr>
          <p:nvPr>
            <p:ph type="body" idx="1"/>
          </p:nvPr>
        </p:nvSpPr>
        <p:spPr>
          <a:xfrm>
            <a:off x="914400" y="1905000"/>
            <a:ext cx="7467600" cy="42211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29" name="Rectangle 4"/>
          <p:cNvSpPr>
            <a:spLocks noGrp="1"/>
          </p:cNvSpPr>
          <p:nvPr>
            <p:ph type="dt" sz="half" idx="2"/>
          </p:nvPr>
        </p:nvSpPr>
        <p:spPr>
          <a:xfrm>
            <a:off x="6705600" y="6248400"/>
            <a:ext cx="1828800" cy="323850"/>
          </a:xfrm>
          <a:prstGeom prst="rect">
            <a:avLst/>
          </a:prstGeom>
        </p:spPr>
        <p:txBody>
          <a:bodyPr vert="horz" anchor="ctr"/>
          <a:lstStyle>
            <a:lvl1pPr>
              <a:defRPr sz="1100"/>
            </a:lvl1pPr>
            <a:extLst/>
          </a:lstStyle>
          <a:p>
            <a:pPr algn="r"/>
            <a:fld id="{8F67D422-08A8-451B-9A67-21962FC4B660}" type="datetimeFigureOut">
              <a:rPr lang="en-US" sz="1100" smtClean="0"/>
              <a:pPr algn="r"/>
              <a:t>3/28/2011</a:t>
            </a:fld>
            <a:endParaRPr lang="en-US" sz="1050" dirty="0"/>
          </a:p>
        </p:txBody>
      </p:sp>
      <p:sp>
        <p:nvSpPr>
          <p:cNvPr id="18" name="Rectangle 5"/>
          <p:cNvSpPr>
            <a:spLocks noGrp="1"/>
          </p:cNvSpPr>
          <p:nvPr>
            <p:ph type="ftr" sz="quarter" idx="3"/>
          </p:nvPr>
        </p:nvSpPr>
        <p:spPr>
          <a:xfrm>
            <a:off x="457200" y="6248400"/>
            <a:ext cx="3260886" cy="323850"/>
          </a:xfrm>
          <a:prstGeom prst="rect">
            <a:avLst/>
          </a:prstGeom>
        </p:spPr>
        <p:txBody>
          <a:bodyPr vert="horz"/>
          <a:lstStyle>
            <a:lvl1pPr>
              <a:defRPr sz="1200"/>
            </a:lvl1pPr>
            <a:extLst/>
          </a:lstStyle>
          <a:p>
            <a:endParaRPr lang="en-US" sz="1200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4"/>
          </p:nvPr>
        </p:nvSpPr>
        <p:spPr>
          <a:xfrm>
            <a:off x="8714936" y="6151098"/>
            <a:ext cx="429064" cy="457200"/>
          </a:xfrm>
          <a:prstGeom prst="rect">
            <a:avLst/>
          </a:prstGeom>
        </p:spPr>
        <p:txBody>
          <a:bodyPr vert="horz" anchor="ctr"/>
          <a:lstStyle>
            <a:lvl1pPr>
              <a:defRPr sz="1200"/>
            </a:lvl1pPr>
            <a:extLst/>
          </a:lstStyle>
          <a:p>
            <a:fld id="{169B2101-2E9F-420A-91A3-890890D84497}" type="slidenum">
              <a:rPr lang="en-US" sz="1200" smtClean="0"/>
              <a:pPr/>
              <a:t>‹#›</a:t>
            </a:fld>
            <a:endParaRPr lang="en-US" sz="1200" dirty="0"/>
          </a:p>
        </p:txBody>
      </p:sp>
      <p:grpSp>
        <p:nvGrpSpPr>
          <p:cNvPr id="2" name="Group 23"/>
          <p:cNvGrpSpPr/>
          <p:nvPr/>
        </p:nvGrpSpPr>
        <p:grpSpPr>
          <a:xfrm>
            <a:off x="11555" y="2000250"/>
            <a:ext cx="133350" cy="533400"/>
            <a:chOff x="0" y="2000250"/>
            <a:chExt cx="3733800" cy="533400"/>
          </a:xfrm>
        </p:grpSpPr>
        <p:sp>
          <p:nvSpPr>
            <p:cNvPr id="3" name="Rectangle 14"/>
            <p:cNvSpPr/>
            <p:nvPr/>
          </p:nvSpPr>
          <p:spPr>
            <a:xfrm>
              <a:off x="0" y="2381250"/>
              <a:ext cx="3733800" cy="76200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8" name="Rectangle 14"/>
            <p:cNvSpPr/>
            <p:nvPr/>
          </p:nvSpPr>
          <p:spPr>
            <a:xfrm>
              <a:off x="0" y="2305050"/>
              <a:ext cx="3733800" cy="76200"/>
            </a:xfrm>
            <a:prstGeom prst="rect">
              <a:avLst/>
            </a:prstGeom>
          </p:spPr>
          <p:style>
            <a:lnRef idx="1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4" name="Rectangle 14"/>
            <p:cNvSpPr/>
            <p:nvPr/>
          </p:nvSpPr>
          <p:spPr>
            <a:xfrm>
              <a:off x="0" y="2228850"/>
              <a:ext cx="3733800" cy="762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2" name="Rectangle 14"/>
            <p:cNvSpPr/>
            <p:nvPr/>
          </p:nvSpPr>
          <p:spPr>
            <a:xfrm>
              <a:off x="0" y="2152650"/>
              <a:ext cx="3733800" cy="762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9" name="Rectangle 14"/>
            <p:cNvSpPr/>
            <p:nvPr/>
          </p:nvSpPr>
          <p:spPr>
            <a:xfrm>
              <a:off x="0" y="2076450"/>
              <a:ext cx="3733800" cy="762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1" name="Rectangle 14"/>
            <p:cNvSpPr/>
            <p:nvPr/>
          </p:nvSpPr>
          <p:spPr>
            <a:xfrm>
              <a:off x="0" y="2000250"/>
              <a:ext cx="373380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31" name="Rectangle 14"/>
            <p:cNvSpPr/>
            <p:nvPr/>
          </p:nvSpPr>
          <p:spPr>
            <a:xfrm>
              <a:off x="0" y="2457450"/>
              <a:ext cx="373380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</p:grpSp>
      <p:grpSp>
        <p:nvGrpSpPr>
          <p:cNvPr id="10" name="Group 35"/>
          <p:cNvGrpSpPr/>
          <p:nvPr/>
        </p:nvGrpSpPr>
        <p:grpSpPr>
          <a:xfrm>
            <a:off x="8584055" y="2000250"/>
            <a:ext cx="552450" cy="542925"/>
            <a:chOff x="8667750" y="2000250"/>
            <a:chExt cx="476250" cy="542925"/>
          </a:xfrm>
        </p:grpSpPr>
        <p:sp>
          <p:nvSpPr>
            <p:cNvPr id="13" name="Rectangle 14"/>
            <p:cNvSpPr/>
            <p:nvPr/>
          </p:nvSpPr>
          <p:spPr>
            <a:xfrm>
              <a:off x="8667750" y="2381250"/>
              <a:ext cx="476250" cy="76200"/>
            </a:xfrm>
            <a:prstGeom prst="rect">
              <a:avLst/>
            </a:prstGeom>
          </p:spPr>
          <p:style>
            <a:lnRef idx="1">
              <a:schemeClr val="accent6"/>
            </a:lnRef>
            <a:fillRef idx="3">
              <a:schemeClr val="accent6"/>
            </a:fillRef>
            <a:effectRef idx="3">
              <a:schemeClr val="accent6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24" name="Rectangle 14"/>
            <p:cNvSpPr/>
            <p:nvPr/>
          </p:nvSpPr>
          <p:spPr>
            <a:xfrm>
              <a:off x="8667750" y="2305050"/>
              <a:ext cx="476250" cy="76200"/>
            </a:xfrm>
            <a:prstGeom prst="rect">
              <a:avLst/>
            </a:prstGeom>
          </p:spPr>
          <p:style>
            <a:lnRef idx="1">
              <a:schemeClr val="accent5"/>
            </a:lnRef>
            <a:fillRef idx="3">
              <a:schemeClr val="accent5"/>
            </a:fillRef>
            <a:effectRef idx="3">
              <a:schemeClr val="accent5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9" name="Rectangle 14"/>
            <p:cNvSpPr/>
            <p:nvPr/>
          </p:nvSpPr>
          <p:spPr>
            <a:xfrm>
              <a:off x="8667750" y="2228850"/>
              <a:ext cx="476250" cy="76200"/>
            </a:xfrm>
            <a:prstGeom prst="rect">
              <a:avLst/>
            </a:prstGeom>
          </p:spPr>
          <p:style>
            <a:lnRef idx="1">
              <a:schemeClr val="accent4"/>
            </a:lnRef>
            <a:fillRef idx="3">
              <a:schemeClr val="accent4"/>
            </a:fillRef>
            <a:effectRef idx="3">
              <a:schemeClr val="accent4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 dirty="0"/>
            </a:p>
          </p:txBody>
        </p:sp>
        <p:sp>
          <p:nvSpPr>
            <p:cNvPr id="30" name="Rectangle 14"/>
            <p:cNvSpPr/>
            <p:nvPr/>
          </p:nvSpPr>
          <p:spPr>
            <a:xfrm>
              <a:off x="8667750" y="2152650"/>
              <a:ext cx="476250" cy="76200"/>
            </a:xfrm>
            <a:prstGeom prst="rect">
              <a:avLst/>
            </a:prstGeom>
          </p:spPr>
          <p:style>
            <a:lnRef idx="1">
              <a:schemeClr val="accent3"/>
            </a:lnRef>
            <a:fillRef idx="3">
              <a:schemeClr val="accent3"/>
            </a:fillRef>
            <a:effectRef idx="3">
              <a:schemeClr val="accent3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 dirty="0"/>
            </a:p>
          </p:txBody>
        </p:sp>
        <p:sp>
          <p:nvSpPr>
            <p:cNvPr id="17" name="Rectangle 14"/>
            <p:cNvSpPr/>
            <p:nvPr/>
          </p:nvSpPr>
          <p:spPr>
            <a:xfrm>
              <a:off x="8667750" y="2076450"/>
              <a:ext cx="476250" cy="7620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3">
              <a:schemeClr val="accent2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6" name="Rectangle 14"/>
            <p:cNvSpPr/>
            <p:nvPr/>
          </p:nvSpPr>
          <p:spPr>
            <a:xfrm>
              <a:off x="8667750" y="2000250"/>
              <a:ext cx="47625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  <p:sp>
          <p:nvSpPr>
            <p:cNvPr id="15" name="Rectangle 14"/>
            <p:cNvSpPr/>
            <p:nvPr/>
          </p:nvSpPr>
          <p:spPr>
            <a:xfrm>
              <a:off x="8667750" y="2466975"/>
              <a:ext cx="476250" cy="76200"/>
            </a:xfrm>
            <a:prstGeom prst="rect">
              <a:avLst/>
            </a:prstGeom>
          </p:spPr>
          <p:style>
            <a:lnRef idx="1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anchor="ctr"/>
            <a:lstStyle>
              <a:extLst/>
            </a:lstStyle>
            <a:p>
              <a:pPr algn="ctr"/>
              <a:endParaRPr lang="en-US"/>
            </a:p>
          </p:txBody>
        </p:sp>
      </p:grpSp>
      <p:sp>
        <p:nvSpPr>
          <p:cNvPr id="23" name="Oval 28"/>
          <p:cNvSpPr/>
          <p:nvPr/>
        </p:nvSpPr>
        <p:spPr>
          <a:xfrm>
            <a:off x="8572500" y="6324600"/>
            <a:ext cx="152400" cy="152400"/>
          </a:xfrm>
          <a:prstGeom prst="ellipse">
            <a:avLst/>
          </a:prstGeom>
          <a:effectLst/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7" r:id="rId8"/>
  </p:sldLayoutIdLst>
  <p:timing>
    <p:tnLst>
      <p:par>
        <p:cTn id="1" dur="indefinite" restart="never" nodeType="tmRoot"/>
      </p:par>
    </p:tnLst>
  </p:timing>
  <p:txStyles>
    <p:titleStyle>
      <a:lvl1pPr algn="l" rtl="0" eaLnBrk="1" latinLnBrk="0" hangingPunct="1">
        <a:spcBef>
          <a:spcPct val="0"/>
        </a:spcBef>
        <a:buNone/>
        <a:defRPr sz="3600">
          <a:solidFill>
            <a:schemeClr val="tx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  <a:extLst/>
    </p:titleStyle>
    <p:bodyStyle>
      <a:lvl1pPr marL="342900" indent="-3429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har char="–"/>
        <a:defRPr sz="20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har char="–"/>
        <a:defRPr sz="20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har char="»"/>
        <a:defRPr sz="20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har char="•"/>
        <a:defRPr sz="20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hangingPunct="1">
        <a:defRPr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Oval 28"/>
          <p:cNvSpPr/>
          <p:nvPr/>
        </p:nvSpPr>
        <p:spPr>
          <a:xfrm>
            <a:off x="8572500" y="6038850"/>
            <a:ext cx="152400" cy="152400"/>
          </a:xfrm>
          <a:prstGeom prst="ellipse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 dirty="0"/>
          </a:p>
        </p:txBody>
      </p:sp>
      <p:sp>
        <p:nvSpPr>
          <p:cNvPr id="27" name="Oval 28"/>
          <p:cNvSpPr/>
          <p:nvPr/>
        </p:nvSpPr>
        <p:spPr>
          <a:xfrm>
            <a:off x="8572500" y="6324600"/>
            <a:ext cx="152400" cy="152400"/>
          </a:xfrm>
          <a:prstGeom prst="ellipse">
            <a:avLst/>
          </a:prstGeom>
        </p:spPr>
        <p:style>
          <a:lnRef idx="1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4" name="Oval 28"/>
          <p:cNvSpPr/>
          <p:nvPr/>
        </p:nvSpPr>
        <p:spPr>
          <a:xfrm>
            <a:off x="8572500" y="5476875"/>
            <a:ext cx="152400" cy="152400"/>
          </a:xfrm>
          <a:prstGeom prst="ellipse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2" name="Oval 28"/>
          <p:cNvSpPr/>
          <p:nvPr/>
        </p:nvSpPr>
        <p:spPr>
          <a:xfrm>
            <a:off x="8572500" y="5753100"/>
            <a:ext cx="152400" cy="152400"/>
          </a:xfrm>
          <a:prstGeom prst="ellipse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/>
            <a:endParaRPr lang="en-US"/>
          </a:p>
        </p:txBody>
      </p:sp>
      <p:sp>
        <p:nvSpPr>
          <p:cNvPr id="10" name="Rectangle 2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>
            <a:extLst/>
          </a:lstStyle>
          <a:p>
            <a:r>
              <a:rPr lang="en-US" sz="5400" dirty="0" smtClean="0"/>
              <a:t>E</a:t>
            </a:r>
            <a:r>
              <a:rPr sz="5400" smtClean="0"/>
              <a:t>-Commerce</a:t>
            </a:r>
            <a:endParaRPr lang="en-US" sz="5400" dirty="0"/>
          </a:p>
        </p:txBody>
      </p:sp>
      <p:sp>
        <p:nvSpPr>
          <p:cNvPr id="18" name="Rectangle 25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>
            <a:extLst/>
          </a:lstStyle>
          <a:p>
            <a:r>
              <a:rPr lang="en-US" sz="1600" dirty="0" err="1" smtClean="0"/>
              <a:t>Bahan</a:t>
            </a:r>
            <a:r>
              <a:rPr lang="en-US" sz="1600" dirty="0" smtClean="0"/>
              <a:t> </a:t>
            </a:r>
            <a:r>
              <a:rPr lang="en-US" sz="1600" dirty="0" err="1" smtClean="0"/>
              <a:t>Kuliah</a:t>
            </a:r>
            <a:r>
              <a:rPr lang="en-US" sz="1600" dirty="0" smtClean="0"/>
              <a:t> </a:t>
            </a:r>
            <a:endParaRPr lang="en-US" sz="1600" dirty="0"/>
          </a:p>
          <a:p>
            <a:r>
              <a:rPr lang="en-US" sz="1600" dirty="0" err="1" smtClean="0"/>
              <a:t>Sosioteknologi</a:t>
            </a:r>
            <a:r>
              <a:rPr lang="en-US" sz="1600" dirty="0" smtClean="0"/>
              <a:t> </a:t>
            </a:r>
            <a:r>
              <a:rPr lang="en-US" sz="1600" dirty="0" err="1" smtClean="0"/>
              <a:t>Informasi</a:t>
            </a:r>
            <a:endParaRPr lang="en-US" sz="1600" dirty="0"/>
          </a:p>
        </p:txBody>
      </p:sp>
      <p:sp>
        <p:nvSpPr>
          <p:cNvPr id="8" name="Rectangle 25"/>
          <p:cNvSpPr txBox="1">
            <a:spLocks/>
          </p:cNvSpPr>
          <p:nvPr/>
        </p:nvSpPr>
        <p:spPr>
          <a:xfrm>
            <a:off x="1447800" y="1524000"/>
            <a:ext cx="7696200" cy="381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b="0" i="0" u="none" strike="noStrike" kern="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Peran</a:t>
            </a:r>
            <a:r>
              <a:rPr lang="en-US" kern="0" dirty="0" smtClean="0"/>
              <a:t> </a:t>
            </a:r>
            <a:r>
              <a:rPr lang="en-US" kern="0" dirty="0" err="1" smtClean="0"/>
              <a:t>Teknologi</a:t>
            </a:r>
            <a:r>
              <a:rPr lang="en-US" kern="0" dirty="0" smtClean="0"/>
              <a:t> </a:t>
            </a:r>
            <a:r>
              <a:rPr lang="en-US" kern="0" dirty="0" err="1" smtClean="0"/>
              <a:t>Informasi</a:t>
            </a:r>
            <a:r>
              <a:rPr lang="en-US" kern="0" dirty="0" smtClean="0"/>
              <a:t> </a:t>
            </a:r>
            <a:r>
              <a:rPr lang="en-US" kern="0" dirty="0" err="1" smtClean="0"/>
              <a:t>dalam</a:t>
            </a:r>
            <a:r>
              <a:rPr lang="en-US" kern="0" dirty="0" smtClean="0"/>
              <a:t> </a:t>
            </a:r>
            <a:r>
              <a:rPr lang="en-US" kern="0" dirty="0" err="1" smtClean="0"/>
              <a:t>bidang</a:t>
            </a:r>
            <a:r>
              <a:rPr lang="en-US" kern="0" dirty="0" smtClean="0"/>
              <a:t> :</a:t>
            </a:r>
            <a:endParaRPr kumimoji="0" lang="en-US" b="0" i="0" u="none" strike="noStrike" kern="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Kesiapan</a:t>
            </a:r>
            <a:r>
              <a:rPr lang="en-US" sz="3200" dirty="0" smtClean="0"/>
              <a:t> </a:t>
            </a:r>
            <a:r>
              <a:rPr lang="en-US" sz="3200" dirty="0" err="1" smtClean="0"/>
              <a:t>dalam</a:t>
            </a:r>
            <a:r>
              <a:rPr lang="en-US" sz="3200" dirty="0" smtClean="0"/>
              <a:t> E-Commerce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en-US" sz="2400" dirty="0" smtClean="0"/>
              <a:t>Network </a:t>
            </a:r>
            <a:r>
              <a:rPr lang="en-US" sz="2400" dirty="0" err="1" smtClean="0"/>
              <a:t>Acces</a:t>
            </a:r>
            <a:r>
              <a:rPr lang="en-US" sz="2400" dirty="0" smtClean="0"/>
              <a:t>, </a:t>
            </a:r>
            <a:r>
              <a:rPr lang="en-US" sz="2400" dirty="0" err="1" smtClean="0"/>
              <a:t>ketersediaan</a:t>
            </a:r>
            <a:r>
              <a:rPr lang="en-US" sz="2400" dirty="0" smtClean="0"/>
              <a:t> </a:t>
            </a:r>
            <a:r>
              <a:rPr lang="en-US" sz="2400" dirty="0" err="1" smtClean="0"/>
              <a:t>infrastrukur</a:t>
            </a:r>
            <a:r>
              <a:rPr lang="en-US" sz="2400" dirty="0" smtClean="0"/>
              <a:t> </a:t>
            </a:r>
            <a:r>
              <a:rPr lang="en-US" sz="2400" dirty="0" err="1" smtClean="0"/>
              <a:t>telekomunikasi</a:t>
            </a:r>
            <a:r>
              <a:rPr lang="en-US" sz="2400" dirty="0" smtClean="0"/>
              <a:t>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informasi</a:t>
            </a:r>
            <a:r>
              <a:rPr lang="en-US" sz="2400" dirty="0" smtClean="0"/>
              <a:t>, </a:t>
            </a:r>
            <a:r>
              <a:rPr lang="en-US" sz="2400" dirty="0" err="1" smtClean="0"/>
              <a:t>kualitas</a:t>
            </a:r>
            <a:r>
              <a:rPr lang="en-US" sz="2400" dirty="0" smtClean="0"/>
              <a:t> </a:t>
            </a:r>
            <a:r>
              <a:rPr lang="en-US" sz="2400" dirty="0" err="1" smtClean="0"/>
              <a:t>jaringan</a:t>
            </a:r>
            <a:r>
              <a:rPr lang="en-US" sz="2400" dirty="0" smtClean="0"/>
              <a:t>, </a:t>
            </a:r>
            <a:r>
              <a:rPr lang="en-US" sz="2400" dirty="0" err="1" smtClean="0"/>
              <a:t>biaya</a:t>
            </a:r>
            <a:r>
              <a:rPr lang="en-US" sz="2400" dirty="0" smtClean="0"/>
              <a:t> </a:t>
            </a:r>
            <a:r>
              <a:rPr lang="en-US" sz="2400" dirty="0" err="1" smtClean="0"/>
              <a:t>akses</a:t>
            </a:r>
            <a:r>
              <a:rPr lang="en-US" sz="2400" dirty="0" smtClean="0"/>
              <a:t>.</a:t>
            </a:r>
          </a:p>
          <a:p>
            <a:r>
              <a:rPr lang="en-US" sz="2400" dirty="0" smtClean="0"/>
              <a:t>Network Learning, </a:t>
            </a:r>
            <a:r>
              <a:rPr lang="en-US" sz="2400" dirty="0" err="1" smtClean="0"/>
              <a:t>pemanfaatan</a:t>
            </a:r>
            <a:r>
              <a:rPr lang="en-US" sz="2400" dirty="0" smtClean="0"/>
              <a:t> internet </a:t>
            </a:r>
            <a:r>
              <a:rPr lang="en-US" sz="2400" dirty="0" err="1" smtClean="0"/>
              <a:t>melalui</a:t>
            </a:r>
            <a:r>
              <a:rPr lang="en-US" sz="2400" dirty="0" smtClean="0"/>
              <a:t> </a:t>
            </a:r>
            <a:r>
              <a:rPr lang="en-US" sz="2400" dirty="0" err="1" smtClean="0"/>
              <a:t>dalam</a:t>
            </a:r>
            <a:r>
              <a:rPr lang="en-US" sz="2400" dirty="0" smtClean="0"/>
              <a:t> </a:t>
            </a:r>
            <a:r>
              <a:rPr lang="en-US" sz="2400" dirty="0" err="1" smtClean="0"/>
              <a:t>proses</a:t>
            </a:r>
            <a:r>
              <a:rPr lang="en-US" sz="2400" dirty="0" smtClean="0"/>
              <a:t> </a:t>
            </a:r>
            <a:r>
              <a:rPr lang="en-US" sz="2400" dirty="0" err="1" smtClean="0"/>
              <a:t>pembelajaran</a:t>
            </a:r>
            <a:endParaRPr lang="en-US" sz="2400" dirty="0" smtClean="0"/>
          </a:p>
          <a:p>
            <a:r>
              <a:rPr lang="en-US" sz="2400" dirty="0" smtClean="0"/>
              <a:t>Network Society, </a:t>
            </a:r>
            <a:r>
              <a:rPr lang="en-US" sz="2400" dirty="0" err="1" smtClean="0"/>
              <a:t>pemanfaatan</a:t>
            </a:r>
            <a:r>
              <a:rPr lang="en-US" sz="2400" dirty="0" smtClean="0"/>
              <a:t> internet </a:t>
            </a:r>
            <a:r>
              <a:rPr lang="en-US" sz="2400" dirty="0" err="1" smtClean="0"/>
              <a:t>dalam</a:t>
            </a:r>
            <a:r>
              <a:rPr lang="en-US" sz="2400" dirty="0" smtClean="0"/>
              <a:t> </a:t>
            </a:r>
            <a:r>
              <a:rPr lang="en-US" sz="2400" dirty="0" err="1" smtClean="0"/>
              <a:t>kehidupan</a:t>
            </a:r>
            <a:r>
              <a:rPr lang="en-US" sz="2400" dirty="0" smtClean="0"/>
              <a:t> </a:t>
            </a:r>
            <a:r>
              <a:rPr lang="en-US" sz="2400" dirty="0" err="1" smtClean="0"/>
              <a:t>sehari-hari</a:t>
            </a:r>
            <a:endParaRPr lang="en-US" sz="2400" dirty="0" smtClean="0"/>
          </a:p>
          <a:p>
            <a:r>
              <a:rPr lang="en-US" sz="2400" dirty="0" smtClean="0"/>
              <a:t>Network Economy, </a:t>
            </a:r>
            <a:r>
              <a:rPr lang="en-US" sz="2400" dirty="0" err="1" smtClean="0"/>
              <a:t>pemanfaatan</a:t>
            </a:r>
            <a:r>
              <a:rPr lang="en-US" sz="2400" dirty="0" smtClean="0"/>
              <a:t> internet </a:t>
            </a:r>
            <a:r>
              <a:rPr lang="en-US" sz="2400" dirty="0" err="1" smtClean="0"/>
              <a:t>oleh</a:t>
            </a:r>
            <a:r>
              <a:rPr lang="en-US" sz="2400" dirty="0" smtClean="0"/>
              <a:t> </a:t>
            </a:r>
            <a:r>
              <a:rPr lang="en-US" sz="2400" dirty="0" err="1" smtClean="0"/>
              <a:t>dunia</a:t>
            </a:r>
            <a:r>
              <a:rPr lang="en-US" sz="2400" dirty="0" smtClean="0"/>
              <a:t> </a:t>
            </a:r>
            <a:r>
              <a:rPr lang="en-US" sz="2400" dirty="0" err="1" smtClean="0"/>
              <a:t>usaha</a:t>
            </a:r>
            <a:r>
              <a:rPr lang="en-US" sz="2400" dirty="0" smtClean="0"/>
              <a:t>, </a:t>
            </a:r>
            <a:r>
              <a:rPr lang="en-US" sz="2400" dirty="0" err="1" smtClean="0"/>
              <a:t>pemerintah</a:t>
            </a:r>
            <a:r>
              <a:rPr lang="en-US" sz="2400" dirty="0" smtClean="0"/>
              <a:t>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masyarakat</a:t>
            </a:r>
            <a:endParaRPr lang="en-US" sz="2400" dirty="0" smtClean="0"/>
          </a:p>
          <a:p>
            <a:r>
              <a:rPr lang="en-US" sz="2400" dirty="0" smtClean="0"/>
              <a:t>Network Policy, </a:t>
            </a:r>
            <a:r>
              <a:rPr lang="en-US" sz="2400" dirty="0" err="1" smtClean="0"/>
              <a:t>kebijakan</a:t>
            </a:r>
            <a:r>
              <a:rPr lang="en-US" sz="2400" dirty="0" smtClean="0"/>
              <a:t> </a:t>
            </a:r>
            <a:r>
              <a:rPr lang="en-US" sz="2400" dirty="0" err="1" smtClean="0"/>
              <a:t>pemerintah</a:t>
            </a:r>
            <a:r>
              <a:rPr lang="en-US" sz="2400" dirty="0" smtClean="0"/>
              <a:t> </a:t>
            </a:r>
            <a:r>
              <a:rPr lang="en-US" sz="2400" dirty="0" err="1" smtClean="0"/>
              <a:t>untuk</a:t>
            </a:r>
            <a:r>
              <a:rPr lang="en-US" sz="2400" dirty="0" smtClean="0"/>
              <a:t> </a:t>
            </a:r>
            <a:r>
              <a:rPr lang="en-US" sz="2400" dirty="0" err="1" smtClean="0"/>
              <a:t>mendorong</a:t>
            </a:r>
            <a:r>
              <a:rPr lang="en-US" sz="2400" dirty="0" smtClean="0"/>
              <a:t> </a:t>
            </a:r>
            <a:r>
              <a:rPr lang="en-US" sz="2400" dirty="0" err="1" smtClean="0"/>
              <a:t>tumbuhnya</a:t>
            </a:r>
            <a:r>
              <a:rPr lang="en-US" sz="2400" dirty="0" smtClean="0"/>
              <a:t> internet </a:t>
            </a:r>
            <a:r>
              <a:rPr lang="en-US" sz="2400" dirty="0" err="1" smtClean="0"/>
              <a:t>di</a:t>
            </a:r>
            <a:r>
              <a:rPr lang="en-US" sz="2400" dirty="0" smtClean="0"/>
              <a:t> </a:t>
            </a:r>
            <a:r>
              <a:rPr lang="en-US" sz="2400" dirty="0" err="1" smtClean="0"/>
              <a:t>masyarakat</a:t>
            </a:r>
            <a:r>
              <a:rPr lang="en-US" sz="2400" dirty="0" smtClean="0"/>
              <a:t>.</a:t>
            </a: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Faktor</a:t>
            </a:r>
            <a:r>
              <a:rPr lang="en-US" sz="3200" dirty="0" smtClean="0"/>
              <a:t> E-Commerce </a:t>
            </a:r>
            <a:r>
              <a:rPr lang="en-US" sz="3200" dirty="0" err="1" smtClean="0"/>
              <a:t>berkembang</a:t>
            </a:r>
            <a:r>
              <a:rPr lang="en-US" sz="3200" dirty="0" smtClean="0"/>
              <a:t> :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pPr marL="571500" indent="-571500"/>
            <a:r>
              <a:rPr lang="sv-SE" sz="2400" dirty="0" smtClean="0"/>
              <a:t>Proses transaksi yang singkat</a:t>
            </a:r>
          </a:p>
          <a:p>
            <a:pPr marL="571500" indent="-571500">
              <a:buFont typeface="Wingdings" pitchFamily="2" charset="2"/>
              <a:buNone/>
            </a:pPr>
            <a:r>
              <a:rPr lang="sv-SE" sz="2400" dirty="0" smtClean="0"/>
              <a:t>	Perubahan sistem transaksi tradisional ke sistem elektronik mempercepat proses transaksi</a:t>
            </a:r>
          </a:p>
          <a:p>
            <a:pPr marL="571500" indent="-571500"/>
            <a:r>
              <a:rPr lang="sv-SE" sz="2400" dirty="0" smtClean="0"/>
              <a:t>Menjangkau lebih banyak pelanggan</a:t>
            </a:r>
          </a:p>
          <a:p>
            <a:pPr marL="571500" indent="-571500">
              <a:buFont typeface="Wingdings" pitchFamily="2" charset="2"/>
              <a:buNone/>
            </a:pPr>
            <a:r>
              <a:rPr lang="sv-SE" sz="2400" dirty="0" smtClean="0"/>
              <a:t>	Berada di jaringan global</a:t>
            </a:r>
          </a:p>
          <a:p>
            <a:pPr marL="571500" indent="-571500"/>
            <a:r>
              <a:rPr lang="sv-SE" sz="2400" dirty="0" smtClean="0"/>
              <a:t>Mendorong kreativitas penyedia jasa</a:t>
            </a:r>
          </a:p>
          <a:p>
            <a:pPr marL="571500" indent="-571500">
              <a:buFont typeface="Wingdings" pitchFamily="2" charset="2"/>
              <a:buNone/>
            </a:pPr>
            <a:r>
              <a:rPr lang="sv-SE" sz="2400" dirty="0" smtClean="0"/>
              <a:t>	Pihak penjual akan menciptakan informasi dan promosi secara inovatif, dan selalu meng-update data secara berkesinambungan</a:t>
            </a:r>
            <a:r>
              <a:rPr lang="en-US" sz="2400" dirty="0" smtClean="0"/>
              <a:t> </a:t>
            </a:r>
            <a:endParaRPr lang="sv-SE" sz="2400" dirty="0" smtClean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pPr marL="571500" indent="-571500"/>
            <a:r>
              <a:rPr lang="sv-SE" sz="2400" dirty="0" smtClean="0"/>
              <a:t>Biaya operasional lebih murah</a:t>
            </a:r>
            <a:endParaRPr lang="sv-SE" sz="2400" i="1" dirty="0" smtClean="0"/>
          </a:p>
          <a:p>
            <a:pPr marL="571500" indent="-571500">
              <a:buFont typeface="Wingdings" pitchFamily="2" charset="2"/>
              <a:buNone/>
            </a:pPr>
            <a:r>
              <a:rPr lang="sv-SE" sz="2400" i="1" dirty="0" smtClean="0"/>
              <a:t>	Operational cost</a:t>
            </a:r>
            <a:r>
              <a:rPr lang="sv-SE" sz="2400" dirty="0" smtClean="0"/>
              <a:t> relatif lebih murah dan efektif dalam penyebaran informasi</a:t>
            </a:r>
          </a:p>
          <a:p>
            <a:pPr marL="571500" indent="-571500"/>
            <a:r>
              <a:rPr lang="sv-SE" sz="2400" dirty="0" smtClean="0"/>
              <a:t>Meningkatkan kepuasan pelanggan</a:t>
            </a:r>
          </a:p>
          <a:p>
            <a:pPr marL="571500" indent="-571500">
              <a:buFont typeface="Wingdings" pitchFamily="2" charset="2"/>
              <a:buNone/>
            </a:pPr>
            <a:r>
              <a:rPr lang="sv-SE" sz="2400" dirty="0" smtClean="0"/>
              <a:t>	Pelayanan yang cepat dan mudah, cepat dan akurat dalam merespons pelanggan</a:t>
            </a:r>
            <a:endParaRPr lang="en-US" sz="2400" dirty="0" smtClean="0"/>
          </a:p>
          <a:p>
            <a:pPr>
              <a:buNone/>
            </a:pP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Pengukuran</a:t>
            </a:r>
            <a:r>
              <a:rPr lang="en-US" sz="3200" dirty="0" smtClean="0"/>
              <a:t> </a:t>
            </a:r>
            <a:r>
              <a:rPr lang="en-US" sz="3200" dirty="0" err="1" smtClean="0"/>
              <a:t>Kualitas</a:t>
            </a:r>
            <a:r>
              <a:rPr lang="en-US" sz="3200" dirty="0" smtClean="0"/>
              <a:t> </a:t>
            </a:r>
            <a:r>
              <a:rPr lang="en-US" sz="3200" dirty="0" err="1" smtClean="0"/>
              <a:t>Situs</a:t>
            </a:r>
            <a:r>
              <a:rPr lang="en-US" sz="3200" dirty="0" smtClean="0"/>
              <a:t> E-Commerce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id-ID" sz="2400" u="sng" dirty="0" smtClean="0"/>
              <a:t>Kualitas Sistem</a:t>
            </a:r>
            <a:r>
              <a:rPr lang="id-ID" sz="2400" i="1" u="sng" dirty="0" smtClean="0"/>
              <a:t> </a:t>
            </a:r>
            <a:endParaRPr lang="en-US" sz="2400" i="1" u="sng" dirty="0" smtClean="0"/>
          </a:p>
          <a:p>
            <a:pPr lvl="1"/>
            <a:r>
              <a:rPr lang="en-US" sz="2400" dirty="0" smtClean="0"/>
              <a:t>M</a:t>
            </a:r>
            <a:r>
              <a:rPr lang="id-ID" sz="2400" dirty="0" smtClean="0"/>
              <a:t>erupakan penilaian terhadap bagaimana keadaan yang sebaiknya dari suatu sistem di situs perusahaan. </a:t>
            </a:r>
            <a:endParaRPr lang="en-US" sz="2400" dirty="0" smtClean="0"/>
          </a:p>
          <a:p>
            <a:pPr lvl="1"/>
            <a:r>
              <a:rPr lang="en-US" sz="2400" dirty="0" smtClean="0"/>
              <a:t>K</a:t>
            </a:r>
            <a:r>
              <a:rPr lang="id-ID" sz="2400" dirty="0" smtClean="0"/>
              <a:t>ualitas sistem yang perlu dipertimbangkan oleh pemilik situs/website adalah faktor kemudahan dalam penggunaan, manfaat bagi user/pengguna, kecepatan akses, hiburan, dan dukungan dari infrastruktur yang ada</a:t>
            </a:r>
            <a:r>
              <a:rPr lang="en-US" sz="2400" dirty="0" smtClean="0"/>
              <a:t>.</a:t>
            </a:r>
          </a:p>
          <a:p>
            <a:endParaRPr lang="en-US" sz="2400" i="1" u="sng" dirty="0" smtClean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endParaRPr lang="en-US" sz="2400" dirty="0" smtClean="0"/>
          </a:p>
          <a:p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066800" y="1676400"/>
          <a:ext cx="7239000" cy="3362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15167"/>
                <a:gridCol w="4423833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 err="1" smtClean="0">
                          <a:latin typeface="+mn-lt"/>
                        </a:rPr>
                        <a:t>Kriteria</a:t>
                      </a:r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>
                          <a:latin typeface="+mn-lt"/>
                        </a:rPr>
                        <a:t>Penilaian</a:t>
                      </a:r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600" dirty="0" smtClean="0">
                          <a:latin typeface="+mn-lt"/>
                        </a:rPr>
                        <a:t>Kemudahan penggunaan</a:t>
                      </a:r>
                      <a:endParaRPr lang="en-US" sz="1600" dirty="0" smtClean="0">
                        <a:latin typeface="+mn-lt"/>
                      </a:endParaRPr>
                    </a:p>
                    <a:p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 smtClean="0">
                          <a:latin typeface="+mn-lt"/>
                          <a:ea typeface="PMingLiU"/>
                          <a:cs typeface="Symbol"/>
                        </a:rPr>
                        <a:t>Situs sederhana/ teknologi yang digunakan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 smtClean="0">
                          <a:latin typeface="+mn-lt"/>
                          <a:ea typeface="PMingLiU"/>
                          <a:cs typeface="Symbol"/>
                        </a:rPr>
                        <a:t>Bahasa yang mudah mengerti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600" dirty="0" smtClean="0">
                          <a:latin typeface="+mn-lt"/>
                        </a:rPr>
                        <a:t>Manfaat bagi user</a:t>
                      </a:r>
                      <a:endParaRPr lang="en-US" sz="1600" dirty="0" smtClean="0">
                        <a:latin typeface="+mn-lt"/>
                      </a:endParaRPr>
                    </a:p>
                    <a:p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i="1" dirty="0" smtClean="0">
                          <a:latin typeface="+mn-lt"/>
                          <a:ea typeface="PMingLiU"/>
                          <a:cs typeface="Symbol"/>
                        </a:rPr>
                        <a:t>Personalization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i="1" dirty="0" smtClean="0">
                          <a:latin typeface="+mn-lt"/>
                          <a:ea typeface="PMingLiU"/>
                          <a:cs typeface="Symbol"/>
                        </a:rPr>
                        <a:t>Customization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600" dirty="0" smtClean="0">
                          <a:latin typeface="+mn-lt"/>
                        </a:rPr>
                        <a:t>Kecepatan akses</a:t>
                      </a:r>
                      <a:endParaRPr lang="en-US" sz="1600" dirty="0" smtClean="0">
                        <a:latin typeface="+mn-lt"/>
                      </a:endParaRPr>
                    </a:p>
                    <a:p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 smtClean="0">
                          <a:latin typeface="+mn-lt"/>
                          <a:ea typeface="PMingLiU"/>
                          <a:cs typeface="Symbol"/>
                        </a:rPr>
                        <a:t>Loading time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 smtClean="0">
                          <a:latin typeface="+mn-lt"/>
                          <a:ea typeface="PMingLiU"/>
                          <a:cs typeface="Symbol"/>
                        </a:rPr>
                        <a:t>Link dengan </a:t>
                      </a:r>
                      <a:r>
                        <a:rPr lang="id-ID" sz="1600" i="1" dirty="0" smtClean="0">
                          <a:latin typeface="+mn-lt"/>
                          <a:ea typeface="PMingLiU"/>
                          <a:cs typeface="Symbol"/>
                        </a:rPr>
                        <a:t>seacrh engine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 smtClean="0">
                          <a:latin typeface="+mn-lt"/>
                          <a:ea typeface="PMingLiU"/>
                          <a:cs typeface="Symbol"/>
                        </a:rPr>
                        <a:t>Fitur navigasi 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600" dirty="0" smtClean="0">
                          <a:latin typeface="+mn-lt"/>
                        </a:rPr>
                        <a:t>Kesenangan/hiburan</a:t>
                      </a:r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marR="0" lvl="0" indent="-34290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 typeface="Symbol"/>
                        <a:buChar char=""/>
                        <a:tabLst>
                          <a:tab pos="228600" algn="l"/>
                        </a:tabLst>
                        <a:defRPr/>
                      </a:pPr>
                      <a:r>
                        <a:rPr lang="id-ID" sz="1600" dirty="0" smtClean="0">
                          <a:latin typeface="+mn-lt"/>
                          <a:ea typeface="PMingLiU"/>
                          <a:cs typeface="Symbol"/>
                        </a:rPr>
                        <a:t>Multimedia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id-ID" sz="1600" dirty="0" smtClean="0">
                          <a:latin typeface="+mn-lt"/>
                        </a:rPr>
                        <a:t>Infrastruktur/teknologi</a:t>
                      </a:r>
                      <a:endParaRPr lang="en-US" sz="1600" dirty="0" smtClean="0">
                        <a:latin typeface="+mn-lt"/>
                      </a:endParaRPr>
                    </a:p>
                    <a:p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 smtClean="0">
                          <a:latin typeface="+mn-lt"/>
                          <a:ea typeface="PMingLiU"/>
                          <a:cs typeface="Symbol"/>
                        </a:rPr>
                        <a:t>Kualitas sistem jaringan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 smtClean="0">
                          <a:latin typeface="+mn-lt"/>
                          <a:ea typeface="PMingLiU"/>
                          <a:cs typeface="Symbol"/>
                        </a:rPr>
                        <a:t>Ketersedian listrik</a:t>
                      </a:r>
                      <a:endParaRPr lang="en-US" sz="1600" dirty="0" smtClean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id-ID" sz="2400" u="sng" dirty="0" smtClean="0"/>
              <a:t>Kualitas </a:t>
            </a:r>
            <a:r>
              <a:rPr lang="en-US" sz="2400" u="sng" dirty="0" err="1" smtClean="0"/>
              <a:t>Informasi</a:t>
            </a:r>
            <a:endParaRPr lang="en-US" sz="2400" u="sng" dirty="0" smtClean="0"/>
          </a:p>
          <a:p>
            <a:pPr>
              <a:buNone/>
            </a:pPr>
            <a:endParaRPr lang="en-US" sz="2400" i="1" u="sng" dirty="0" smtClean="0"/>
          </a:p>
          <a:p>
            <a:pPr>
              <a:buNone/>
            </a:pPr>
            <a:r>
              <a:rPr lang="id-ID" sz="2400" i="1" u="sng" dirty="0" smtClean="0"/>
              <a:t> </a:t>
            </a:r>
            <a:endParaRPr lang="en-US" sz="2400" i="1" u="sng" dirty="0" smtClean="0"/>
          </a:p>
          <a:p>
            <a:endParaRPr lang="en-US" sz="2400" i="1" u="sng" dirty="0" smtClean="0"/>
          </a:p>
          <a:p>
            <a:endParaRPr lang="en-US" sz="2400" i="1" u="sng" dirty="0" smtClean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graphicFrame>
        <p:nvGraphicFramePr>
          <p:cNvPr id="6" name="Table 5"/>
          <p:cNvGraphicFramePr>
            <a:graphicFrameLocks noGrp="1"/>
          </p:cNvGraphicFramePr>
          <p:nvPr/>
        </p:nvGraphicFramePr>
        <p:xfrm>
          <a:off x="1371600" y="1981200"/>
          <a:ext cx="6096000" cy="1590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 err="1" smtClean="0">
                          <a:latin typeface="+mn-lt"/>
                        </a:rPr>
                        <a:t>Kriteria</a:t>
                      </a:r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>
                          <a:latin typeface="+mn-lt"/>
                        </a:rPr>
                        <a:t>Penilaian</a:t>
                      </a:r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id-ID" sz="1600" dirty="0">
                          <a:latin typeface="+mn-lt"/>
                          <a:ea typeface="PMingLiU"/>
                        </a:rPr>
                        <a:t>Ketersediaan informasi</a:t>
                      </a:r>
                      <a:endParaRPr lang="en-US" sz="1600" dirty="0">
                        <a:latin typeface="+mn-lt"/>
                        <a:ea typeface="PMingLiU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Kelengkapan informasi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Informasi terbaru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id-ID" sz="1600" dirty="0">
                          <a:latin typeface="+mn-lt"/>
                          <a:ea typeface="PMingLiU"/>
                        </a:rPr>
                        <a:t>Kepercayaan terhadap informasi</a:t>
                      </a:r>
                      <a:endParaRPr lang="en-US" sz="1600" dirty="0">
                        <a:latin typeface="+mn-lt"/>
                        <a:ea typeface="PMingLiU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Reliabititas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Akurat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Kerahasiaan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id-ID" sz="2400" u="sng" dirty="0" smtClean="0"/>
              <a:t>Kualitas </a:t>
            </a:r>
            <a:r>
              <a:rPr lang="en-US" sz="2400" u="sng" dirty="0" err="1" smtClean="0"/>
              <a:t>Layanan</a:t>
            </a:r>
            <a:endParaRPr lang="en-US" sz="2400" i="1" u="sng" dirty="0" smtClean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graphicFrame>
        <p:nvGraphicFramePr>
          <p:cNvPr id="7" name="Table 6"/>
          <p:cNvGraphicFramePr>
            <a:graphicFrameLocks noGrp="1"/>
          </p:cNvGraphicFramePr>
          <p:nvPr/>
        </p:nvGraphicFramePr>
        <p:xfrm>
          <a:off x="1295400" y="2133600"/>
          <a:ext cx="6934200" cy="3180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981200"/>
                <a:gridCol w="4953000"/>
              </a:tblGrid>
              <a:tr h="370840">
                <a:tc>
                  <a:txBody>
                    <a:bodyPr/>
                    <a:lstStyle/>
                    <a:p>
                      <a:r>
                        <a:rPr lang="en-US" sz="1600" dirty="0" err="1" smtClean="0">
                          <a:latin typeface="+mn-lt"/>
                        </a:rPr>
                        <a:t>Kriteria</a:t>
                      </a:r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err="1" smtClean="0">
                          <a:latin typeface="+mn-lt"/>
                        </a:rPr>
                        <a:t>Penilaian</a:t>
                      </a:r>
                      <a:endParaRPr lang="en-US" sz="1600" dirty="0">
                        <a:latin typeface="+mn-lt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id-ID" sz="1600" dirty="0">
                          <a:latin typeface="+mn-lt"/>
                          <a:ea typeface="PMingLiU"/>
                        </a:rPr>
                        <a:t>Respon</a:t>
                      </a:r>
                      <a:endParaRPr lang="en-US" sz="1600" dirty="0">
                        <a:latin typeface="+mn-lt"/>
                        <a:ea typeface="PMingLiU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>
                          <a:latin typeface="+mn-lt"/>
                          <a:ea typeface="PMingLiU"/>
                          <a:cs typeface="Symbol"/>
                        </a:rPr>
                        <a:t>Kecepatan Respon dari perusahaan/karyawan</a:t>
                      </a:r>
                      <a:endParaRPr lang="en-US" sz="160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>
                          <a:latin typeface="+mn-lt"/>
                          <a:ea typeface="PMingLiU"/>
                          <a:cs typeface="Symbol"/>
                        </a:rPr>
                        <a:t>Jasa pelayanan 24/7 hari</a:t>
                      </a:r>
                      <a:endParaRPr lang="en-US" sz="160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id-ID" sz="1600" dirty="0">
                          <a:latin typeface="+mn-lt"/>
                          <a:ea typeface="PMingLiU"/>
                        </a:rPr>
                        <a:t>Jasa Pengiriman</a:t>
                      </a:r>
                      <a:endParaRPr lang="en-US" sz="1600" dirty="0">
                        <a:latin typeface="+mn-lt"/>
                        <a:ea typeface="PMingLiU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Konfirmasi/kontrol proses pengiriman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Pilihan jasa pengiriman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Pengiriman ke </a:t>
                      </a:r>
                      <a:r>
                        <a:rPr lang="id-ID" sz="1600" dirty="0" smtClean="0">
                          <a:latin typeface="+mn-lt"/>
                          <a:ea typeface="PMingLiU"/>
                          <a:cs typeface="Symbol"/>
                        </a:rPr>
                        <a:t>jabota</a:t>
                      </a:r>
                      <a:r>
                        <a:rPr lang="en-US" sz="1600" smtClean="0">
                          <a:latin typeface="+mn-lt"/>
                          <a:ea typeface="PMingLiU"/>
                          <a:cs typeface="Symbol"/>
                        </a:rPr>
                        <a:t>b</a:t>
                      </a:r>
                      <a:r>
                        <a:rPr lang="id-ID" sz="1600" smtClean="0">
                          <a:latin typeface="+mn-lt"/>
                          <a:ea typeface="PMingLiU"/>
                          <a:cs typeface="Symbol"/>
                        </a:rPr>
                        <a:t>ek </a:t>
                      </a: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dhandle oleh perusahaan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Asuransi pengiriman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Produksi by order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id-ID" sz="1600" dirty="0">
                          <a:latin typeface="+mn-lt"/>
                          <a:ea typeface="PMingLiU"/>
                        </a:rPr>
                        <a:t>Perlakuan Special</a:t>
                      </a:r>
                      <a:endParaRPr lang="en-US" sz="1600" dirty="0">
                        <a:latin typeface="+mn-lt"/>
                        <a:ea typeface="PMingLiU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>
                          <a:latin typeface="+mn-lt"/>
                          <a:ea typeface="PMingLiU"/>
                          <a:cs typeface="Symbol"/>
                        </a:rPr>
                        <a:t>Konsumen B2B diberikan sample barang</a:t>
                      </a:r>
                      <a:endParaRPr lang="en-US" sz="1600">
                        <a:latin typeface="+mn-lt"/>
                        <a:ea typeface="PMingLiU"/>
                        <a:cs typeface="Symbol"/>
                      </a:endParaRPr>
                    </a:p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>
                          <a:latin typeface="+mn-lt"/>
                          <a:ea typeface="PMingLiU"/>
                          <a:cs typeface="Symbol"/>
                        </a:rPr>
                        <a:t>Menjual produk unik/special</a:t>
                      </a:r>
                      <a:endParaRPr lang="en-US" sz="160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  <a:tr h="370840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id-ID" sz="1600" dirty="0">
                          <a:latin typeface="+mn-lt"/>
                          <a:ea typeface="PMingLiU"/>
                        </a:rPr>
                        <a:t>Keramahan</a:t>
                      </a:r>
                      <a:endParaRPr lang="en-US" sz="1600" dirty="0">
                        <a:latin typeface="+mn-lt"/>
                        <a:ea typeface="PMingLiU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342900" lvl="0" indent="-342900">
                        <a:spcAft>
                          <a:spcPts val="0"/>
                        </a:spcAft>
                        <a:buFont typeface="Symbol"/>
                        <a:buChar char=""/>
                        <a:tabLst>
                          <a:tab pos="228600" algn="l"/>
                        </a:tabLst>
                      </a:pPr>
                      <a:r>
                        <a:rPr lang="id-ID" sz="1600" dirty="0">
                          <a:latin typeface="+mn-lt"/>
                          <a:ea typeface="PMingLiU"/>
                          <a:cs typeface="Symbol"/>
                        </a:rPr>
                        <a:t>Memprioritaskan cara pelayanan oleh karyawan</a:t>
                      </a:r>
                      <a:endParaRPr lang="en-US" sz="1600" dirty="0">
                        <a:latin typeface="+mn-lt"/>
                        <a:ea typeface="PMingLiU"/>
                        <a:cs typeface="Symbol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Dampak</a:t>
            </a:r>
            <a:r>
              <a:rPr lang="en-US" sz="3200" dirty="0" smtClean="0"/>
              <a:t> </a:t>
            </a:r>
            <a:r>
              <a:rPr lang="en-US" sz="3200" dirty="0" err="1" smtClean="0"/>
              <a:t>Positif</a:t>
            </a:r>
            <a:r>
              <a:rPr lang="en-US" sz="3200" dirty="0" smtClean="0"/>
              <a:t> (</a:t>
            </a:r>
            <a:r>
              <a:rPr lang="en-US" sz="3200" dirty="0" err="1" smtClean="0"/>
              <a:t>pembeli</a:t>
            </a:r>
            <a:r>
              <a:rPr lang="en-US" sz="3200" dirty="0" smtClean="0"/>
              <a:t>)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pPr marL="571500" indent="-571500"/>
            <a:r>
              <a:rPr lang="en-US" sz="2400" dirty="0" err="1" smtClean="0"/>
              <a:t>Lebih</a:t>
            </a:r>
            <a:r>
              <a:rPr lang="en-US" sz="2400" dirty="0" smtClean="0"/>
              <a:t> </a:t>
            </a:r>
            <a:r>
              <a:rPr lang="en-US" sz="2400" dirty="0" err="1" smtClean="0"/>
              <a:t>cepat</a:t>
            </a:r>
            <a:r>
              <a:rPr lang="en-US" sz="2400" dirty="0" smtClean="0"/>
              <a:t> </a:t>
            </a:r>
            <a:r>
              <a:rPr lang="en-US" sz="2400" dirty="0" err="1" smtClean="0"/>
              <a:t>dalam</a:t>
            </a:r>
            <a:r>
              <a:rPr lang="en-US" sz="2400" dirty="0" smtClean="0"/>
              <a:t> </a:t>
            </a:r>
            <a:r>
              <a:rPr lang="en-US" sz="2400" dirty="0" err="1" smtClean="0"/>
              <a:t>pembelian</a:t>
            </a:r>
            <a:endParaRPr lang="en-US" sz="2400" dirty="0" smtClean="0"/>
          </a:p>
          <a:p>
            <a:pPr marL="571500" indent="-571500"/>
            <a:r>
              <a:rPr lang="en-US" sz="2400" dirty="0" err="1" smtClean="0"/>
              <a:t>Pilihan</a:t>
            </a:r>
            <a:r>
              <a:rPr lang="en-US" sz="2400" dirty="0" smtClean="0"/>
              <a:t> </a:t>
            </a:r>
            <a:r>
              <a:rPr lang="en-US" sz="2400" dirty="0" err="1" smtClean="0"/>
              <a:t>produk</a:t>
            </a:r>
            <a:r>
              <a:rPr lang="en-US" sz="2400" dirty="0" smtClean="0"/>
              <a:t>/</a:t>
            </a:r>
            <a:r>
              <a:rPr lang="en-US" sz="2400" dirty="0" err="1" smtClean="0"/>
              <a:t>layanan</a:t>
            </a:r>
            <a:r>
              <a:rPr lang="en-US" sz="2400" dirty="0" smtClean="0"/>
              <a:t> </a:t>
            </a:r>
            <a:r>
              <a:rPr lang="en-US" sz="2400" dirty="0" err="1" smtClean="0"/>
              <a:t>terus</a:t>
            </a:r>
            <a:r>
              <a:rPr lang="en-US" sz="2400" dirty="0" smtClean="0"/>
              <a:t> </a:t>
            </a:r>
            <a:r>
              <a:rPr lang="en-US" sz="2400" dirty="0" err="1" smtClean="0"/>
              <a:t>ditingkatkan</a:t>
            </a:r>
            <a:endParaRPr lang="en-US" sz="2400" dirty="0" smtClean="0"/>
          </a:p>
          <a:p>
            <a:pPr marL="571500" indent="-571500"/>
            <a:r>
              <a:rPr lang="en-US" sz="2400" dirty="0" err="1" smtClean="0"/>
              <a:t>Memilik</a:t>
            </a:r>
            <a:r>
              <a:rPr lang="en-US" sz="2400" dirty="0" smtClean="0"/>
              <a:t> </a:t>
            </a:r>
            <a:r>
              <a:rPr lang="en-US" sz="2400" dirty="0" err="1" smtClean="0"/>
              <a:t>akses</a:t>
            </a:r>
            <a:r>
              <a:rPr lang="en-US" sz="2400" dirty="0" smtClean="0"/>
              <a:t> yang </a:t>
            </a:r>
            <a:r>
              <a:rPr lang="en-US" sz="2400" dirty="0" err="1" smtClean="0"/>
              <a:t>lebih</a:t>
            </a:r>
            <a:r>
              <a:rPr lang="en-US" sz="2400" dirty="0" smtClean="0"/>
              <a:t> </a:t>
            </a:r>
            <a:r>
              <a:rPr lang="en-US" sz="2400" dirty="0" err="1" smtClean="0"/>
              <a:t>banyak</a:t>
            </a:r>
            <a:r>
              <a:rPr lang="en-US" sz="2400" dirty="0" smtClean="0"/>
              <a:t> </a:t>
            </a:r>
            <a:r>
              <a:rPr lang="en-US" sz="2400" dirty="0" err="1" smtClean="0"/>
              <a:t>terhadap</a:t>
            </a:r>
            <a:r>
              <a:rPr lang="en-US" sz="2400" dirty="0" smtClean="0"/>
              <a:t> </a:t>
            </a:r>
            <a:r>
              <a:rPr lang="en-US" sz="2400" dirty="0" err="1" smtClean="0"/>
              <a:t>informasi</a:t>
            </a:r>
            <a:endParaRPr lang="en-US" sz="2400" dirty="0" smtClean="0"/>
          </a:p>
          <a:p>
            <a:pPr marL="571500" indent="-571500"/>
            <a:r>
              <a:rPr lang="en-US" sz="2400" dirty="0" err="1" smtClean="0"/>
              <a:t>Dapat</a:t>
            </a:r>
            <a:r>
              <a:rPr lang="en-US" sz="2400" dirty="0" smtClean="0"/>
              <a:t> </a:t>
            </a:r>
            <a:r>
              <a:rPr lang="en-US" sz="2400" dirty="0" err="1" smtClean="0"/>
              <a:t>memperbaiki</a:t>
            </a:r>
            <a:r>
              <a:rPr lang="en-US" sz="2400" dirty="0" smtClean="0"/>
              <a:t> </a:t>
            </a:r>
            <a:r>
              <a:rPr lang="en-US" sz="2400" dirty="0" err="1" smtClean="0"/>
              <a:t>pasar</a:t>
            </a:r>
            <a:r>
              <a:rPr lang="en-US" sz="2400" dirty="0" smtClean="0"/>
              <a:t> (</a:t>
            </a:r>
            <a:r>
              <a:rPr lang="en-US" sz="2400" dirty="0" err="1" smtClean="0"/>
              <a:t>harga</a:t>
            </a:r>
            <a:r>
              <a:rPr lang="en-US" sz="2400" dirty="0" smtClean="0"/>
              <a:t> </a:t>
            </a:r>
            <a:r>
              <a:rPr lang="en-US" sz="2400" dirty="0" err="1" smtClean="0"/>
              <a:t>kompetitif</a:t>
            </a:r>
            <a:r>
              <a:rPr lang="en-US" sz="2400" dirty="0" smtClean="0"/>
              <a:t>)</a:t>
            </a:r>
          </a:p>
          <a:p>
            <a:pPr marL="571500" indent="-571500"/>
            <a:r>
              <a:rPr lang="en-US" sz="2400" dirty="0" err="1" smtClean="0"/>
              <a:t>Dapat</a:t>
            </a:r>
            <a:r>
              <a:rPr lang="en-US" sz="2400" dirty="0" smtClean="0"/>
              <a:t> </a:t>
            </a:r>
            <a:r>
              <a:rPr lang="en-US" sz="2400" dirty="0" err="1" smtClean="0"/>
              <a:t>melakukan</a:t>
            </a:r>
            <a:r>
              <a:rPr lang="en-US" sz="2400" dirty="0" smtClean="0"/>
              <a:t> </a:t>
            </a:r>
            <a:r>
              <a:rPr lang="en-US" sz="2400" dirty="0" err="1" smtClean="0"/>
              <a:t>umpan</a:t>
            </a:r>
            <a:r>
              <a:rPr lang="en-US" sz="2400" dirty="0" smtClean="0"/>
              <a:t> </a:t>
            </a:r>
            <a:r>
              <a:rPr lang="en-US" sz="2400" dirty="0" err="1" smtClean="0"/>
              <a:t>balik</a:t>
            </a:r>
            <a:endParaRPr lang="en-US" sz="2400" dirty="0" smtClean="0"/>
          </a:p>
          <a:p>
            <a:pPr marL="571500" indent="-571500"/>
            <a:r>
              <a:rPr lang="en-US" sz="2400" dirty="0" err="1" smtClean="0"/>
              <a:t>Metode</a:t>
            </a:r>
            <a:r>
              <a:rPr lang="en-US" sz="2400" dirty="0" smtClean="0"/>
              <a:t> </a:t>
            </a:r>
            <a:r>
              <a:rPr lang="en-US" sz="2400" dirty="0" err="1" smtClean="0"/>
              <a:t>pembelian</a:t>
            </a:r>
            <a:r>
              <a:rPr lang="en-US" sz="2400" dirty="0" smtClean="0"/>
              <a:t> yang </a:t>
            </a:r>
            <a:r>
              <a:rPr lang="en-US" sz="2400" dirty="0" err="1" smtClean="0"/>
              <a:t>cepat</a:t>
            </a:r>
            <a:r>
              <a:rPr lang="en-US" sz="2400" dirty="0" smtClean="0"/>
              <a:t>/</a:t>
            </a:r>
            <a:r>
              <a:rPr lang="en-US" sz="2400" dirty="0" err="1" smtClean="0"/>
              <a:t>mudah</a:t>
            </a:r>
            <a:endParaRPr lang="en-US" sz="2400" dirty="0" smtClean="0"/>
          </a:p>
          <a:p>
            <a:pPr marL="571500" indent="-571500"/>
            <a:r>
              <a:rPr lang="en-US" sz="2400" dirty="0" err="1" smtClean="0"/>
              <a:t>Meningkatkan</a:t>
            </a:r>
            <a:r>
              <a:rPr lang="en-US" sz="2400" dirty="0" smtClean="0"/>
              <a:t> </a:t>
            </a:r>
            <a:r>
              <a:rPr lang="en-US" sz="2400" dirty="0" err="1" smtClean="0"/>
              <a:t>tingkat</a:t>
            </a:r>
            <a:r>
              <a:rPr lang="en-US" sz="2400" dirty="0" smtClean="0"/>
              <a:t> </a:t>
            </a:r>
            <a:r>
              <a:rPr lang="en-US" sz="2400" dirty="0" err="1" smtClean="0"/>
              <a:t>ketersediaan</a:t>
            </a:r>
            <a:r>
              <a:rPr lang="en-US" sz="2400" dirty="0" smtClean="0"/>
              <a:t> </a:t>
            </a:r>
            <a:r>
              <a:rPr lang="en-US" sz="2400" dirty="0" err="1" smtClean="0"/>
              <a:t>pelayanan</a:t>
            </a:r>
            <a:r>
              <a:rPr lang="en-US" sz="2400" dirty="0" smtClean="0"/>
              <a:t> </a:t>
            </a:r>
            <a:r>
              <a:rPr lang="en-US" sz="2400" dirty="0" err="1" smtClean="0"/>
              <a:t>konsumen</a:t>
            </a:r>
            <a:endParaRPr lang="en-US" sz="2400" dirty="0" smtClean="0"/>
          </a:p>
          <a:p>
            <a:pPr>
              <a:buNone/>
            </a:pP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Dampak</a:t>
            </a:r>
            <a:r>
              <a:rPr lang="en-US" sz="3200" dirty="0" smtClean="0"/>
              <a:t> </a:t>
            </a:r>
            <a:r>
              <a:rPr lang="en-US" sz="3200" dirty="0" err="1" smtClean="0"/>
              <a:t>negatif</a:t>
            </a:r>
            <a:r>
              <a:rPr lang="en-US" sz="3200" dirty="0" smtClean="0"/>
              <a:t> (</a:t>
            </a:r>
            <a:r>
              <a:rPr lang="en-US" sz="3200" dirty="0" err="1" smtClean="0"/>
              <a:t>pembeli</a:t>
            </a:r>
            <a:r>
              <a:rPr lang="en-US" sz="3200" dirty="0" smtClean="0"/>
              <a:t>)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pPr marL="571500" indent="-571500"/>
            <a:r>
              <a:rPr lang="en-US" sz="2400" dirty="0" err="1" smtClean="0"/>
              <a:t>Masalah</a:t>
            </a:r>
            <a:r>
              <a:rPr lang="en-US" sz="2400" dirty="0" smtClean="0"/>
              <a:t> </a:t>
            </a:r>
            <a:r>
              <a:rPr lang="en-US" sz="2400" dirty="0" err="1" smtClean="0"/>
              <a:t>keamanan</a:t>
            </a:r>
            <a:endParaRPr lang="en-US" sz="2400" dirty="0" smtClean="0"/>
          </a:p>
          <a:p>
            <a:pPr marL="571500" indent="-571500"/>
            <a:r>
              <a:rPr lang="en-US" sz="2400" dirty="0" err="1" smtClean="0"/>
              <a:t>Masalah</a:t>
            </a:r>
            <a:r>
              <a:rPr lang="en-US" sz="2400" dirty="0" smtClean="0"/>
              <a:t> </a:t>
            </a:r>
            <a:r>
              <a:rPr lang="en-US" sz="2400" dirty="0" err="1" smtClean="0"/>
              <a:t>hukum</a:t>
            </a:r>
            <a:r>
              <a:rPr lang="en-US" sz="2400" dirty="0" smtClean="0"/>
              <a:t>/</a:t>
            </a:r>
            <a:r>
              <a:rPr lang="en-US" sz="2400" dirty="0" err="1" smtClean="0"/>
              <a:t>aspek</a:t>
            </a:r>
            <a:r>
              <a:rPr lang="en-US" sz="2400" dirty="0" smtClean="0"/>
              <a:t> legal</a:t>
            </a:r>
          </a:p>
          <a:p>
            <a:pPr marL="571500" indent="-571500"/>
            <a:r>
              <a:rPr lang="en-US" sz="2400" dirty="0" err="1" smtClean="0"/>
              <a:t>Tidak</a:t>
            </a:r>
            <a:r>
              <a:rPr lang="en-US" sz="2400" dirty="0" smtClean="0"/>
              <a:t> </a:t>
            </a:r>
            <a:r>
              <a:rPr lang="en-US" sz="2400" dirty="0" err="1" smtClean="0"/>
              <a:t>semua</a:t>
            </a:r>
            <a:r>
              <a:rPr lang="en-US" sz="2400" dirty="0" smtClean="0"/>
              <a:t> </a:t>
            </a:r>
            <a:r>
              <a:rPr lang="en-US" sz="2400" dirty="0" err="1" smtClean="0"/>
              <a:t>orang</a:t>
            </a:r>
            <a:r>
              <a:rPr lang="en-US" sz="2400" dirty="0" smtClean="0"/>
              <a:t> </a:t>
            </a:r>
            <a:r>
              <a:rPr lang="en-US" sz="2400" dirty="0" err="1" smtClean="0"/>
              <a:t>memiliki</a:t>
            </a:r>
            <a:r>
              <a:rPr lang="en-US" sz="2400" dirty="0" smtClean="0"/>
              <a:t> </a:t>
            </a:r>
            <a:r>
              <a:rPr lang="en-US" sz="2400" dirty="0" err="1" smtClean="0"/>
              <a:t>akses</a:t>
            </a:r>
            <a:endParaRPr lang="en-US" sz="2400" dirty="0" smtClean="0"/>
          </a:p>
          <a:p>
            <a:pPr marL="571500" indent="-571500"/>
            <a:r>
              <a:rPr lang="en-US" sz="2400" dirty="0" err="1" smtClean="0"/>
              <a:t>Terlalu</a:t>
            </a:r>
            <a:r>
              <a:rPr lang="en-US" sz="2400" dirty="0" smtClean="0"/>
              <a:t> </a:t>
            </a:r>
            <a:r>
              <a:rPr lang="en-US" sz="2400" dirty="0" err="1" smtClean="0"/>
              <a:t>banyak</a:t>
            </a:r>
            <a:r>
              <a:rPr lang="en-US" sz="2400" dirty="0" smtClean="0"/>
              <a:t> </a:t>
            </a:r>
            <a:r>
              <a:rPr lang="en-US" sz="2400" dirty="0" err="1" smtClean="0"/>
              <a:t>informasi</a:t>
            </a:r>
            <a:r>
              <a:rPr lang="en-US" sz="2400" dirty="0" smtClean="0"/>
              <a:t> (</a:t>
            </a:r>
            <a:r>
              <a:rPr lang="en-US" sz="2400" dirty="0" err="1" smtClean="0"/>
              <a:t>pilihan</a:t>
            </a:r>
            <a:r>
              <a:rPr lang="en-US" sz="2400" dirty="0" smtClean="0"/>
              <a:t>)</a:t>
            </a:r>
          </a:p>
          <a:p>
            <a:pPr marL="571500" indent="-571500"/>
            <a:r>
              <a:rPr lang="en-US" sz="2400" dirty="0" smtClean="0"/>
              <a:t>Tingkat </a:t>
            </a:r>
            <a:r>
              <a:rPr lang="en-US" sz="2400" dirty="0" err="1" smtClean="0"/>
              <a:t>kepercayaan</a:t>
            </a:r>
            <a:r>
              <a:rPr lang="en-US" sz="2400" dirty="0" smtClean="0"/>
              <a:t> (</a:t>
            </a:r>
            <a:r>
              <a:rPr lang="en-US" sz="2400" dirty="0" err="1" smtClean="0"/>
              <a:t>masih</a:t>
            </a:r>
            <a:r>
              <a:rPr lang="en-US" sz="2400" dirty="0" smtClean="0"/>
              <a:t> </a:t>
            </a:r>
            <a:r>
              <a:rPr lang="en-US" sz="2400" dirty="0" err="1" smtClean="0"/>
              <a:t>takut</a:t>
            </a:r>
            <a:r>
              <a:rPr lang="en-US" sz="2400" dirty="0" smtClean="0"/>
              <a:t> </a:t>
            </a:r>
            <a:r>
              <a:rPr lang="en-US" sz="2400" dirty="0" err="1" smtClean="0"/>
              <a:t>terhadap</a:t>
            </a:r>
            <a:r>
              <a:rPr lang="en-US" sz="2400" dirty="0" smtClean="0"/>
              <a:t> </a:t>
            </a:r>
            <a:r>
              <a:rPr lang="en-US" sz="2400" dirty="0" err="1" smtClean="0"/>
              <a:t>penjual</a:t>
            </a:r>
            <a:r>
              <a:rPr lang="en-US" sz="2400" dirty="0" smtClean="0"/>
              <a:t> yang </a:t>
            </a:r>
            <a:r>
              <a:rPr lang="en-US" sz="2400" dirty="0" err="1" smtClean="0"/>
              <a:t>belum</a:t>
            </a:r>
            <a:r>
              <a:rPr lang="en-US" sz="2400" dirty="0" smtClean="0"/>
              <a:t> </a:t>
            </a:r>
            <a:r>
              <a:rPr lang="en-US" sz="2400" dirty="0" err="1" smtClean="0"/>
              <a:t>dikenal</a:t>
            </a:r>
            <a:r>
              <a:rPr lang="en-US" sz="2400" dirty="0" smtClean="0"/>
              <a:t>)</a:t>
            </a:r>
          </a:p>
          <a:p>
            <a:pPr>
              <a:buNone/>
            </a:pP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Masalah</a:t>
            </a:r>
            <a:r>
              <a:rPr lang="en-US" sz="3200" dirty="0" smtClean="0"/>
              <a:t> </a:t>
            </a:r>
            <a:r>
              <a:rPr lang="en-US" sz="3200" dirty="0" err="1" smtClean="0"/>
              <a:t>Kepercayaan</a:t>
            </a:r>
            <a:r>
              <a:rPr lang="en-US" sz="3200" dirty="0" smtClean="0"/>
              <a:t> (</a:t>
            </a:r>
            <a:r>
              <a:rPr lang="en-US" sz="3200" i="1" dirty="0" smtClean="0"/>
              <a:t>Trust</a:t>
            </a:r>
            <a:r>
              <a:rPr lang="en-US" sz="3200" dirty="0" smtClean="0"/>
              <a:t>)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 fontScale="92500" lnSpcReduction="10000"/>
          </a:bodyPr>
          <a:lstStyle>
            <a:extLst/>
          </a:lstStyle>
          <a:p>
            <a:pPr marL="571500" indent="-571500"/>
            <a:r>
              <a:rPr lang="en-US" sz="2400" dirty="0" smtClean="0"/>
              <a:t>Trust </a:t>
            </a:r>
            <a:r>
              <a:rPr lang="en-US" sz="2400" dirty="0" err="1" smtClean="0"/>
              <a:t>merupakan</a:t>
            </a:r>
            <a:r>
              <a:rPr lang="en-US" sz="2400" dirty="0" smtClean="0"/>
              <a:t> </a:t>
            </a:r>
            <a:r>
              <a:rPr lang="en-US" sz="2400" dirty="0" err="1" smtClean="0"/>
              <a:t>pondasi</a:t>
            </a:r>
            <a:r>
              <a:rPr lang="en-US" sz="2400" dirty="0" smtClean="0"/>
              <a:t> </a:t>
            </a:r>
            <a:r>
              <a:rPr lang="en-US" sz="2400" dirty="0" err="1" smtClean="0"/>
              <a:t>dalam</a:t>
            </a:r>
            <a:r>
              <a:rPr lang="en-US" sz="2400" dirty="0" smtClean="0"/>
              <a:t> </a:t>
            </a:r>
            <a:r>
              <a:rPr lang="en-US" sz="2400" dirty="0" err="1" smtClean="0"/>
              <a:t>bisnis</a:t>
            </a:r>
            <a:endParaRPr lang="en-US" sz="2400" dirty="0" smtClean="0"/>
          </a:p>
          <a:p>
            <a:pPr marL="571500" indent="-571500"/>
            <a:r>
              <a:rPr lang="en-US" sz="2400" dirty="0" err="1" smtClean="0"/>
              <a:t>Suatu</a:t>
            </a:r>
            <a:r>
              <a:rPr lang="en-US" sz="2400" dirty="0" smtClean="0"/>
              <a:t> </a:t>
            </a:r>
            <a:r>
              <a:rPr lang="en-US" sz="2400" dirty="0" err="1" smtClean="0"/>
              <a:t>transaksi</a:t>
            </a:r>
            <a:r>
              <a:rPr lang="en-US" sz="2400" dirty="0" smtClean="0"/>
              <a:t> </a:t>
            </a:r>
            <a:r>
              <a:rPr lang="en-US" sz="2400" dirty="0" err="1" smtClean="0"/>
              <a:t>bisnis</a:t>
            </a:r>
            <a:r>
              <a:rPr lang="en-US" sz="2400" dirty="0" smtClean="0"/>
              <a:t> </a:t>
            </a:r>
            <a:r>
              <a:rPr lang="en-US" sz="2400" dirty="0" err="1" smtClean="0"/>
              <a:t>akan</a:t>
            </a:r>
            <a:r>
              <a:rPr lang="en-US" sz="2400" dirty="0" smtClean="0"/>
              <a:t> </a:t>
            </a:r>
            <a:r>
              <a:rPr lang="en-US" sz="2400" dirty="0" err="1" smtClean="0"/>
              <a:t>terjadi</a:t>
            </a:r>
            <a:r>
              <a:rPr lang="en-US" sz="2400" dirty="0" smtClean="0"/>
              <a:t> </a:t>
            </a:r>
            <a:r>
              <a:rPr lang="en-US" sz="2400" dirty="0" err="1" smtClean="0"/>
              <a:t>jika</a:t>
            </a:r>
            <a:r>
              <a:rPr lang="en-US" sz="2400" dirty="0" smtClean="0"/>
              <a:t> </a:t>
            </a:r>
            <a:r>
              <a:rPr lang="en-US" sz="2400" dirty="0" err="1" smtClean="0"/>
              <a:t>kedua</a:t>
            </a:r>
            <a:r>
              <a:rPr lang="en-US" sz="2400" dirty="0" smtClean="0"/>
              <a:t> </a:t>
            </a:r>
            <a:r>
              <a:rPr lang="en-US" sz="2400" dirty="0" err="1" smtClean="0"/>
              <a:t>belah</a:t>
            </a:r>
            <a:r>
              <a:rPr lang="en-US" sz="2400" dirty="0" smtClean="0"/>
              <a:t> </a:t>
            </a:r>
            <a:r>
              <a:rPr lang="en-US" sz="2400" dirty="0" err="1" smtClean="0"/>
              <a:t>pihak</a:t>
            </a:r>
            <a:r>
              <a:rPr lang="en-US" sz="2400" dirty="0" smtClean="0"/>
              <a:t> </a:t>
            </a:r>
            <a:r>
              <a:rPr lang="en-US" sz="2400" dirty="0" err="1" smtClean="0"/>
              <a:t>saling</a:t>
            </a:r>
            <a:r>
              <a:rPr lang="en-US" sz="2400" dirty="0" smtClean="0"/>
              <a:t> </a:t>
            </a:r>
            <a:r>
              <a:rPr lang="en-US" sz="2400" dirty="0" err="1" smtClean="0"/>
              <a:t>mempercayai</a:t>
            </a:r>
            <a:endParaRPr lang="en-US" sz="2400" dirty="0" smtClean="0"/>
          </a:p>
          <a:p>
            <a:pPr marL="571500" indent="-571500"/>
            <a:r>
              <a:rPr lang="en-US" sz="2400" dirty="0" err="1" smtClean="0"/>
              <a:t>Faktor</a:t>
            </a:r>
            <a:r>
              <a:rPr lang="en-US" sz="2400" dirty="0" smtClean="0"/>
              <a:t> </a:t>
            </a:r>
            <a:r>
              <a:rPr lang="en-US" sz="2400" dirty="0" err="1" smtClean="0"/>
              <a:t>pembentuk</a:t>
            </a:r>
            <a:r>
              <a:rPr lang="en-US" sz="2400" dirty="0" smtClean="0"/>
              <a:t> </a:t>
            </a:r>
            <a:r>
              <a:rPr lang="en-US" sz="2400" dirty="0" err="1" smtClean="0"/>
              <a:t>kepercayaan</a:t>
            </a:r>
            <a:r>
              <a:rPr lang="en-US" sz="2400" dirty="0" smtClean="0"/>
              <a:t> :</a:t>
            </a:r>
          </a:p>
          <a:p>
            <a:pPr marL="971550" lvl="1" indent="-571500"/>
            <a:r>
              <a:rPr lang="en-US" sz="2400" dirty="0" err="1" smtClean="0"/>
              <a:t>Kemampuan</a:t>
            </a:r>
            <a:r>
              <a:rPr lang="en-US" sz="2400" dirty="0" smtClean="0"/>
              <a:t> (Ability)</a:t>
            </a:r>
          </a:p>
          <a:p>
            <a:pPr marL="971550" lvl="1" indent="-571500">
              <a:buNone/>
            </a:pPr>
            <a:r>
              <a:rPr lang="en-US" sz="2400" dirty="0" smtClean="0"/>
              <a:t>	</a:t>
            </a:r>
            <a:r>
              <a:rPr lang="en-US" sz="2400" dirty="0" err="1" smtClean="0"/>
              <a:t>Kompetensi</a:t>
            </a:r>
            <a:r>
              <a:rPr lang="en-US" sz="2400" dirty="0" smtClean="0"/>
              <a:t> </a:t>
            </a:r>
            <a:r>
              <a:rPr lang="en-US" sz="2400" dirty="0" err="1" smtClean="0"/>
              <a:t>dalam</a:t>
            </a:r>
            <a:r>
              <a:rPr lang="en-US" sz="2400" dirty="0" smtClean="0"/>
              <a:t> </a:t>
            </a:r>
            <a:r>
              <a:rPr lang="en-US" sz="2400" dirty="0" err="1" smtClean="0"/>
              <a:t>menyediakan</a:t>
            </a:r>
            <a:r>
              <a:rPr lang="en-US" sz="2400" dirty="0" smtClean="0"/>
              <a:t>, </a:t>
            </a:r>
            <a:r>
              <a:rPr lang="en-US" sz="2400" dirty="0" err="1" smtClean="0"/>
              <a:t>melayani</a:t>
            </a:r>
            <a:r>
              <a:rPr lang="en-US" sz="2400" dirty="0" smtClean="0"/>
              <a:t>, </a:t>
            </a:r>
            <a:r>
              <a:rPr lang="en-US" sz="2400" dirty="0" err="1" smtClean="0"/>
              <a:t>memproses</a:t>
            </a:r>
            <a:r>
              <a:rPr lang="en-US" sz="2400" dirty="0" smtClean="0"/>
              <a:t>,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mengamankan</a:t>
            </a:r>
            <a:r>
              <a:rPr lang="en-US" sz="2400" dirty="0" smtClean="0"/>
              <a:t> </a:t>
            </a:r>
            <a:r>
              <a:rPr lang="en-US" sz="2400" dirty="0" err="1" smtClean="0"/>
              <a:t>transaksi</a:t>
            </a:r>
            <a:r>
              <a:rPr lang="en-US" sz="2400" dirty="0" smtClean="0"/>
              <a:t>, </a:t>
            </a:r>
            <a:r>
              <a:rPr lang="en-US" sz="2400" dirty="0" err="1" smtClean="0"/>
              <a:t>memberikan</a:t>
            </a:r>
            <a:r>
              <a:rPr lang="en-US" sz="2400" dirty="0" smtClean="0"/>
              <a:t> </a:t>
            </a:r>
            <a:r>
              <a:rPr lang="en-US" sz="2400" dirty="0" err="1" smtClean="0"/>
              <a:t>jaminan</a:t>
            </a:r>
            <a:r>
              <a:rPr lang="en-US" sz="2400" dirty="0" smtClean="0"/>
              <a:t> </a:t>
            </a:r>
            <a:r>
              <a:rPr lang="en-US" sz="2400" dirty="0" err="1" smtClean="0"/>
              <a:t>transaksi</a:t>
            </a:r>
            <a:endParaRPr lang="en-US" sz="2400" dirty="0" smtClean="0"/>
          </a:p>
          <a:p>
            <a:pPr marL="971550" lvl="1" indent="-571500"/>
            <a:r>
              <a:rPr lang="en-US" sz="2400" dirty="0" err="1" smtClean="0"/>
              <a:t>Kebaikan</a:t>
            </a:r>
            <a:r>
              <a:rPr lang="en-US" sz="2400" dirty="0" smtClean="0"/>
              <a:t> </a:t>
            </a:r>
            <a:r>
              <a:rPr lang="en-US" sz="2400" dirty="0" err="1" smtClean="0"/>
              <a:t>hati</a:t>
            </a:r>
            <a:r>
              <a:rPr lang="en-US" sz="2400" dirty="0" smtClean="0"/>
              <a:t> (Benevolence)</a:t>
            </a:r>
          </a:p>
          <a:p>
            <a:pPr marL="971550" lvl="1" indent="-571500">
              <a:buNone/>
            </a:pPr>
            <a:r>
              <a:rPr lang="en-US" sz="2400" dirty="0" smtClean="0"/>
              <a:t>	</a:t>
            </a:r>
            <a:r>
              <a:rPr lang="en-US" sz="2400" dirty="0" err="1" smtClean="0"/>
              <a:t>Kemauan</a:t>
            </a:r>
            <a:r>
              <a:rPr lang="en-US" sz="2400" dirty="0" smtClean="0"/>
              <a:t> </a:t>
            </a:r>
            <a:r>
              <a:rPr lang="en-US" sz="2400" dirty="0" err="1" smtClean="0"/>
              <a:t>untuk</a:t>
            </a:r>
            <a:r>
              <a:rPr lang="en-US" sz="2400" dirty="0" smtClean="0"/>
              <a:t> </a:t>
            </a:r>
            <a:r>
              <a:rPr lang="en-US" sz="2400" dirty="0" err="1" smtClean="0"/>
              <a:t>memberikan</a:t>
            </a:r>
            <a:r>
              <a:rPr lang="en-US" sz="2400" dirty="0" smtClean="0"/>
              <a:t> yang </a:t>
            </a:r>
            <a:r>
              <a:rPr lang="en-US" sz="2400" dirty="0" err="1" smtClean="0"/>
              <a:t>terbaik</a:t>
            </a:r>
            <a:r>
              <a:rPr lang="en-US" sz="2400" dirty="0" smtClean="0"/>
              <a:t> </a:t>
            </a:r>
            <a:r>
              <a:rPr lang="en-US" sz="2400" dirty="0" err="1" smtClean="0"/>
              <a:t>kepada</a:t>
            </a:r>
            <a:r>
              <a:rPr lang="en-US" sz="2400" dirty="0" smtClean="0"/>
              <a:t> </a:t>
            </a:r>
            <a:r>
              <a:rPr lang="en-US" sz="2400" dirty="0" err="1" smtClean="0"/>
              <a:t>pembeli</a:t>
            </a:r>
            <a:r>
              <a:rPr lang="en-US" sz="2400" dirty="0" smtClean="0"/>
              <a:t>/</a:t>
            </a:r>
            <a:r>
              <a:rPr lang="en-US" sz="2400" dirty="0" err="1" smtClean="0"/>
              <a:t>konsumen</a:t>
            </a:r>
            <a:endParaRPr lang="en-US" sz="2400" dirty="0" smtClean="0"/>
          </a:p>
          <a:p>
            <a:pPr marL="971550" lvl="1" indent="-571500"/>
            <a:r>
              <a:rPr lang="en-US" sz="2400" dirty="0" err="1" smtClean="0"/>
              <a:t>Integritas</a:t>
            </a:r>
            <a:r>
              <a:rPr lang="en-US" sz="2400" dirty="0" smtClean="0"/>
              <a:t> (Integrity)</a:t>
            </a:r>
          </a:p>
          <a:p>
            <a:pPr marL="971550" lvl="1" indent="-571500">
              <a:buNone/>
            </a:pPr>
            <a:r>
              <a:rPr lang="en-US" sz="2400" dirty="0" smtClean="0"/>
              <a:t>	</a:t>
            </a:r>
            <a:r>
              <a:rPr lang="en-US" sz="2400" dirty="0" err="1" smtClean="0"/>
              <a:t>Informasi</a:t>
            </a:r>
            <a:r>
              <a:rPr lang="en-US" sz="2400" dirty="0" smtClean="0"/>
              <a:t>/</a:t>
            </a:r>
            <a:r>
              <a:rPr lang="en-US" sz="2400" dirty="0" err="1" smtClean="0"/>
              <a:t>kualitas</a:t>
            </a:r>
            <a:r>
              <a:rPr lang="en-US" sz="2400" dirty="0" smtClean="0"/>
              <a:t> </a:t>
            </a:r>
            <a:r>
              <a:rPr lang="en-US" sz="2400" dirty="0" err="1" smtClean="0"/>
              <a:t>produk</a:t>
            </a:r>
            <a:r>
              <a:rPr lang="en-US" sz="2400" dirty="0" smtClean="0"/>
              <a:t> </a:t>
            </a:r>
            <a:r>
              <a:rPr lang="en-US" sz="2400" dirty="0" err="1" smtClean="0"/>
              <a:t>dapat</a:t>
            </a:r>
            <a:r>
              <a:rPr lang="en-US" sz="2400" dirty="0" smtClean="0"/>
              <a:t> </a:t>
            </a:r>
            <a:r>
              <a:rPr lang="en-US" sz="2400" dirty="0" err="1" smtClean="0"/>
              <a:t>dipercaya</a:t>
            </a:r>
            <a:endParaRPr lang="en-US" sz="2400" dirty="0" smtClean="0"/>
          </a:p>
          <a:p>
            <a:pPr>
              <a:buNone/>
            </a:pP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smtClean="0"/>
              <a:t>E-Commerce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en-US" sz="2400" dirty="0" err="1" smtClean="0"/>
              <a:t>Berbisnis</a:t>
            </a:r>
            <a:r>
              <a:rPr lang="en-US" sz="2400" dirty="0" smtClean="0"/>
              <a:t> </a:t>
            </a:r>
            <a:r>
              <a:rPr lang="en-US" sz="2400" dirty="0" err="1" smtClean="0"/>
              <a:t>secara</a:t>
            </a:r>
            <a:r>
              <a:rPr lang="en-US" sz="2400" dirty="0" smtClean="0"/>
              <a:t> </a:t>
            </a:r>
            <a:r>
              <a:rPr lang="en-US" sz="2400" dirty="0" err="1" smtClean="0"/>
              <a:t>elektronik</a:t>
            </a:r>
            <a:r>
              <a:rPr lang="en-US" sz="2400" dirty="0" smtClean="0"/>
              <a:t> </a:t>
            </a:r>
            <a:r>
              <a:rPr lang="en-US" sz="2400" dirty="0" err="1" smtClean="0"/>
              <a:t>menggunakan</a:t>
            </a:r>
            <a:r>
              <a:rPr lang="en-US" sz="2400" dirty="0" smtClean="0"/>
              <a:t> media internet</a:t>
            </a:r>
          </a:p>
          <a:p>
            <a:r>
              <a:rPr lang="en-US" sz="2400" dirty="0" smtClean="0"/>
              <a:t>E-Business </a:t>
            </a:r>
            <a:r>
              <a:rPr lang="en-US" sz="2400" dirty="0" err="1" smtClean="0"/>
              <a:t>adalah</a:t>
            </a:r>
            <a:r>
              <a:rPr lang="en-US" sz="2400" dirty="0" smtClean="0"/>
              <a:t> </a:t>
            </a:r>
            <a:r>
              <a:rPr lang="en-US" sz="2400" dirty="0" err="1" smtClean="0"/>
              <a:t>pemanfaatan</a:t>
            </a:r>
            <a:r>
              <a:rPr lang="en-US" sz="2400" dirty="0" smtClean="0"/>
              <a:t> media </a:t>
            </a:r>
            <a:r>
              <a:rPr lang="en-US" sz="2400" dirty="0" err="1" smtClean="0"/>
              <a:t>informasi</a:t>
            </a:r>
            <a:r>
              <a:rPr lang="en-US" sz="2400" dirty="0" smtClean="0"/>
              <a:t> </a:t>
            </a:r>
            <a:r>
              <a:rPr lang="en-US" sz="2400" dirty="0" err="1" smtClean="0"/>
              <a:t>elektronik</a:t>
            </a:r>
            <a:r>
              <a:rPr lang="en-US" sz="2400" dirty="0" smtClean="0"/>
              <a:t> </a:t>
            </a:r>
            <a:r>
              <a:rPr lang="en-US" sz="2400" dirty="0" err="1" smtClean="0"/>
              <a:t>untuk</a:t>
            </a:r>
            <a:r>
              <a:rPr lang="en-US" sz="2400" dirty="0" smtClean="0"/>
              <a:t> </a:t>
            </a:r>
            <a:r>
              <a:rPr lang="en-US" sz="2400" dirty="0" err="1" smtClean="0"/>
              <a:t>memperbaiki</a:t>
            </a:r>
            <a:r>
              <a:rPr lang="en-US" sz="2400" dirty="0" smtClean="0"/>
              <a:t> </a:t>
            </a:r>
            <a:r>
              <a:rPr lang="en-US" sz="2400" dirty="0" err="1" smtClean="0"/>
              <a:t>penampilan</a:t>
            </a:r>
            <a:r>
              <a:rPr lang="en-US" sz="2400" dirty="0" smtClean="0"/>
              <a:t>, </a:t>
            </a:r>
            <a:r>
              <a:rPr lang="en-US" sz="2400" dirty="0" err="1" smtClean="0"/>
              <a:t>menciptakan</a:t>
            </a:r>
            <a:r>
              <a:rPr lang="en-US" sz="2400" dirty="0" smtClean="0"/>
              <a:t> </a:t>
            </a:r>
            <a:r>
              <a:rPr lang="en-US" sz="2400" dirty="0" err="1" smtClean="0"/>
              <a:t>nilai</a:t>
            </a:r>
            <a:r>
              <a:rPr lang="en-US" sz="2400" dirty="0" smtClean="0"/>
              <a:t>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memungkinkan</a:t>
            </a:r>
            <a:r>
              <a:rPr lang="en-US" sz="2400" dirty="0" smtClean="0"/>
              <a:t> </a:t>
            </a:r>
            <a:r>
              <a:rPr lang="en-US" sz="2400" dirty="0" err="1" smtClean="0"/>
              <a:t>membuat</a:t>
            </a:r>
            <a:r>
              <a:rPr lang="en-US" sz="2400" dirty="0" smtClean="0"/>
              <a:t> </a:t>
            </a:r>
            <a:r>
              <a:rPr lang="en-US" sz="2400" dirty="0" err="1" smtClean="0"/>
              <a:t>hubungan</a:t>
            </a:r>
            <a:r>
              <a:rPr lang="en-US" sz="2400" dirty="0" smtClean="0"/>
              <a:t> </a:t>
            </a:r>
            <a:r>
              <a:rPr lang="en-US" sz="2400" dirty="0" err="1" smtClean="0"/>
              <a:t>dengan</a:t>
            </a:r>
            <a:r>
              <a:rPr lang="en-US" sz="2400" dirty="0" smtClean="0"/>
              <a:t> </a:t>
            </a:r>
            <a:r>
              <a:rPr lang="en-US" sz="2400" dirty="0" err="1" smtClean="0"/>
              <a:t>rekan</a:t>
            </a:r>
            <a:r>
              <a:rPr lang="en-US" sz="2400" dirty="0" smtClean="0"/>
              <a:t> </a:t>
            </a:r>
            <a:r>
              <a:rPr lang="en-US" sz="2400" dirty="0" err="1" smtClean="0"/>
              <a:t>usaha</a:t>
            </a:r>
            <a:r>
              <a:rPr lang="en-US" sz="2400" dirty="0" smtClean="0"/>
              <a:t>.</a:t>
            </a:r>
          </a:p>
          <a:p>
            <a:r>
              <a:rPr lang="en-US" sz="2400" dirty="0" smtClean="0"/>
              <a:t>E-Commerce </a:t>
            </a:r>
            <a:r>
              <a:rPr lang="en-US" sz="2400" dirty="0" err="1" smtClean="0"/>
              <a:t>adalah</a:t>
            </a:r>
            <a:r>
              <a:rPr lang="en-US" sz="2400" dirty="0" smtClean="0"/>
              <a:t> </a:t>
            </a:r>
            <a:r>
              <a:rPr lang="en-US" sz="2400" dirty="0" err="1" smtClean="0"/>
              <a:t>pemasaran</a:t>
            </a:r>
            <a:r>
              <a:rPr lang="en-US" sz="2400" dirty="0" smtClean="0"/>
              <a:t>, </a:t>
            </a:r>
            <a:r>
              <a:rPr lang="en-US" sz="2400" dirty="0" err="1" smtClean="0"/>
              <a:t>penjualan</a:t>
            </a:r>
            <a:r>
              <a:rPr lang="en-US" sz="2400" dirty="0" smtClean="0"/>
              <a:t>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pembelian</a:t>
            </a:r>
            <a:r>
              <a:rPr lang="en-US" sz="2400" dirty="0" smtClean="0"/>
              <a:t> </a:t>
            </a:r>
            <a:r>
              <a:rPr lang="en-US" sz="2400" dirty="0" err="1" smtClean="0"/>
              <a:t>barang</a:t>
            </a:r>
            <a:r>
              <a:rPr lang="en-US" sz="2400" dirty="0" smtClean="0"/>
              <a:t>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jasa</a:t>
            </a:r>
            <a:r>
              <a:rPr lang="en-US" sz="2400" dirty="0" smtClean="0"/>
              <a:t> </a:t>
            </a:r>
            <a:r>
              <a:rPr lang="en-US" sz="2400" dirty="0" err="1" smtClean="0"/>
              <a:t>melalui</a:t>
            </a:r>
            <a:r>
              <a:rPr lang="en-US" sz="2400" dirty="0" smtClean="0"/>
              <a:t> internet</a:t>
            </a:r>
          </a:p>
          <a:p>
            <a:r>
              <a:rPr lang="en-US" sz="2400" dirty="0" smtClean="0"/>
              <a:t>E-Commerce </a:t>
            </a:r>
            <a:r>
              <a:rPr lang="en-US" sz="2400" dirty="0" err="1" smtClean="0"/>
              <a:t>merupakan</a:t>
            </a:r>
            <a:r>
              <a:rPr lang="en-US" sz="2400" dirty="0" smtClean="0"/>
              <a:t> </a:t>
            </a:r>
            <a:r>
              <a:rPr lang="en-US" sz="2400" dirty="0" err="1" smtClean="0"/>
              <a:t>bagian</a:t>
            </a:r>
            <a:r>
              <a:rPr lang="en-US" sz="2400" dirty="0" smtClean="0"/>
              <a:t> </a:t>
            </a:r>
            <a:r>
              <a:rPr lang="en-US" sz="2400" dirty="0" err="1" smtClean="0"/>
              <a:t>dari</a:t>
            </a:r>
            <a:r>
              <a:rPr lang="en-US" sz="2400" dirty="0" smtClean="0"/>
              <a:t> E-Business</a:t>
            </a:r>
          </a:p>
          <a:p>
            <a:pPr>
              <a:buNone/>
            </a:pP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Masalah</a:t>
            </a:r>
            <a:r>
              <a:rPr lang="en-US" sz="3200" dirty="0" smtClean="0"/>
              <a:t> </a:t>
            </a:r>
            <a:r>
              <a:rPr lang="en-US" sz="3200" dirty="0" err="1" smtClean="0"/>
              <a:t>Aspek</a:t>
            </a:r>
            <a:r>
              <a:rPr lang="en-US" sz="3200" dirty="0" smtClean="0"/>
              <a:t> </a:t>
            </a:r>
            <a:r>
              <a:rPr lang="en-US" sz="3200" dirty="0" err="1" smtClean="0"/>
              <a:t>Hukum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pPr marL="571500" indent="-571500"/>
            <a:r>
              <a:rPr lang="sv-SE" sz="2400" u="sng" dirty="0" smtClean="0"/>
              <a:t>Prinsip yuridiksi dalam transaksi</a:t>
            </a:r>
          </a:p>
          <a:p>
            <a:pPr marL="571500" indent="-571500">
              <a:buFont typeface="Wingdings" pitchFamily="2" charset="2"/>
              <a:buNone/>
            </a:pPr>
            <a:r>
              <a:rPr lang="sv-SE" sz="2400" dirty="0" smtClean="0"/>
              <a:t>	Sistem hukum tradisional yang sudah mapan, memiliki prinsip yuridiksi dalam transaksi (tempat, hukum kontrak, dll) Sehingga e-commerce menimbulkan masalah tersebut, karena sifatnya yang </a:t>
            </a:r>
            <a:r>
              <a:rPr lang="sv-SE" sz="2400" i="1" dirty="0" smtClean="0"/>
              <a:t>borderless</a:t>
            </a:r>
            <a:r>
              <a:rPr lang="sv-SE" sz="2400" dirty="0" smtClean="0"/>
              <a:t>.</a:t>
            </a:r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pPr marL="571500" indent="-571500"/>
            <a:r>
              <a:rPr lang="sv-SE" sz="2400" u="sng" dirty="0" smtClean="0"/>
              <a:t>Kontrak dalam transaksi elektronik</a:t>
            </a:r>
          </a:p>
          <a:p>
            <a:pPr marL="571500" indent="-571500">
              <a:buFont typeface="Wingdings" pitchFamily="2" charset="2"/>
              <a:buNone/>
            </a:pPr>
            <a:r>
              <a:rPr lang="sv-SE" sz="2400" dirty="0" smtClean="0"/>
              <a:t>	Kontrak merupakan bukti kesepakatan antara kedua belah pihak, permasalahannya, hukum negara mengenai perdagangan menganggap bahwa transaksi harus valid, berkekuatan hukum, dan dalam bentuk tertulis (</a:t>
            </a:r>
            <a:r>
              <a:rPr lang="sv-SE" sz="2400" i="1" dirty="0" smtClean="0"/>
              <a:t>paper base transaction</a:t>
            </a:r>
            <a:r>
              <a:rPr lang="sv-SE" sz="2400" dirty="0" smtClean="0"/>
              <a:t>), sementara e-commerce kontrak dilakukan secara elektronis dan </a:t>
            </a:r>
            <a:r>
              <a:rPr lang="sv-SE" sz="2400" i="1" dirty="0" smtClean="0"/>
              <a:t>paperless transaction</a:t>
            </a:r>
            <a:r>
              <a:rPr lang="sv-SE" sz="2400" dirty="0" smtClean="0"/>
              <a:t>.</a:t>
            </a:r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pPr marL="571500" indent="-571500"/>
            <a:r>
              <a:rPr lang="sv-SE" sz="2400" u="sng" dirty="0" smtClean="0"/>
              <a:t>Perlindungan konsumen</a:t>
            </a:r>
          </a:p>
          <a:p>
            <a:pPr marL="571500" indent="-571500">
              <a:buFont typeface="Wingdings" pitchFamily="2" charset="2"/>
              <a:buNone/>
            </a:pPr>
            <a:r>
              <a:rPr lang="sv-SE" sz="2400" dirty="0" smtClean="0"/>
              <a:t>	Merupakan faktor utama dalam keberhasilan e-commerce. Masalah yang sering terjadi misalnya </a:t>
            </a:r>
            <a:r>
              <a:rPr lang="sv-SE" sz="2400" i="1" dirty="0" smtClean="0"/>
              <a:t>virtual store</a:t>
            </a:r>
            <a:r>
              <a:rPr lang="sv-SE" sz="2400" dirty="0" smtClean="0"/>
              <a:t> (fiktif), barang terlambat kirim, barang rusak, </a:t>
            </a:r>
            <a:r>
              <a:rPr lang="sv-SE" sz="2400" i="1" dirty="0" smtClean="0"/>
              <a:t>purchase order</a:t>
            </a:r>
            <a:r>
              <a:rPr lang="sv-SE" sz="2400" dirty="0" smtClean="0"/>
              <a:t> tidak diakui oleh penjual.</a:t>
            </a:r>
          </a:p>
          <a:p>
            <a:pPr marL="571500" indent="-571500"/>
            <a:r>
              <a:rPr lang="sv-SE" sz="2400" u="sng" smtClean="0"/>
              <a:t>Permasalahan </a:t>
            </a:r>
            <a:r>
              <a:rPr lang="sv-SE" sz="2400" u="sng" dirty="0" smtClean="0"/>
              <a:t>pajak (</a:t>
            </a:r>
            <a:r>
              <a:rPr lang="sv-SE" sz="2400" i="1" u="sng" dirty="0" smtClean="0"/>
              <a:t>taxation</a:t>
            </a:r>
            <a:r>
              <a:rPr lang="sv-SE" sz="2400" u="sng" dirty="0" smtClean="0"/>
              <a:t>)</a:t>
            </a:r>
          </a:p>
          <a:p>
            <a:pPr marL="571500" indent="-571500">
              <a:buFont typeface="Wingdings" pitchFamily="2" charset="2"/>
              <a:buNone/>
            </a:pPr>
            <a:r>
              <a:rPr lang="sv-SE" sz="2400" dirty="0" smtClean="0"/>
              <a:t>	Sifat </a:t>
            </a:r>
            <a:r>
              <a:rPr lang="sv-SE" sz="2400" i="1" dirty="0" smtClean="0"/>
              <a:t>borderless</a:t>
            </a:r>
            <a:r>
              <a:rPr lang="sv-SE" sz="2400" dirty="0" smtClean="0"/>
              <a:t>, menimbulkan kesulitan masing-masing negara untuk menentukan pajaknya, perpajakan internasional harus ditinjau kembali.</a:t>
            </a:r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pPr marL="571500" indent="-571500">
              <a:lnSpc>
                <a:spcPct val="90000"/>
              </a:lnSpc>
            </a:pPr>
            <a:r>
              <a:rPr lang="sv-SE" sz="2400" u="sng" dirty="0" smtClean="0"/>
              <a:t>Permasalahan tanda tangan digital</a:t>
            </a:r>
          </a:p>
          <a:p>
            <a:pPr marL="571500" indent="-571500">
              <a:lnSpc>
                <a:spcPct val="90000"/>
              </a:lnSpc>
              <a:buFont typeface="Wingdings" pitchFamily="2" charset="2"/>
              <a:buNone/>
            </a:pPr>
            <a:r>
              <a:rPr lang="sv-SE" sz="2400" dirty="0" smtClean="0"/>
              <a:t>	Tujuan tanda tangan adalah untuk memastikan otentisitas dokumen. Adanya </a:t>
            </a:r>
            <a:r>
              <a:rPr lang="sv-SE" sz="2400" i="1" dirty="0" smtClean="0"/>
              <a:t>digital signature</a:t>
            </a:r>
            <a:r>
              <a:rPr lang="sv-SE" sz="2400" dirty="0" smtClean="0"/>
              <a:t>, digunakan untuk mengidentifiasi pengirim, dan memastikan keutuhan dokumen yang dikirim tersebut. </a:t>
            </a:r>
            <a:r>
              <a:rPr lang="sv-SE" sz="2400" i="1" dirty="0" smtClean="0"/>
              <a:t>Digital signature</a:t>
            </a:r>
            <a:r>
              <a:rPr lang="sv-SE" sz="2400" dirty="0" smtClean="0"/>
              <a:t> terbentuk dari serangkaian algoritma. </a:t>
            </a:r>
          </a:p>
          <a:p>
            <a:pPr marL="571500" indent="-571500">
              <a:lnSpc>
                <a:spcPct val="90000"/>
              </a:lnSpc>
              <a:buFont typeface="Wingdings" pitchFamily="2" charset="2"/>
              <a:buNone/>
            </a:pPr>
            <a:r>
              <a:rPr lang="sv-SE" sz="2400" dirty="0" smtClean="0"/>
              <a:t>	Permasalahan yang terjadi yaitu pemalsuan digital signature dengan software yang bisa melakukan generate terhadap digital signature tersebut.</a:t>
            </a: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smtClean="0"/>
              <a:t>…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en-US" sz="2400" dirty="0" smtClean="0"/>
              <a:t>…</a:t>
            </a: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Definisi</a:t>
            </a:r>
            <a:r>
              <a:rPr lang="en-US" sz="3200" dirty="0" smtClean="0"/>
              <a:t> 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en-US" sz="2400" dirty="0" smtClean="0"/>
              <a:t>E-Commerce </a:t>
            </a:r>
            <a:r>
              <a:rPr lang="en-US" sz="2400" dirty="0" err="1" smtClean="0"/>
              <a:t>adalah</a:t>
            </a:r>
            <a:r>
              <a:rPr lang="en-US" sz="2400" dirty="0" smtClean="0"/>
              <a:t> </a:t>
            </a:r>
            <a:r>
              <a:rPr lang="en-US" sz="2400" dirty="0" err="1" smtClean="0"/>
              <a:t>lebih</a:t>
            </a:r>
            <a:r>
              <a:rPr lang="en-US" sz="2400" dirty="0" smtClean="0"/>
              <a:t> </a:t>
            </a:r>
            <a:r>
              <a:rPr lang="en-US" sz="2400" dirty="0" err="1" smtClean="0"/>
              <a:t>penanganan</a:t>
            </a:r>
            <a:r>
              <a:rPr lang="en-US" sz="2400" dirty="0" smtClean="0"/>
              <a:t> </a:t>
            </a:r>
            <a:r>
              <a:rPr lang="en-US" sz="2400" dirty="0" err="1" smtClean="0"/>
              <a:t>transaksi</a:t>
            </a:r>
            <a:r>
              <a:rPr lang="en-US" sz="2400" dirty="0" smtClean="0"/>
              <a:t> </a:t>
            </a:r>
            <a:r>
              <a:rPr lang="en-US" sz="2400" dirty="0" err="1" smtClean="0"/>
              <a:t>pembelian</a:t>
            </a:r>
            <a:r>
              <a:rPr lang="en-US" sz="2400" dirty="0" smtClean="0"/>
              <a:t>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tranfer</a:t>
            </a:r>
            <a:r>
              <a:rPr lang="en-US" sz="2400" dirty="0" smtClean="0"/>
              <a:t> </a:t>
            </a:r>
            <a:r>
              <a:rPr lang="en-US" sz="2400" dirty="0" err="1" smtClean="0"/>
              <a:t>dana</a:t>
            </a:r>
            <a:r>
              <a:rPr lang="en-US" sz="2400" dirty="0" smtClean="0"/>
              <a:t> (</a:t>
            </a:r>
            <a:r>
              <a:rPr lang="en-US" sz="2400" dirty="0" err="1" smtClean="0"/>
              <a:t>kas</a:t>
            </a:r>
            <a:r>
              <a:rPr lang="en-US" sz="2400" dirty="0" smtClean="0"/>
              <a:t>) </a:t>
            </a:r>
            <a:r>
              <a:rPr lang="en-US" sz="2400" dirty="0" err="1" smtClean="0"/>
              <a:t>melaui</a:t>
            </a:r>
            <a:r>
              <a:rPr lang="en-US" sz="2400" dirty="0" smtClean="0"/>
              <a:t> internet. (David </a:t>
            </a:r>
            <a:r>
              <a:rPr lang="en-US" sz="2400" dirty="0" err="1" smtClean="0"/>
              <a:t>Koisur</a:t>
            </a:r>
            <a:r>
              <a:rPr lang="en-US" sz="2400" dirty="0" smtClean="0"/>
              <a:t>)</a:t>
            </a:r>
          </a:p>
          <a:p>
            <a:r>
              <a:rPr lang="en-US" sz="2400" dirty="0" smtClean="0"/>
              <a:t>E-Commerce </a:t>
            </a:r>
            <a:r>
              <a:rPr lang="en-US" sz="2400" dirty="0" err="1" smtClean="0"/>
              <a:t>sebagai</a:t>
            </a:r>
            <a:r>
              <a:rPr lang="en-US" sz="2400" dirty="0" smtClean="0"/>
              <a:t> </a:t>
            </a:r>
            <a:r>
              <a:rPr lang="en-US" sz="2400" dirty="0" err="1" smtClean="0"/>
              <a:t>tindakan-tindakan</a:t>
            </a:r>
            <a:r>
              <a:rPr lang="en-US" sz="2400" dirty="0" smtClean="0"/>
              <a:t> </a:t>
            </a:r>
            <a:r>
              <a:rPr lang="en-US" sz="2400" dirty="0" err="1" smtClean="0"/>
              <a:t>produksi</a:t>
            </a:r>
            <a:r>
              <a:rPr lang="en-US" sz="2400" dirty="0" smtClean="0"/>
              <a:t>, </a:t>
            </a:r>
            <a:r>
              <a:rPr lang="en-US" sz="2400" dirty="0" err="1" smtClean="0"/>
              <a:t>distribusi</a:t>
            </a:r>
            <a:r>
              <a:rPr lang="en-US" sz="2400" dirty="0" smtClean="0"/>
              <a:t>, </a:t>
            </a:r>
            <a:r>
              <a:rPr lang="en-US" sz="2400" dirty="0" err="1" smtClean="0"/>
              <a:t>pemasaran</a:t>
            </a:r>
            <a:r>
              <a:rPr lang="en-US" sz="2400" dirty="0" smtClean="0"/>
              <a:t>, </a:t>
            </a:r>
            <a:r>
              <a:rPr lang="en-US" sz="2400" dirty="0" err="1" smtClean="0"/>
              <a:t>penjuala</a:t>
            </a:r>
            <a:r>
              <a:rPr lang="en-US" sz="2400" dirty="0" smtClean="0"/>
              <a:t>, </a:t>
            </a:r>
            <a:r>
              <a:rPr lang="en-US" sz="2400" dirty="0" err="1" smtClean="0"/>
              <a:t>pengiriman</a:t>
            </a:r>
            <a:r>
              <a:rPr lang="en-US" sz="2400" dirty="0" smtClean="0"/>
              <a:t> </a:t>
            </a:r>
            <a:r>
              <a:rPr lang="en-US" sz="2400" dirty="0" err="1" smtClean="0"/>
              <a:t>jasa</a:t>
            </a:r>
            <a:r>
              <a:rPr lang="en-US" sz="2400" dirty="0" smtClean="0"/>
              <a:t> </a:t>
            </a:r>
            <a:r>
              <a:rPr lang="en-US" sz="2400" dirty="0" err="1" smtClean="0"/>
              <a:t>atau</a:t>
            </a:r>
            <a:r>
              <a:rPr lang="en-US" sz="2400" dirty="0" smtClean="0"/>
              <a:t> </a:t>
            </a:r>
            <a:r>
              <a:rPr lang="en-US" sz="2400" dirty="0" err="1" smtClean="0"/>
              <a:t>produk</a:t>
            </a:r>
            <a:r>
              <a:rPr lang="en-US" sz="2400" dirty="0" smtClean="0"/>
              <a:t> </a:t>
            </a:r>
            <a:r>
              <a:rPr lang="en-US" sz="2400" dirty="0" err="1" smtClean="0"/>
              <a:t>dengan</a:t>
            </a:r>
            <a:r>
              <a:rPr lang="en-US" sz="2400" dirty="0" smtClean="0"/>
              <a:t> </a:t>
            </a:r>
            <a:r>
              <a:rPr lang="en-US" sz="2400" dirty="0" err="1" smtClean="0"/>
              <a:t>memaksimalkan</a:t>
            </a:r>
            <a:r>
              <a:rPr lang="en-US" sz="2400" dirty="0" smtClean="0"/>
              <a:t> </a:t>
            </a:r>
            <a:r>
              <a:rPr lang="en-US" sz="2400" dirty="0" err="1" smtClean="0"/>
              <a:t>atau</a:t>
            </a:r>
            <a:r>
              <a:rPr lang="en-US" sz="2400" dirty="0" smtClean="0"/>
              <a:t> </a:t>
            </a:r>
            <a:r>
              <a:rPr lang="en-US" sz="2400" dirty="0" err="1" smtClean="0"/>
              <a:t>menggunakan</a:t>
            </a:r>
            <a:r>
              <a:rPr lang="en-US" sz="2400" dirty="0" smtClean="0"/>
              <a:t> media </a:t>
            </a:r>
            <a:r>
              <a:rPr lang="en-US" sz="2400" dirty="0" err="1" smtClean="0"/>
              <a:t>elektronik</a:t>
            </a:r>
            <a:r>
              <a:rPr lang="en-US" sz="2400" dirty="0" smtClean="0"/>
              <a:t> (</a:t>
            </a:r>
            <a:r>
              <a:rPr lang="en-US" sz="2400" dirty="0" err="1" smtClean="0"/>
              <a:t>telepon</a:t>
            </a:r>
            <a:r>
              <a:rPr lang="en-US" sz="2400" dirty="0" smtClean="0"/>
              <a:t>, </a:t>
            </a:r>
            <a:r>
              <a:rPr lang="en-US" sz="2400" dirty="0" err="1" smtClean="0"/>
              <a:t>televisi</a:t>
            </a:r>
            <a:r>
              <a:rPr lang="en-US" sz="2400" dirty="0" smtClean="0"/>
              <a:t>, internet, fax)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termasuk</a:t>
            </a:r>
            <a:r>
              <a:rPr lang="en-US" sz="2400" dirty="0" smtClean="0"/>
              <a:t> </a:t>
            </a:r>
            <a:r>
              <a:rPr lang="en-US" sz="2400" dirty="0" err="1" smtClean="0"/>
              <a:t>rekonsiliasi</a:t>
            </a:r>
            <a:r>
              <a:rPr lang="en-US" sz="2400" dirty="0" smtClean="0"/>
              <a:t> </a:t>
            </a:r>
            <a:r>
              <a:rPr lang="en-US" sz="2400" dirty="0" err="1" smtClean="0"/>
              <a:t>transaksi</a:t>
            </a:r>
            <a:r>
              <a:rPr lang="en-US" sz="2400" dirty="0" smtClean="0"/>
              <a:t> </a:t>
            </a:r>
            <a:r>
              <a:rPr lang="en-US" sz="2400" dirty="0" err="1" smtClean="0"/>
              <a:t>bisnis</a:t>
            </a:r>
            <a:r>
              <a:rPr lang="en-US" sz="2400" dirty="0" smtClean="0"/>
              <a:t>.</a:t>
            </a:r>
          </a:p>
          <a:p>
            <a:endParaRPr lang="en-US" sz="2400" dirty="0" smtClean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en-US" sz="2400" noProof="1" smtClean="0"/>
              <a:t>E-commerce merupakan satu set dinamis teknologi, aplikasi dan proses bisnis yang menghubungkan perusahaan, konsumen dan komunitas tertentu melalui transaksi elektronik dan perdagangan barang, jasa, dan informasi yang dilakukan secara elektronik. </a:t>
            </a:r>
          </a:p>
          <a:p>
            <a:r>
              <a:rPr lang="en-US" sz="2400" noProof="1" smtClean="0"/>
              <a:t>Assosiation for Electronic Commerce mendefinisikan e-commerce sebagai mekanisme bisnis secara elektronik. </a:t>
            </a:r>
          </a:p>
          <a:p>
            <a:pPr>
              <a:buNone/>
            </a:pPr>
            <a:endParaRPr lang="en-US" sz="2400" noProof="1" smtClean="0"/>
          </a:p>
          <a:p>
            <a:endParaRPr lang="en-US" sz="2400" noProof="1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en-US" sz="2400" noProof="1" smtClean="0"/>
              <a:t>Menurut CommerceNet (konsorsium industri), penggunaan jaringan komputer sebagai sarana penciptaan relasi bisnis. Didalam e-commerce terjadi proses pembelian dan penjualan jasa atau produk antara dua belah </a:t>
            </a:r>
            <a:r>
              <a:rPr lang="it-IT" sz="2400" noProof="1" smtClean="0"/>
              <a:t>pihak melalui internet atau pertukaran dan distribusi informasi antar dua pihak dalam satu </a:t>
            </a:r>
            <a:r>
              <a:rPr lang="en-US" sz="2400" dirty="0" err="1" smtClean="0"/>
              <a:t>perusahaan</a:t>
            </a:r>
            <a:r>
              <a:rPr lang="en-US" sz="2400" dirty="0" smtClean="0"/>
              <a:t> </a:t>
            </a:r>
            <a:r>
              <a:rPr lang="en-US" sz="2400" dirty="0" err="1" smtClean="0"/>
              <a:t>dengan</a:t>
            </a:r>
            <a:r>
              <a:rPr lang="en-US" sz="2400" dirty="0" smtClean="0"/>
              <a:t> </a:t>
            </a:r>
            <a:r>
              <a:rPr lang="en-US" sz="2400" dirty="0" err="1" smtClean="0"/>
              <a:t>menggunakan</a:t>
            </a:r>
            <a:r>
              <a:rPr lang="en-US" sz="2400" dirty="0" smtClean="0"/>
              <a:t> internet.</a:t>
            </a:r>
            <a:endParaRPr lang="en-US" sz="2400" noProof="1" smtClean="0"/>
          </a:p>
          <a:p>
            <a:pPr>
              <a:buNone/>
            </a:pPr>
            <a:endParaRPr lang="en-US" sz="2400" noProof="1" smtClean="0"/>
          </a:p>
          <a:p>
            <a:endParaRPr lang="en-US" sz="2400" noProof="1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Aktifitas</a:t>
            </a:r>
            <a:r>
              <a:rPr lang="en-US" sz="3200" dirty="0" smtClean="0"/>
              <a:t> E-Commerce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5029200"/>
          </a:xfrm>
        </p:spPr>
        <p:txBody>
          <a:bodyPr>
            <a:normAutofit fontScale="92500"/>
          </a:bodyPr>
          <a:lstStyle>
            <a:extLst/>
          </a:lstStyle>
          <a:p>
            <a:pPr>
              <a:lnSpc>
                <a:spcPct val="110000"/>
              </a:lnSpc>
            </a:pPr>
            <a:r>
              <a:rPr lang="en-US" sz="2400" i="1" dirty="0" smtClean="0"/>
              <a:t>Attract</a:t>
            </a:r>
            <a:r>
              <a:rPr lang="en-US" sz="2400" dirty="0" smtClean="0"/>
              <a:t>, </a:t>
            </a:r>
            <a:r>
              <a:rPr lang="en-US" sz="2400" dirty="0" err="1" smtClean="0"/>
              <a:t>memperkenalkan</a:t>
            </a:r>
            <a:r>
              <a:rPr lang="en-US" sz="2400" dirty="0" smtClean="0"/>
              <a:t> </a:t>
            </a:r>
            <a:r>
              <a:rPr lang="en-US" sz="2400" dirty="0" err="1" smtClean="0"/>
              <a:t>produknya</a:t>
            </a:r>
            <a:r>
              <a:rPr lang="en-US" sz="2400" dirty="0" smtClean="0"/>
              <a:t> </a:t>
            </a:r>
            <a:r>
              <a:rPr lang="en-US" sz="2400" dirty="0" err="1" smtClean="0"/>
              <a:t>dengan</a:t>
            </a:r>
            <a:r>
              <a:rPr lang="en-US" sz="2400" dirty="0" smtClean="0"/>
              <a:t> </a:t>
            </a:r>
            <a:r>
              <a:rPr lang="en-US" sz="2400" dirty="0" err="1" smtClean="0"/>
              <a:t>cara</a:t>
            </a:r>
            <a:r>
              <a:rPr lang="en-US" sz="2400" dirty="0" smtClean="0"/>
              <a:t> </a:t>
            </a:r>
            <a:r>
              <a:rPr lang="en-US" sz="2400" dirty="0" err="1" smtClean="0"/>
              <a:t>menarik</a:t>
            </a:r>
            <a:r>
              <a:rPr lang="en-US" sz="2400" dirty="0" smtClean="0"/>
              <a:t> </a:t>
            </a:r>
            <a:r>
              <a:rPr lang="en-US" sz="2400" dirty="0" err="1" smtClean="0"/>
              <a:t>perhatian</a:t>
            </a:r>
            <a:r>
              <a:rPr lang="en-US" sz="2400" dirty="0" smtClean="0"/>
              <a:t> </a:t>
            </a:r>
            <a:r>
              <a:rPr lang="en-US" sz="2400" dirty="0" err="1" smtClean="0"/>
              <a:t>calon</a:t>
            </a:r>
            <a:r>
              <a:rPr lang="en-US" sz="2400" dirty="0" smtClean="0"/>
              <a:t> </a:t>
            </a:r>
            <a:r>
              <a:rPr lang="en-US" sz="2400" dirty="0" err="1" smtClean="0"/>
              <a:t>pembeli</a:t>
            </a:r>
            <a:r>
              <a:rPr lang="en-US" sz="2400" dirty="0" smtClean="0"/>
              <a:t> </a:t>
            </a:r>
            <a:r>
              <a:rPr lang="en-US" sz="2400" dirty="0" err="1" smtClean="0"/>
              <a:t>untuk</a:t>
            </a:r>
            <a:r>
              <a:rPr lang="en-US" sz="2400" dirty="0" smtClean="0"/>
              <a:t> </a:t>
            </a:r>
            <a:r>
              <a:rPr lang="en-US" sz="2400" dirty="0" err="1" smtClean="0"/>
              <a:t>berkunjung</a:t>
            </a:r>
            <a:r>
              <a:rPr lang="en-US" sz="2400" dirty="0" smtClean="0"/>
              <a:t> </a:t>
            </a:r>
            <a:r>
              <a:rPr lang="en-US" sz="2400" dirty="0" err="1" smtClean="0"/>
              <a:t>ke</a:t>
            </a:r>
            <a:r>
              <a:rPr lang="en-US" sz="2400" dirty="0" smtClean="0"/>
              <a:t> </a:t>
            </a:r>
            <a:r>
              <a:rPr lang="en-US" sz="2400" dirty="0" err="1" smtClean="0"/>
              <a:t>situs</a:t>
            </a:r>
            <a:r>
              <a:rPr lang="en-US" sz="2400" dirty="0" smtClean="0"/>
              <a:t> web yang </a:t>
            </a:r>
            <a:r>
              <a:rPr lang="en-US" sz="2400" dirty="0" err="1" smtClean="0"/>
              <a:t>bertujuan</a:t>
            </a:r>
            <a:r>
              <a:rPr lang="en-US" sz="2400" dirty="0" smtClean="0"/>
              <a:t> </a:t>
            </a:r>
            <a:r>
              <a:rPr lang="en-US" sz="2400" dirty="0" err="1" smtClean="0"/>
              <a:t>menjaring</a:t>
            </a:r>
            <a:r>
              <a:rPr lang="en-US" sz="2400" dirty="0" smtClean="0"/>
              <a:t> </a:t>
            </a:r>
            <a:r>
              <a:rPr lang="en-US" sz="2400" dirty="0" err="1" smtClean="0"/>
              <a:t>calon</a:t>
            </a:r>
            <a:r>
              <a:rPr lang="en-US" sz="2400" dirty="0" smtClean="0"/>
              <a:t> </a:t>
            </a:r>
            <a:r>
              <a:rPr lang="en-US" sz="2400" dirty="0" err="1" smtClean="0"/>
              <a:t>pembeli</a:t>
            </a:r>
            <a:endParaRPr lang="en-US" sz="2400" dirty="0" smtClean="0"/>
          </a:p>
          <a:p>
            <a:pPr>
              <a:lnSpc>
                <a:spcPct val="110000"/>
              </a:lnSpc>
            </a:pPr>
            <a:r>
              <a:rPr lang="en-US" sz="2400" i="1" dirty="0" smtClean="0"/>
              <a:t>Internet</a:t>
            </a:r>
            <a:r>
              <a:rPr lang="en-US" sz="2400" dirty="0" smtClean="0"/>
              <a:t>, </a:t>
            </a:r>
            <a:r>
              <a:rPr lang="en-US" sz="2400" dirty="0" err="1" smtClean="0"/>
              <a:t>sebagai</a:t>
            </a:r>
            <a:r>
              <a:rPr lang="en-US" sz="2400" dirty="0" smtClean="0"/>
              <a:t> media </a:t>
            </a:r>
            <a:r>
              <a:rPr lang="en-US" sz="2400" dirty="0" err="1" smtClean="0"/>
              <a:t>untuk</a:t>
            </a:r>
            <a:r>
              <a:rPr lang="en-US" sz="2400" dirty="0" smtClean="0"/>
              <a:t> </a:t>
            </a:r>
            <a:r>
              <a:rPr lang="en-US" sz="2400" dirty="0" err="1" smtClean="0"/>
              <a:t>penjualan</a:t>
            </a:r>
            <a:r>
              <a:rPr lang="en-US" sz="2400" dirty="0" smtClean="0"/>
              <a:t> </a:t>
            </a:r>
            <a:r>
              <a:rPr lang="en-US" sz="2400" dirty="0" err="1" smtClean="0"/>
              <a:t>harus</a:t>
            </a:r>
            <a:r>
              <a:rPr lang="en-US" sz="2400" dirty="0" smtClean="0"/>
              <a:t> </a:t>
            </a:r>
            <a:r>
              <a:rPr lang="en-US" sz="2400" dirty="0" err="1" smtClean="0"/>
              <a:t>didesain</a:t>
            </a:r>
            <a:r>
              <a:rPr lang="en-US" sz="2400" dirty="0" smtClean="0"/>
              <a:t> </a:t>
            </a:r>
            <a:r>
              <a:rPr lang="en-US" sz="2400" dirty="0" err="1" smtClean="0"/>
              <a:t>menarik</a:t>
            </a:r>
            <a:r>
              <a:rPr lang="en-US" sz="2400" dirty="0" smtClean="0"/>
              <a:t>,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memberikan</a:t>
            </a:r>
            <a:r>
              <a:rPr lang="en-US" sz="2400" dirty="0" smtClean="0"/>
              <a:t> </a:t>
            </a:r>
            <a:r>
              <a:rPr lang="en-US" sz="2400" dirty="0" err="1" smtClean="0"/>
              <a:t>kesan</a:t>
            </a:r>
            <a:r>
              <a:rPr lang="en-US" sz="2400" dirty="0" smtClean="0"/>
              <a:t> </a:t>
            </a:r>
            <a:r>
              <a:rPr lang="en-US" sz="2400" dirty="0" err="1" smtClean="0"/>
              <a:t>nyaman</a:t>
            </a:r>
            <a:r>
              <a:rPr lang="en-US" sz="2400" dirty="0" smtClean="0"/>
              <a:t>.</a:t>
            </a:r>
          </a:p>
          <a:p>
            <a:pPr>
              <a:lnSpc>
                <a:spcPct val="110000"/>
              </a:lnSpc>
            </a:pPr>
            <a:r>
              <a:rPr lang="en-US" sz="2400" i="1" dirty="0" smtClean="0"/>
              <a:t>Transact</a:t>
            </a:r>
            <a:r>
              <a:rPr lang="en-US" sz="2400" dirty="0" smtClean="0"/>
              <a:t>, </a:t>
            </a:r>
            <a:r>
              <a:rPr lang="en-US" sz="2400" dirty="0" err="1" smtClean="0"/>
              <a:t>proses</a:t>
            </a:r>
            <a:r>
              <a:rPr lang="en-US" sz="2400" dirty="0" smtClean="0"/>
              <a:t> </a:t>
            </a:r>
            <a:r>
              <a:rPr lang="en-US" sz="2400" dirty="0" err="1" smtClean="0"/>
              <a:t>transaksi</a:t>
            </a:r>
            <a:r>
              <a:rPr lang="en-US" sz="2400" dirty="0" smtClean="0"/>
              <a:t>. </a:t>
            </a:r>
            <a:r>
              <a:rPr lang="en-US" sz="2400" dirty="0" err="1" smtClean="0"/>
              <a:t>Keamanan</a:t>
            </a:r>
            <a:r>
              <a:rPr lang="en-US" sz="2400" dirty="0" smtClean="0"/>
              <a:t> </a:t>
            </a:r>
            <a:r>
              <a:rPr lang="en-US" sz="2400" dirty="0" err="1" smtClean="0"/>
              <a:t>menjadi</a:t>
            </a:r>
            <a:r>
              <a:rPr lang="en-US" sz="2400" dirty="0" smtClean="0"/>
              <a:t> </a:t>
            </a:r>
            <a:r>
              <a:rPr lang="en-US" sz="2400" dirty="0" err="1" smtClean="0"/>
              <a:t>hal</a:t>
            </a:r>
            <a:r>
              <a:rPr lang="en-US" sz="2400" dirty="0" smtClean="0"/>
              <a:t> yang </a:t>
            </a:r>
            <a:r>
              <a:rPr lang="en-US" sz="2400" dirty="0" err="1" smtClean="0"/>
              <a:t>utama</a:t>
            </a:r>
            <a:endParaRPr lang="en-US" sz="2400" dirty="0" smtClean="0"/>
          </a:p>
          <a:p>
            <a:pPr>
              <a:lnSpc>
                <a:spcPct val="110000"/>
              </a:lnSpc>
            </a:pPr>
            <a:r>
              <a:rPr lang="en-US" sz="2400" i="1" dirty="0" smtClean="0"/>
              <a:t>Act</a:t>
            </a:r>
            <a:r>
              <a:rPr lang="en-US" sz="2400" dirty="0" smtClean="0"/>
              <a:t>, </a:t>
            </a:r>
            <a:r>
              <a:rPr lang="en-US" sz="2400" dirty="0" err="1" smtClean="0"/>
              <a:t>cara</a:t>
            </a:r>
            <a:r>
              <a:rPr lang="en-US" sz="2400" dirty="0" smtClean="0"/>
              <a:t> </a:t>
            </a:r>
            <a:r>
              <a:rPr lang="en-US" sz="2400" dirty="0" err="1" smtClean="0"/>
              <a:t>pengiriman</a:t>
            </a:r>
            <a:r>
              <a:rPr lang="en-US" sz="2400" dirty="0" smtClean="0"/>
              <a:t> </a:t>
            </a:r>
            <a:r>
              <a:rPr lang="en-US" sz="2400" dirty="0" err="1" smtClean="0"/>
              <a:t>barang</a:t>
            </a:r>
            <a:r>
              <a:rPr lang="en-US" sz="2400" dirty="0" smtClean="0"/>
              <a:t> (</a:t>
            </a:r>
            <a:r>
              <a:rPr lang="en-US" sz="2400" dirty="0" err="1" smtClean="0"/>
              <a:t>dengan</a:t>
            </a:r>
            <a:r>
              <a:rPr lang="en-US" sz="2400" dirty="0" smtClean="0"/>
              <a:t> </a:t>
            </a:r>
            <a:r>
              <a:rPr lang="en-US" sz="2400" dirty="0" err="1" smtClean="0"/>
              <a:t>kurir</a:t>
            </a:r>
            <a:r>
              <a:rPr lang="en-US" sz="2400" dirty="0" smtClean="0"/>
              <a:t>), </a:t>
            </a:r>
            <a:r>
              <a:rPr lang="en-US" sz="2400" dirty="0" err="1" smtClean="0"/>
              <a:t>barang</a:t>
            </a:r>
            <a:r>
              <a:rPr lang="en-US" sz="2400" dirty="0" smtClean="0"/>
              <a:t> non </a:t>
            </a:r>
            <a:r>
              <a:rPr lang="en-US" sz="2400" dirty="0" err="1" smtClean="0"/>
              <a:t>fisik</a:t>
            </a:r>
            <a:r>
              <a:rPr lang="en-US" sz="2400" dirty="0" smtClean="0"/>
              <a:t> (</a:t>
            </a:r>
            <a:r>
              <a:rPr lang="en-US" sz="2400" dirty="0" err="1" smtClean="0"/>
              <a:t>misal</a:t>
            </a:r>
            <a:r>
              <a:rPr lang="en-US" sz="2400" dirty="0" smtClean="0"/>
              <a:t> file, </a:t>
            </a:r>
            <a:r>
              <a:rPr lang="en-US" sz="2400" dirty="0" err="1" smtClean="0"/>
              <a:t>bisa</a:t>
            </a:r>
            <a:r>
              <a:rPr lang="en-US" sz="2400" dirty="0" smtClean="0"/>
              <a:t> </a:t>
            </a:r>
            <a:r>
              <a:rPr lang="en-US" sz="2400" dirty="0" err="1" smtClean="0"/>
              <a:t>lsg</a:t>
            </a:r>
            <a:r>
              <a:rPr lang="en-US" sz="2400" dirty="0" smtClean="0"/>
              <a:t> </a:t>
            </a:r>
            <a:r>
              <a:rPr lang="en-US" sz="2400" dirty="0" err="1" smtClean="0"/>
              <a:t>didownload</a:t>
            </a:r>
            <a:r>
              <a:rPr lang="en-US" sz="2400" dirty="0" smtClean="0"/>
              <a:t>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disimpan</a:t>
            </a:r>
            <a:r>
              <a:rPr lang="en-US" sz="2400" dirty="0" smtClean="0"/>
              <a:t>)</a:t>
            </a:r>
          </a:p>
          <a:p>
            <a:pPr>
              <a:lnSpc>
                <a:spcPct val="110000"/>
              </a:lnSpc>
            </a:pPr>
            <a:r>
              <a:rPr lang="en-US" sz="2400" i="1" dirty="0" smtClean="0"/>
              <a:t>React</a:t>
            </a:r>
            <a:r>
              <a:rPr lang="en-US" sz="2400" dirty="0" smtClean="0"/>
              <a:t>, </a:t>
            </a:r>
            <a:r>
              <a:rPr lang="en-US" sz="2400" dirty="0" err="1" smtClean="0"/>
              <a:t>kesiapan</a:t>
            </a:r>
            <a:r>
              <a:rPr lang="en-US" sz="2400" dirty="0" smtClean="0"/>
              <a:t> </a:t>
            </a:r>
            <a:r>
              <a:rPr lang="en-US" sz="2400" dirty="0" err="1" smtClean="0"/>
              <a:t>penjual</a:t>
            </a:r>
            <a:r>
              <a:rPr lang="en-US" sz="2400" dirty="0" smtClean="0"/>
              <a:t> </a:t>
            </a:r>
            <a:r>
              <a:rPr lang="en-US" sz="2400" dirty="0" err="1" smtClean="0"/>
              <a:t>menampung</a:t>
            </a:r>
            <a:r>
              <a:rPr lang="en-US" sz="2400" dirty="0" smtClean="0"/>
              <a:t>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memproses</a:t>
            </a:r>
            <a:r>
              <a:rPr lang="en-US" sz="2400" dirty="0" smtClean="0"/>
              <a:t> input/</a:t>
            </a:r>
            <a:r>
              <a:rPr lang="en-US" sz="2400" dirty="0" err="1" smtClean="0"/>
              <a:t>permintaan</a:t>
            </a:r>
            <a:r>
              <a:rPr lang="en-US" sz="2400" dirty="0" smtClean="0"/>
              <a:t> </a:t>
            </a:r>
            <a:r>
              <a:rPr lang="en-US" sz="2400" dirty="0" err="1" smtClean="0"/>
              <a:t>dari</a:t>
            </a:r>
            <a:r>
              <a:rPr lang="en-US" sz="2400" dirty="0" smtClean="0"/>
              <a:t> </a:t>
            </a:r>
            <a:r>
              <a:rPr lang="en-US" sz="2400" dirty="0" err="1" smtClean="0"/>
              <a:t>pembeli</a:t>
            </a:r>
            <a:endParaRPr lang="en-US" sz="2400" dirty="0" smtClean="0"/>
          </a:p>
          <a:p>
            <a:pPr>
              <a:lnSpc>
                <a:spcPct val="110000"/>
              </a:lnSpc>
            </a:pPr>
            <a:endParaRPr lang="en-US" sz="2400" dirty="0"/>
          </a:p>
          <a:p>
            <a:pPr>
              <a:lnSpc>
                <a:spcPct val="110000"/>
              </a:lnSpc>
            </a:pPr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Karakteristik</a:t>
            </a:r>
            <a:r>
              <a:rPr lang="en-US" sz="3200" dirty="0" smtClean="0"/>
              <a:t> E-Commerce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en-US" sz="2400" dirty="0" err="1" smtClean="0"/>
              <a:t>Transaksi</a:t>
            </a:r>
            <a:r>
              <a:rPr lang="en-US" sz="2400" dirty="0" smtClean="0"/>
              <a:t> </a:t>
            </a:r>
            <a:r>
              <a:rPr lang="en-US" sz="2400" dirty="0" err="1" smtClean="0"/>
              <a:t>tanpa</a:t>
            </a:r>
            <a:r>
              <a:rPr lang="en-US" sz="2400" dirty="0" smtClean="0"/>
              <a:t> </a:t>
            </a:r>
            <a:r>
              <a:rPr lang="en-US" sz="2400" dirty="0" err="1" smtClean="0"/>
              <a:t>batas</a:t>
            </a: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	</a:t>
            </a:r>
            <a:r>
              <a:rPr lang="en-US" sz="2400" dirty="0" err="1" smtClean="0"/>
              <a:t>Tidak</a:t>
            </a:r>
            <a:r>
              <a:rPr lang="en-US" sz="2400" dirty="0" smtClean="0"/>
              <a:t> </a:t>
            </a:r>
            <a:r>
              <a:rPr lang="en-US" sz="2400" dirty="0" err="1" smtClean="0"/>
              <a:t>mengenal</a:t>
            </a:r>
            <a:r>
              <a:rPr lang="en-US" sz="2400" dirty="0" smtClean="0"/>
              <a:t> </a:t>
            </a:r>
            <a:r>
              <a:rPr lang="en-US" sz="2400" dirty="0" err="1" smtClean="0"/>
              <a:t>batas-batas</a:t>
            </a:r>
            <a:r>
              <a:rPr lang="en-US" sz="2400" dirty="0" smtClean="0"/>
              <a:t> </a:t>
            </a:r>
            <a:r>
              <a:rPr lang="en-US" sz="2400" dirty="0" err="1" smtClean="0"/>
              <a:t>geografis</a:t>
            </a:r>
            <a:r>
              <a:rPr lang="en-US" sz="2400" dirty="0" smtClean="0"/>
              <a:t>, </a:t>
            </a:r>
            <a:r>
              <a:rPr lang="en-US" sz="2400" dirty="0" err="1" smtClean="0"/>
              <a:t>setiap</a:t>
            </a:r>
            <a:r>
              <a:rPr lang="en-US" sz="2400" dirty="0" smtClean="0"/>
              <a:t> </a:t>
            </a:r>
            <a:r>
              <a:rPr lang="en-US" sz="2400" dirty="0" err="1" smtClean="0"/>
              <a:t>orang</a:t>
            </a:r>
            <a:r>
              <a:rPr lang="en-US" sz="2400" dirty="0" smtClean="0"/>
              <a:t> (</a:t>
            </a:r>
            <a:r>
              <a:rPr lang="en-US" sz="2400" dirty="0" err="1" smtClean="0"/>
              <a:t>pelaku</a:t>
            </a:r>
            <a:r>
              <a:rPr lang="en-US" sz="2400" dirty="0" smtClean="0"/>
              <a:t> </a:t>
            </a:r>
            <a:r>
              <a:rPr lang="en-US" sz="2400" dirty="0" err="1" smtClean="0"/>
              <a:t>bisnis</a:t>
            </a:r>
            <a:r>
              <a:rPr lang="en-US" sz="2400" dirty="0" smtClean="0"/>
              <a:t>) </a:t>
            </a:r>
            <a:r>
              <a:rPr lang="en-US" sz="2400" dirty="0" err="1" smtClean="0"/>
              <a:t>bisa</a:t>
            </a:r>
            <a:r>
              <a:rPr lang="en-US" sz="2400" dirty="0" smtClean="0"/>
              <a:t> go-international </a:t>
            </a:r>
            <a:r>
              <a:rPr lang="en-US" sz="2400" dirty="0" err="1" smtClean="0"/>
              <a:t>tanpa</a:t>
            </a:r>
            <a:r>
              <a:rPr lang="en-US" sz="2400" dirty="0" smtClean="0"/>
              <a:t> </a:t>
            </a:r>
            <a:r>
              <a:rPr lang="en-US" sz="2400" dirty="0" err="1" smtClean="0"/>
              <a:t>harus</a:t>
            </a:r>
            <a:r>
              <a:rPr lang="en-US" sz="2400" dirty="0" smtClean="0"/>
              <a:t> </a:t>
            </a:r>
            <a:r>
              <a:rPr lang="en-US" sz="2400" dirty="0" err="1" smtClean="0"/>
              <a:t>dengan</a:t>
            </a:r>
            <a:r>
              <a:rPr lang="en-US" sz="2400" dirty="0" smtClean="0"/>
              <a:t> modal </a:t>
            </a:r>
            <a:r>
              <a:rPr lang="en-US" sz="2400" dirty="0" err="1" smtClean="0"/>
              <a:t>besar</a:t>
            </a:r>
            <a:endParaRPr lang="en-US" sz="2400" dirty="0" smtClean="0"/>
          </a:p>
          <a:p>
            <a:r>
              <a:rPr lang="en-US" sz="2400" dirty="0" err="1" smtClean="0"/>
              <a:t>Transaksi</a:t>
            </a:r>
            <a:r>
              <a:rPr lang="en-US" sz="2400" dirty="0" smtClean="0"/>
              <a:t> </a:t>
            </a:r>
            <a:r>
              <a:rPr lang="en-US" sz="2400" dirty="0" err="1" smtClean="0"/>
              <a:t>anonim</a:t>
            </a: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	</a:t>
            </a:r>
            <a:r>
              <a:rPr lang="en-US" sz="2400" dirty="0" err="1" smtClean="0"/>
              <a:t>Penjual</a:t>
            </a:r>
            <a:r>
              <a:rPr lang="en-US" sz="2400" dirty="0" smtClean="0"/>
              <a:t> </a:t>
            </a:r>
            <a:r>
              <a:rPr lang="en-US" sz="2400" dirty="0" err="1" smtClean="0"/>
              <a:t>pembeli</a:t>
            </a:r>
            <a:r>
              <a:rPr lang="en-US" sz="2400" dirty="0" smtClean="0"/>
              <a:t> </a:t>
            </a:r>
            <a:r>
              <a:rPr lang="en-US" sz="2400" dirty="0" err="1" smtClean="0"/>
              <a:t>tidak</a:t>
            </a:r>
            <a:r>
              <a:rPr lang="en-US" sz="2400" dirty="0" smtClean="0"/>
              <a:t> </a:t>
            </a:r>
            <a:r>
              <a:rPr lang="en-US" sz="2400" dirty="0" err="1" smtClean="0"/>
              <a:t>harus</a:t>
            </a:r>
            <a:r>
              <a:rPr lang="en-US" sz="2400" dirty="0" smtClean="0"/>
              <a:t> </a:t>
            </a:r>
            <a:r>
              <a:rPr lang="en-US" sz="2400" dirty="0" err="1" smtClean="0"/>
              <a:t>bertemu</a:t>
            </a:r>
            <a:r>
              <a:rPr lang="en-US" sz="2400" dirty="0" smtClean="0"/>
              <a:t> </a:t>
            </a:r>
            <a:r>
              <a:rPr lang="en-US" sz="2400" dirty="0" err="1" smtClean="0"/>
              <a:t>secara</a:t>
            </a:r>
            <a:r>
              <a:rPr lang="en-US" sz="2400" dirty="0" smtClean="0"/>
              <a:t> </a:t>
            </a:r>
            <a:r>
              <a:rPr lang="en-US" sz="2400" dirty="0" err="1" smtClean="0"/>
              <a:t>fisik</a:t>
            </a:r>
            <a:endParaRPr lang="en-US" sz="2400" dirty="0" smtClean="0"/>
          </a:p>
          <a:p>
            <a:r>
              <a:rPr lang="en-US" sz="2400" dirty="0" err="1" smtClean="0"/>
              <a:t>Produk</a:t>
            </a:r>
            <a:r>
              <a:rPr lang="en-US" sz="2400" dirty="0" smtClean="0"/>
              <a:t> digital </a:t>
            </a:r>
            <a:r>
              <a:rPr lang="en-US" sz="2400" dirty="0" err="1" smtClean="0"/>
              <a:t>dan</a:t>
            </a:r>
            <a:r>
              <a:rPr lang="en-US" sz="2400" dirty="0" smtClean="0"/>
              <a:t> non-digital</a:t>
            </a:r>
          </a:p>
          <a:p>
            <a:pPr>
              <a:buNone/>
            </a:pPr>
            <a:r>
              <a:rPr lang="en-US" sz="2400" dirty="0" smtClean="0"/>
              <a:t>	Software, </a:t>
            </a:r>
            <a:r>
              <a:rPr lang="en-US" sz="2400" dirty="0" err="1" smtClean="0"/>
              <a:t>musik</a:t>
            </a:r>
            <a:r>
              <a:rPr lang="en-US" sz="2400" dirty="0" smtClean="0"/>
              <a:t> </a:t>
            </a:r>
            <a:r>
              <a:rPr lang="en-US" sz="2400" dirty="0" err="1" smtClean="0"/>
              <a:t>bersifat</a:t>
            </a:r>
            <a:r>
              <a:rPr lang="en-US" sz="2400" dirty="0" smtClean="0"/>
              <a:t> digital </a:t>
            </a:r>
            <a:r>
              <a:rPr lang="en-US" sz="2400" dirty="0" err="1" smtClean="0"/>
              <a:t>dapat</a:t>
            </a:r>
            <a:r>
              <a:rPr lang="en-US" sz="2400" dirty="0" smtClean="0"/>
              <a:t> </a:t>
            </a:r>
            <a:r>
              <a:rPr lang="en-US" sz="2400" dirty="0" err="1" smtClean="0"/>
              <a:t>dipasarkan</a:t>
            </a:r>
            <a:r>
              <a:rPr lang="en-US" sz="2400" dirty="0" smtClean="0"/>
              <a:t> </a:t>
            </a:r>
            <a:r>
              <a:rPr lang="en-US" sz="2400" dirty="0" err="1" smtClean="0"/>
              <a:t>dengan</a:t>
            </a:r>
            <a:r>
              <a:rPr lang="en-US" sz="2400" dirty="0" smtClean="0"/>
              <a:t> </a:t>
            </a:r>
            <a:r>
              <a:rPr lang="en-US" sz="2400" dirty="0" err="1" smtClean="0"/>
              <a:t>cara</a:t>
            </a:r>
            <a:r>
              <a:rPr lang="en-US" sz="2400" dirty="0" smtClean="0"/>
              <a:t> download</a:t>
            </a:r>
          </a:p>
          <a:p>
            <a:r>
              <a:rPr lang="en-US" sz="2400" dirty="0" err="1" smtClean="0"/>
              <a:t>Produk</a:t>
            </a:r>
            <a:r>
              <a:rPr lang="en-US" sz="2400" dirty="0" smtClean="0"/>
              <a:t> </a:t>
            </a:r>
            <a:r>
              <a:rPr lang="en-US" sz="2400" dirty="0" err="1" smtClean="0"/>
              <a:t>barang</a:t>
            </a:r>
            <a:r>
              <a:rPr lang="en-US" sz="2400" dirty="0" smtClean="0"/>
              <a:t> </a:t>
            </a:r>
            <a:r>
              <a:rPr lang="en-US" sz="2400" dirty="0" err="1" smtClean="0"/>
              <a:t>tak</a:t>
            </a:r>
            <a:r>
              <a:rPr lang="en-US" sz="2400" dirty="0" smtClean="0"/>
              <a:t> </a:t>
            </a:r>
            <a:r>
              <a:rPr lang="en-US" sz="2400" dirty="0" err="1" smtClean="0"/>
              <a:t>terwujud</a:t>
            </a:r>
            <a:endParaRPr lang="en-US" sz="2400" dirty="0" smtClean="0"/>
          </a:p>
          <a:p>
            <a:pPr>
              <a:buNone/>
            </a:pPr>
            <a:r>
              <a:rPr lang="en-US" sz="2400" dirty="0" smtClean="0"/>
              <a:t>	Data, software </a:t>
            </a:r>
            <a:r>
              <a:rPr lang="en-US" sz="2400" dirty="0" err="1" smtClean="0"/>
              <a:t>dan</a:t>
            </a:r>
            <a:r>
              <a:rPr lang="en-US" sz="2400" dirty="0" smtClean="0"/>
              <a:t> </a:t>
            </a:r>
            <a:r>
              <a:rPr lang="en-US" sz="2400" dirty="0" err="1" smtClean="0"/>
              <a:t>ide-ide</a:t>
            </a:r>
            <a:r>
              <a:rPr lang="en-US" sz="2400" dirty="0" smtClean="0"/>
              <a:t>.</a:t>
            </a: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Mekanisme</a:t>
            </a:r>
            <a:r>
              <a:rPr lang="en-US" sz="3200" dirty="0" smtClean="0"/>
              <a:t> E-Commerce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en-US" sz="2400" dirty="0" err="1" smtClean="0"/>
              <a:t>Transaksi</a:t>
            </a:r>
            <a:r>
              <a:rPr lang="en-US" sz="2400" dirty="0" smtClean="0"/>
              <a:t> </a:t>
            </a:r>
            <a:r>
              <a:rPr lang="en-US" sz="2400" dirty="0" err="1" smtClean="0"/>
              <a:t>elektronik</a:t>
            </a:r>
            <a:r>
              <a:rPr lang="en-US" sz="2400" dirty="0" smtClean="0"/>
              <a:t> </a:t>
            </a:r>
            <a:r>
              <a:rPr lang="en-US" sz="2400" dirty="0" err="1" smtClean="0"/>
              <a:t>antara</a:t>
            </a:r>
            <a:r>
              <a:rPr lang="en-US" sz="2400" dirty="0" smtClean="0"/>
              <a:t> e-merchant (</a:t>
            </a:r>
            <a:r>
              <a:rPr lang="en-US" sz="2400" dirty="0" err="1" smtClean="0"/>
              <a:t>pihak</a:t>
            </a:r>
            <a:r>
              <a:rPr lang="en-US" sz="2400" dirty="0" smtClean="0"/>
              <a:t> </a:t>
            </a:r>
            <a:r>
              <a:rPr lang="en-US" sz="2400" dirty="0" err="1" smtClean="0"/>
              <a:t>pemilik</a:t>
            </a:r>
            <a:r>
              <a:rPr lang="en-US" sz="2400" dirty="0" smtClean="0"/>
              <a:t> </a:t>
            </a:r>
            <a:r>
              <a:rPr lang="en-US" sz="2400" dirty="0" err="1" smtClean="0"/>
              <a:t>barang</a:t>
            </a:r>
            <a:r>
              <a:rPr lang="en-US" sz="2400" dirty="0" smtClean="0"/>
              <a:t>/</a:t>
            </a:r>
            <a:r>
              <a:rPr lang="en-US" sz="2400" dirty="0" err="1" smtClean="0"/>
              <a:t>jasa</a:t>
            </a:r>
            <a:r>
              <a:rPr lang="en-US" sz="2400" dirty="0" smtClean="0"/>
              <a:t>) </a:t>
            </a:r>
            <a:r>
              <a:rPr lang="en-US" sz="2400" dirty="0" err="1" smtClean="0"/>
              <a:t>dengan</a:t>
            </a:r>
            <a:r>
              <a:rPr lang="en-US" sz="2400" dirty="0" smtClean="0"/>
              <a:t> e-customer (</a:t>
            </a:r>
            <a:r>
              <a:rPr lang="en-US" sz="2400" dirty="0" err="1" smtClean="0"/>
              <a:t>pihak</a:t>
            </a:r>
            <a:r>
              <a:rPr lang="en-US" sz="2400" dirty="0" smtClean="0"/>
              <a:t> yang </a:t>
            </a:r>
            <a:r>
              <a:rPr lang="en-US" sz="2400" dirty="0" err="1" smtClean="0"/>
              <a:t>membeli</a:t>
            </a:r>
            <a:r>
              <a:rPr lang="en-US" sz="2400" dirty="0" smtClean="0"/>
              <a:t> </a:t>
            </a:r>
            <a:r>
              <a:rPr lang="en-US" sz="2400" dirty="0" err="1" smtClean="0"/>
              <a:t>barang</a:t>
            </a:r>
            <a:r>
              <a:rPr lang="en-US" sz="2400" dirty="0" smtClean="0"/>
              <a:t>/</a:t>
            </a:r>
            <a:r>
              <a:rPr lang="en-US" sz="2400" dirty="0" err="1" smtClean="0"/>
              <a:t>jasa</a:t>
            </a:r>
            <a:r>
              <a:rPr lang="en-US" sz="2400" dirty="0" smtClean="0"/>
              <a:t>)</a:t>
            </a:r>
          </a:p>
          <a:p>
            <a:r>
              <a:rPr lang="en-US" sz="2400" dirty="0" err="1" smtClean="0"/>
              <a:t>Transaksi</a:t>
            </a:r>
            <a:r>
              <a:rPr lang="en-US" sz="2400" dirty="0" smtClean="0"/>
              <a:t> </a:t>
            </a:r>
            <a:r>
              <a:rPr lang="en-US" sz="2400" dirty="0" err="1" smtClean="0"/>
              <a:t>berlangsung</a:t>
            </a:r>
            <a:r>
              <a:rPr lang="en-US" sz="2400" dirty="0" smtClean="0"/>
              <a:t> </a:t>
            </a:r>
            <a:r>
              <a:rPr lang="en-US" sz="2400" dirty="0" err="1" smtClean="0"/>
              <a:t>secara</a:t>
            </a:r>
            <a:r>
              <a:rPr lang="en-US" sz="2400" dirty="0" smtClean="0"/>
              <a:t> paperless  transaction, </a:t>
            </a:r>
            <a:r>
              <a:rPr lang="en-US" sz="2400" dirty="0" err="1" smtClean="0"/>
              <a:t>sedangkan</a:t>
            </a:r>
            <a:r>
              <a:rPr lang="en-US" sz="2400" dirty="0" smtClean="0"/>
              <a:t> </a:t>
            </a:r>
            <a:r>
              <a:rPr lang="en-US" sz="2400" dirty="0" err="1" smtClean="0"/>
              <a:t>dokumen</a:t>
            </a:r>
            <a:r>
              <a:rPr lang="en-US" sz="2400" dirty="0" smtClean="0"/>
              <a:t> yang </a:t>
            </a:r>
            <a:r>
              <a:rPr lang="en-US" sz="2400" dirty="0" err="1" smtClean="0"/>
              <a:t>digunakan</a:t>
            </a:r>
            <a:r>
              <a:rPr lang="en-US" sz="2400" dirty="0" smtClean="0"/>
              <a:t> </a:t>
            </a:r>
            <a:r>
              <a:rPr lang="en-US" sz="2400" dirty="0" err="1" smtClean="0"/>
              <a:t>dalam</a:t>
            </a:r>
            <a:r>
              <a:rPr lang="en-US" sz="2400" dirty="0" smtClean="0"/>
              <a:t> </a:t>
            </a:r>
            <a:r>
              <a:rPr lang="en-US" sz="2400" dirty="0" err="1" smtClean="0"/>
              <a:t>transaksi</a:t>
            </a:r>
            <a:r>
              <a:rPr lang="en-US" sz="2400" dirty="0" smtClean="0"/>
              <a:t> </a:t>
            </a:r>
            <a:r>
              <a:rPr lang="en-US" sz="2400" dirty="0" err="1" smtClean="0"/>
              <a:t>menggunakan</a:t>
            </a:r>
            <a:r>
              <a:rPr lang="en-US" sz="2400" dirty="0" smtClean="0"/>
              <a:t> digital document </a:t>
            </a:r>
            <a:r>
              <a:rPr lang="en-US" sz="2400" dirty="0" err="1" smtClean="0"/>
              <a:t>bukan</a:t>
            </a:r>
            <a:r>
              <a:rPr lang="en-US" sz="2400" dirty="0" smtClean="0"/>
              <a:t> paper document.</a:t>
            </a:r>
          </a:p>
          <a:p>
            <a:r>
              <a:rPr lang="en-US" sz="2400" dirty="0" err="1" smtClean="0"/>
              <a:t>Kontrak</a:t>
            </a:r>
            <a:r>
              <a:rPr lang="en-US" sz="2400" dirty="0" smtClean="0"/>
              <a:t> on line (</a:t>
            </a:r>
            <a:r>
              <a:rPr lang="en-US" sz="2400" dirty="0" err="1" smtClean="0"/>
              <a:t>chating</a:t>
            </a:r>
            <a:r>
              <a:rPr lang="en-US" sz="2400" dirty="0" smtClean="0"/>
              <a:t>, email, web)</a:t>
            </a:r>
            <a:endParaRPr lang="en-US" sz="2400" dirty="0"/>
          </a:p>
          <a:p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4"/>
          <p:cNvSpPr txBox="1"/>
          <p:nvPr/>
        </p:nvSpPr>
        <p:spPr>
          <a:xfrm>
            <a:off x="914400" y="1066800"/>
            <a:ext cx="7543800" cy="523220"/>
          </a:xfrm>
          <a:prstGeom prst="rect">
            <a:avLst/>
          </a:prstGeom>
          <a:noFill/>
        </p:spPr>
        <p:txBody>
          <a:bodyPr wrap="square">
            <a:spAutoFit/>
          </a:bodyPr>
          <a:lstStyle>
            <a:extLst/>
          </a:lstStyle>
          <a:p>
            <a:pPr marL="0" indent="0">
              <a:buNone/>
            </a:pPr>
            <a:endParaRPr lang="en-US" sz="2800" dirty="0"/>
          </a:p>
        </p:txBody>
      </p:sp>
      <p:sp>
        <p:nvSpPr>
          <p:cNvPr id="28" name="Rectangle 6"/>
          <p:cNvSpPr>
            <a:spLocks noGrp="1"/>
          </p:cNvSpPr>
          <p:nvPr>
            <p:ph type="title"/>
          </p:nvPr>
        </p:nvSpPr>
        <p:spPr>
          <a:xfrm>
            <a:off x="914400" y="381000"/>
            <a:ext cx="7696200" cy="685800"/>
          </a:xfrm>
        </p:spPr>
        <p:txBody>
          <a:bodyPr>
            <a:normAutofit/>
          </a:bodyPr>
          <a:lstStyle>
            <a:extLst/>
          </a:lstStyle>
          <a:p>
            <a:r>
              <a:rPr lang="en-US" sz="3200" dirty="0" err="1" smtClean="0"/>
              <a:t>Transaksi</a:t>
            </a:r>
            <a:endParaRPr lang="en-US" sz="3200" dirty="0"/>
          </a:p>
        </p:txBody>
      </p:sp>
      <p:sp>
        <p:nvSpPr>
          <p:cNvPr id="17" name="Rectangle 8"/>
          <p:cNvSpPr>
            <a:spLocks noGrp="1"/>
          </p:cNvSpPr>
          <p:nvPr>
            <p:ph idx="1"/>
          </p:nvPr>
        </p:nvSpPr>
        <p:spPr>
          <a:xfrm>
            <a:off x="914400" y="1447800"/>
            <a:ext cx="7467600" cy="4678363"/>
          </a:xfrm>
        </p:spPr>
        <p:txBody>
          <a:bodyPr>
            <a:normAutofit/>
          </a:bodyPr>
          <a:lstStyle>
            <a:extLst/>
          </a:lstStyle>
          <a:p>
            <a:r>
              <a:rPr lang="en-US" sz="2400" dirty="0" err="1" smtClean="0"/>
              <a:t>Transaksi</a:t>
            </a:r>
            <a:r>
              <a:rPr lang="en-US" sz="2400" dirty="0" smtClean="0"/>
              <a:t> model ATM</a:t>
            </a:r>
          </a:p>
          <a:p>
            <a:r>
              <a:rPr lang="en-US" sz="2400" dirty="0" err="1" smtClean="0"/>
              <a:t>Pembayaran</a:t>
            </a:r>
            <a:r>
              <a:rPr lang="en-US" sz="2400" dirty="0" smtClean="0"/>
              <a:t> </a:t>
            </a:r>
            <a:r>
              <a:rPr lang="en-US" sz="2400" dirty="0" err="1" smtClean="0"/>
              <a:t>langsung</a:t>
            </a:r>
            <a:endParaRPr lang="en-US" sz="2400" dirty="0" smtClean="0"/>
          </a:p>
          <a:p>
            <a:r>
              <a:rPr lang="en-US" sz="2400" dirty="0" err="1" smtClean="0"/>
              <a:t>Perantara</a:t>
            </a:r>
            <a:r>
              <a:rPr lang="en-US" sz="2400" dirty="0" smtClean="0"/>
              <a:t> </a:t>
            </a:r>
            <a:r>
              <a:rPr lang="en-US" sz="2400" dirty="0" err="1" smtClean="0"/>
              <a:t>pihak</a:t>
            </a:r>
            <a:r>
              <a:rPr lang="en-US" sz="2400" dirty="0" smtClean="0"/>
              <a:t> </a:t>
            </a:r>
            <a:r>
              <a:rPr lang="en-US" sz="2400" dirty="0" err="1" smtClean="0"/>
              <a:t>ketiga</a:t>
            </a:r>
            <a:endParaRPr lang="en-US" sz="2400" dirty="0" smtClean="0"/>
          </a:p>
          <a:p>
            <a:r>
              <a:rPr lang="en-US" sz="2400" dirty="0" smtClean="0"/>
              <a:t>Micropayment</a:t>
            </a:r>
            <a:endParaRPr lang="en-US" sz="2400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90600" y="1143000"/>
            <a:ext cx="7391400" cy="1928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QuizShow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</a:schemeClr>
            </a:gs>
            <a:gs pos="100000">
              <a:schemeClr val="phClr">
                <a:shade val="80000"/>
                <a:satMod val="150000"/>
              </a:schemeClr>
            </a:gs>
          </a:gsLst>
          <a:path path="circle">
            <a:fillToRect l="50000" t="50000"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70000"/>
              </a:schemeClr>
            </a:duotone>
          </a:blip>
          <a:tile tx="0" ty="0" sx="100000" sy="100000" flip="none" algn="t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55000" dist="50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微軟正黑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Grek" typeface=""/>
        <a:font script="Cyrl"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98000"/>
                <a:satMod val="300000"/>
              </a:schemeClr>
            </a:gs>
            <a:gs pos="25000">
              <a:schemeClr val="phClr">
                <a:tint val="37000"/>
                <a:shade val="98000"/>
                <a:satMod val="300000"/>
              </a:schemeClr>
            </a:gs>
            <a:gs pos="100000">
              <a:schemeClr val="phClr">
                <a:tint val="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75000"/>
                <a:satMod val="160000"/>
              </a:schemeClr>
            </a:gs>
            <a:gs pos="62000">
              <a:schemeClr val="phClr">
                <a:satMod val="125000"/>
              </a:schemeClr>
            </a:gs>
            <a:gs pos="100000">
              <a:schemeClr val="phClr">
                <a:tint val="80000"/>
                <a:satMod val="140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4925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5400000">
              <a:srgbClr val="000000">
                <a:alpha val="43137"/>
              </a:srgbClr>
            </a:outerShdw>
          </a:effectLst>
        </a:effectStyle>
        <a:effectStyle>
          <a:effectLst>
            <a:outerShdw blurRad="50800" dist="38100" dir="5400000">
              <a:srgbClr val="000000">
                <a:alpha val="45882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6500000"/>
            </a:lightRig>
          </a:scene3d>
          <a:sp3d contourW="12700" prstMaterial="powder">
            <a:bevelT h="50800"/>
            <a:contourClr>
              <a:schemeClr val="phClr"/>
            </a:contourClr>
          </a:sp3d>
        </a:effectStyle>
        <a:effectStyle>
          <a:effectLst>
            <a:reflection blurRad="12700" stA="25000" endPos="55000" dist="5000" dir="5400000" sy="-100000"/>
          </a:effectLst>
          <a:scene3d>
            <a:camera prst="orthographicFront" fov="0">
              <a:rot lat="0" lon="0" rev="0"/>
            </a:camera>
            <a:lightRig rig="threePt" dir="t">
              <a:rot lat="0" lon="0" rev="0"/>
            </a:lightRig>
          </a:scene3d>
          <a:sp3d>
            <a:bevelT w="139700" h="381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75000"/>
                <a:satMod val="250000"/>
              </a:schemeClr>
            </a:gs>
            <a:gs pos="20000">
              <a:schemeClr val="phClr">
                <a:shade val="85000"/>
                <a:satMod val="175000"/>
              </a:schemeClr>
            </a:gs>
            <a:gs pos="100000">
              <a:schemeClr val="phClr">
                <a:tint val="70000"/>
                <a:satMod val="175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0000"/>
                <a:satMod val="145000"/>
              </a:schemeClr>
            </a:gs>
            <a:gs pos="30000">
              <a:schemeClr val="phClr">
                <a:shade val="65000"/>
                <a:satMod val="155000"/>
              </a:schemeClr>
            </a:gs>
            <a:gs pos="100000">
              <a:schemeClr val="phClr">
                <a:tint val="60000"/>
                <a:satMod val="170000"/>
              </a:schemeClr>
            </a:gs>
          </a:gsLst>
          <a:lin ang="16200000" scaled="1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QuizShow</Template>
  <TotalTime>0</TotalTime>
  <Words>718</Words>
  <Application>Microsoft Office PowerPoint</Application>
  <PresentationFormat>On-screen Show (4:3)</PresentationFormat>
  <Paragraphs>169</Paragraphs>
  <Slides>24</Slides>
  <Notes>24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24</vt:i4>
      </vt:variant>
    </vt:vector>
  </HeadingPairs>
  <TitlesOfParts>
    <vt:vector size="25" baseType="lpstr">
      <vt:lpstr>QuizShow</vt:lpstr>
      <vt:lpstr>E-Commerce</vt:lpstr>
      <vt:lpstr>E-Commerce</vt:lpstr>
      <vt:lpstr>Definisi </vt:lpstr>
      <vt:lpstr>Slide 4</vt:lpstr>
      <vt:lpstr>Slide 5</vt:lpstr>
      <vt:lpstr>Aktifitas E-Commerce</vt:lpstr>
      <vt:lpstr>Karakteristik E-Commerce</vt:lpstr>
      <vt:lpstr>Mekanisme E-Commerce</vt:lpstr>
      <vt:lpstr>Transaksi</vt:lpstr>
      <vt:lpstr>Kesiapan dalam E-Commerce</vt:lpstr>
      <vt:lpstr>Faktor E-Commerce berkembang :</vt:lpstr>
      <vt:lpstr>Slide 12</vt:lpstr>
      <vt:lpstr>Pengukuran Kualitas Situs E-Commerce</vt:lpstr>
      <vt:lpstr>Slide 14</vt:lpstr>
      <vt:lpstr>Slide 15</vt:lpstr>
      <vt:lpstr>Slide 16</vt:lpstr>
      <vt:lpstr>Dampak Positif (pembeli)</vt:lpstr>
      <vt:lpstr>Dampak negatif (pembeli)</vt:lpstr>
      <vt:lpstr>Masalah Kepercayaan (Trust)</vt:lpstr>
      <vt:lpstr>Masalah Aspek Hukum</vt:lpstr>
      <vt:lpstr>Slide 21</vt:lpstr>
      <vt:lpstr>Slide 22</vt:lpstr>
      <vt:lpstr>Slide 23</vt:lpstr>
      <vt:lpstr>…</vt:lpstr>
    </vt:vector>
  </TitlesOfParts>
  <Manager/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2011-03-21T13:50:11Z</dcterms:created>
  <dcterms:modified xsi:type="dcterms:W3CDTF">2011-03-28T09:49:32Z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LCID">
    <vt:i4>1033</vt:i4>
  </property>
  <property fmtid="{D5CDD505-2E9C-101B-9397-08002B2CF9AE}" pid="3" name="_Version">
    <vt:lpwstr>12.0.4518</vt:lpwstr>
  </property>
</Properties>
</file>

<file path=docProps/thumbnail.jpeg>
</file>