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8"/>
  </p:notesMasterIdLst>
  <p:sldIdLst>
    <p:sldId id="257" r:id="rId2"/>
    <p:sldId id="256" r:id="rId3"/>
    <p:sldId id="260" r:id="rId4"/>
    <p:sldId id="258" r:id="rId5"/>
    <p:sldId id="259" r:id="rId6"/>
    <p:sldId id="281" r:id="rId7"/>
    <p:sldId id="272" r:id="rId8"/>
    <p:sldId id="267" r:id="rId9"/>
    <p:sldId id="262" r:id="rId10"/>
    <p:sldId id="273" r:id="rId11"/>
    <p:sldId id="264" r:id="rId12"/>
    <p:sldId id="274" r:id="rId13"/>
    <p:sldId id="275" r:id="rId14"/>
    <p:sldId id="276" r:id="rId15"/>
    <p:sldId id="266" r:id="rId16"/>
    <p:sldId id="271" r:id="rId17"/>
    <p:sldId id="270" r:id="rId18"/>
    <p:sldId id="269" r:id="rId19"/>
    <p:sldId id="277" r:id="rId20"/>
    <p:sldId id="278" r:id="rId21"/>
    <p:sldId id="279" r:id="rId22"/>
    <p:sldId id="280" r:id="rId23"/>
    <p:sldId id="282" r:id="rId24"/>
    <p:sldId id="283" r:id="rId25"/>
    <p:sldId id="284" r:id="rId26"/>
    <p:sldId id="307" r:id="rId27"/>
    <p:sldId id="285" r:id="rId28"/>
    <p:sldId id="286" r:id="rId29"/>
    <p:sldId id="287" r:id="rId30"/>
    <p:sldId id="289" r:id="rId31"/>
    <p:sldId id="290" r:id="rId32"/>
    <p:sldId id="291"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70" d="100"/>
          <a:sy n="70" d="100"/>
        </p:scale>
        <p:origin x="-1164" y="-29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267826-FC62-4BED-9BDA-623C69792F60}"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8DCEC0C3-6B82-4936-8999-48BF6B8D279E}">
      <dgm:prSet phldrT="[Texte]">
        <dgm:style>
          <a:lnRef idx="3">
            <a:schemeClr val="lt1"/>
          </a:lnRef>
          <a:fillRef idx="1">
            <a:schemeClr val="accent3"/>
          </a:fillRef>
          <a:effectRef idx="1">
            <a:schemeClr val="accent3"/>
          </a:effectRef>
          <a:fontRef idx="minor">
            <a:schemeClr val="lt1"/>
          </a:fontRef>
        </dgm:style>
      </dgm:prSet>
      <dgm:spPr>
        <a:ln>
          <a:solidFill>
            <a:schemeClr val="accent1"/>
          </a:solidFill>
        </a:ln>
      </dgm:spPr>
      <dgm:t>
        <a:bodyPr/>
        <a:lstStyle/>
        <a:p>
          <a:r>
            <a:rPr lang="fr-FR" dirty="0" smtClean="0">
              <a:latin typeface="Times New Roman" pitchFamily="18" charset="0"/>
              <a:cs typeface="Times New Roman" pitchFamily="18" charset="0"/>
            </a:rPr>
            <a:t>1</a:t>
          </a:r>
          <a:endParaRPr lang="fr-FR" dirty="0">
            <a:latin typeface="Times New Roman" pitchFamily="18" charset="0"/>
            <a:cs typeface="Times New Roman" pitchFamily="18" charset="0"/>
          </a:endParaRPr>
        </a:p>
      </dgm:t>
    </dgm:pt>
    <dgm:pt modelId="{40C4EB70-0211-4D7B-9A05-E5465C067A51}" type="parTrans" cxnId="{0FB42295-7074-422C-AFAE-7610C3052E16}">
      <dgm:prSet/>
      <dgm:spPr/>
      <dgm:t>
        <a:bodyPr/>
        <a:lstStyle/>
        <a:p>
          <a:endParaRPr lang="fr-FR"/>
        </a:p>
      </dgm:t>
    </dgm:pt>
    <dgm:pt modelId="{DCD9651E-2BAE-45AB-AE45-23CA40EE5649}" type="sibTrans" cxnId="{0FB42295-7074-422C-AFAE-7610C3052E16}">
      <dgm:prSet/>
      <dgm:spPr/>
      <dgm:t>
        <a:bodyPr/>
        <a:lstStyle/>
        <a:p>
          <a:endParaRPr lang="fr-FR"/>
        </a:p>
      </dgm:t>
    </dgm:pt>
    <dgm:pt modelId="{B858CE08-4F61-4729-907A-28BDFAB9FCCF}">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latin typeface="Times New Roman" pitchFamily="18" charset="0"/>
              <a:cs typeface="Times New Roman" pitchFamily="18" charset="0"/>
            </a:rPr>
            <a:t>Le développement d'un partenariat de coopération avec les pays développés, surtout dans le domaine de la recherche &amp; développement, technologie de production et de stockage de l'hydrogène et piles à combustible.</a:t>
          </a:r>
          <a:endParaRPr lang="fr-FR" dirty="0"/>
        </a:p>
      </dgm:t>
    </dgm:pt>
    <dgm:pt modelId="{B6D1B1F9-7ECF-4124-BD4D-5433C88BC538}" type="parTrans" cxnId="{36DEE6ED-44D0-418B-B167-DB6CDC82EEA1}">
      <dgm:prSet/>
      <dgm:spPr/>
      <dgm:t>
        <a:bodyPr/>
        <a:lstStyle/>
        <a:p>
          <a:endParaRPr lang="fr-FR"/>
        </a:p>
      </dgm:t>
    </dgm:pt>
    <dgm:pt modelId="{59178BD6-397F-4C38-9F9C-C60BA4A40A54}" type="sibTrans" cxnId="{36DEE6ED-44D0-418B-B167-DB6CDC82EEA1}">
      <dgm:prSet/>
      <dgm:spPr/>
      <dgm:t>
        <a:bodyPr/>
        <a:lstStyle/>
        <a:p>
          <a:endParaRPr lang="fr-FR"/>
        </a:p>
      </dgm:t>
    </dgm:pt>
    <dgm:pt modelId="{D1141ABC-0768-4C58-9102-015D28905981}">
      <dgm:prSet phldrT="[Texte]">
        <dgm:style>
          <a:lnRef idx="3">
            <a:schemeClr val="lt1"/>
          </a:lnRef>
          <a:fillRef idx="1">
            <a:schemeClr val="accent3"/>
          </a:fillRef>
          <a:effectRef idx="1">
            <a:schemeClr val="accent3"/>
          </a:effectRef>
          <a:fontRef idx="minor">
            <a:schemeClr val="lt1"/>
          </a:fontRef>
        </dgm:style>
      </dgm:prSet>
      <dgm:spPr>
        <a:ln>
          <a:solidFill>
            <a:schemeClr val="accent1"/>
          </a:solidFill>
        </a:ln>
      </dgm:spPr>
      <dgm:t>
        <a:bodyPr/>
        <a:lstStyle/>
        <a:p>
          <a:r>
            <a:rPr lang="fr-FR" dirty="0" smtClean="0">
              <a:latin typeface="Times New Roman" pitchFamily="18" charset="0"/>
              <a:cs typeface="Times New Roman" pitchFamily="18" charset="0"/>
            </a:rPr>
            <a:t>2</a:t>
          </a:r>
          <a:endParaRPr lang="fr-FR" dirty="0">
            <a:latin typeface="Times New Roman" pitchFamily="18" charset="0"/>
            <a:cs typeface="Times New Roman" pitchFamily="18" charset="0"/>
          </a:endParaRPr>
        </a:p>
      </dgm:t>
    </dgm:pt>
    <dgm:pt modelId="{7B246EDE-2993-4FB8-A401-99D5D06321D8}" type="parTrans" cxnId="{06BCCB2A-5D72-4558-A2E8-4718A1846CD7}">
      <dgm:prSet/>
      <dgm:spPr/>
      <dgm:t>
        <a:bodyPr/>
        <a:lstStyle/>
        <a:p>
          <a:endParaRPr lang="fr-FR"/>
        </a:p>
      </dgm:t>
    </dgm:pt>
    <dgm:pt modelId="{88A60C7B-BCCD-4C1F-93F8-644A6AB8654D}" type="sibTrans" cxnId="{06BCCB2A-5D72-4558-A2E8-4718A1846CD7}">
      <dgm:prSet/>
      <dgm:spPr/>
      <dgm:t>
        <a:bodyPr/>
        <a:lstStyle/>
        <a:p>
          <a:endParaRPr lang="fr-FR"/>
        </a:p>
      </dgm:t>
    </dgm:pt>
    <dgm:pt modelId="{FF4D51C5-61D6-48DD-852D-8AEF7D0627E5}">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latin typeface="Times New Roman" pitchFamily="18" charset="0"/>
              <a:cs typeface="Times New Roman" pitchFamily="18" charset="0"/>
            </a:rPr>
            <a:t>La création d'un Institut Algérien de l'Hydrogène.</a:t>
          </a:r>
          <a:endParaRPr lang="fr-FR" dirty="0"/>
        </a:p>
      </dgm:t>
    </dgm:pt>
    <dgm:pt modelId="{47C00470-AAE1-44EB-A4A2-C76564EEEE52}" type="parTrans" cxnId="{C12D3B04-FB6E-4962-93B3-183836466827}">
      <dgm:prSet/>
      <dgm:spPr/>
      <dgm:t>
        <a:bodyPr/>
        <a:lstStyle/>
        <a:p>
          <a:endParaRPr lang="fr-FR"/>
        </a:p>
      </dgm:t>
    </dgm:pt>
    <dgm:pt modelId="{7CC3A2F1-F5AC-4E5F-B956-9330957B81B2}" type="sibTrans" cxnId="{C12D3B04-FB6E-4962-93B3-183836466827}">
      <dgm:prSet/>
      <dgm:spPr/>
      <dgm:t>
        <a:bodyPr/>
        <a:lstStyle/>
        <a:p>
          <a:endParaRPr lang="fr-FR"/>
        </a:p>
      </dgm:t>
    </dgm:pt>
    <dgm:pt modelId="{B7CCF9C5-E8CC-4BCC-AFB0-298E85049364}">
      <dgm:prSet phldrT="[Texte]">
        <dgm:style>
          <a:lnRef idx="3">
            <a:schemeClr val="lt1"/>
          </a:lnRef>
          <a:fillRef idx="1">
            <a:schemeClr val="accent3"/>
          </a:fillRef>
          <a:effectRef idx="1">
            <a:schemeClr val="accent3"/>
          </a:effectRef>
          <a:fontRef idx="minor">
            <a:schemeClr val="lt1"/>
          </a:fontRef>
        </dgm:style>
      </dgm:prSet>
      <dgm:spPr>
        <a:ln>
          <a:solidFill>
            <a:schemeClr val="accent1"/>
          </a:solidFill>
        </a:ln>
      </dgm:spPr>
      <dgm:t>
        <a:bodyPr/>
        <a:lstStyle/>
        <a:p>
          <a:r>
            <a:rPr lang="fr-FR" dirty="0" smtClean="0">
              <a:latin typeface="Times New Roman" pitchFamily="18" charset="0"/>
              <a:cs typeface="Times New Roman" pitchFamily="18" charset="0"/>
            </a:rPr>
            <a:t>3</a:t>
          </a:r>
          <a:endParaRPr lang="fr-FR" dirty="0">
            <a:latin typeface="Times New Roman" pitchFamily="18" charset="0"/>
            <a:cs typeface="Times New Roman" pitchFamily="18" charset="0"/>
          </a:endParaRPr>
        </a:p>
      </dgm:t>
    </dgm:pt>
    <dgm:pt modelId="{06FE7E70-8A7F-4443-9775-5BC22946AEFB}" type="parTrans" cxnId="{4592374A-FF36-41C2-8EB6-CEFF397542E3}">
      <dgm:prSet/>
      <dgm:spPr/>
      <dgm:t>
        <a:bodyPr/>
        <a:lstStyle/>
        <a:p>
          <a:endParaRPr lang="fr-FR"/>
        </a:p>
      </dgm:t>
    </dgm:pt>
    <dgm:pt modelId="{05015916-79AE-4A6F-ACAC-9D0D97DE1DB8}" type="sibTrans" cxnId="{4592374A-FF36-41C2-8EB6-CEFF397542E3}">
      <dgm:prSet/>
      <dgm:spPr/>
      <dgm:t>
        <a:bodyPr/>
        <a:lstStyle/>
        <a:p>
          <a:endParaRPr lang="fr-FR"/>
        </a:p>
      </dgm:t>
    </dgm:pt>
    <dgm:pt modelId="{4B6B361D-6C1B-456F-816C-329D23CCD375}">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latin typeface="Times New Roman" pitchFamily="18" charset="0"/>
              <a:cs typeface="Times New Roman" pitchFamily="18" charset="0"/>
            </a:rPr>
            <a:t>Organisation en Algérie du Workshop International sur l'Hydrogène (WIHE) une fois tous les 2 ans. </a:t>
          </a:r>
          <a:r>
            <a:rPr lang="fr-FR" b="1" dirty="0" smtClean="0">
              <a:latin typeface="Times New Roman" pitchFamily="18" charset="0"/>
              <a:ea typeface="Calibri" pitchFamily="34" charset="0"/>
              <a:cs typeface="Times New Roman" pitchFamily="18" charset="0"/>
            </a:rPr>
            <a:t> </a:t>
          </a:r>
          <a:endParaRPr lang="fr-FR" dirty="0"/>
        </a:p>
      </dgm:t>
    </dgm:pt>
    <dgm:pt modelId="{96FEF5EE-3944-4ECA-B4A1-EA58F04231F7}" type="parTrans" cxnId="{DB84D06E-DD7D-48F2-983E-A9DBCD3119CD}">
      <dgm:prSet/>
      <dgm:spPr/>
      <dgm:t>
        <a:bodyPr/>
        <a:lstStyle/>
        <a:p>
          <a:endParaRPr lang="fr-FR"/>
        </a:p>
      </dgm:t>
    </dgm:pt>
    <dgm:pt modelId="{DFAEEC80-1DE7-4921-8540-B8D711E144FE}" type="sibTrans" cxnId="{DB84D06E-DD7D-48F2-983E-A9DBCD3119CD}">
      <dgm:prSet/>
      <dgm:spPr/>
      <dgm:t>
        <a:bodyPr/>
        <a:lstStyle/>
        <a:p>
          <a:endParaRPr lang="fr-FR"/>
        </a:p>
      </dgm:t>
    </dgm:pt>
    <dgm:pt modelId="{754D583D-DD3C-4848-AC92-D958D1036767}">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latin typeface="Times New Roman" pitchFamily="18" charset="0"/>
              <a:cs typeface="Times New Roman" pitchFamily="18" charset="0"/>
            </a:rPr>
            <a:t>La création d'une Association Algérienne de l'Hydrogène.  </a:t>
          </a:r>
          <a:endParaRPr lang="fr-FR" dirty="0"/>
        </a:p>
      </dgm:t>
    </dgm:pt>
    <dgm:pt modelId="{C8F0295C-A355-432D-9A14-8653DB45BC35}" type="parTrans" cxnId="{7B8CAF1E-5E0A-44C8-9CEF-079CC1D7C49F}">
      <dgm:prSet/>
      <dgm:spPr/>
      <dgm:t>
        <a:bodyPr/>
        <a:lstStyle/>
        <a:p>
          <a:endParaRPr lang="fr-FR"/>
        </a:p>
      </dgm:t>
    </dgm:pt>
    <dgm:pt modelId="{561B2459-6CA7-4F8F-B9F9-A05B4AF637E7}" type="sibTrans" cxnId="{7B8CAF1E-5E0A-44C8-9CEF-079CC1D7C49F}">
      <dgm:prSet/>
      <dgm:spPr/>
      <dgm:t>
        <a:bodyPr/>
        <a:lstStyle/>
        <a:p>
          <a:endParaRPr lang="fr-FR"/>
        </a:p>
      </dgm:t>
    </dgm:pt>
    <dgm:pt modelId="{057CE554-4B13-4DE7-9EB6-DD7E00B4B508}" type="pres">
      <dgm:prSet presAssocID="{7B267826-FC62-4BED-9BDA-623C69792F60}" presName="linearFlow" presStyleCnt="0">
        <dgm:presLayoutVars>
          <dgm:dir/>
          <dgm:animLvl val="lvl"/>
          <dgm:resizeHandles val="exact"/>
        </dgm:presLayoutVars>
      </dgm:prSet>
      <dgm:spPr/>
      <dgm:t>
        <a:bodyPr/>
        <a:lstStyle/>
        <a:p>
          <a:endParaRPr lang="fr-FR"/>
        </a:p>
      </dgm:t>
    </dgm:pt>
    <dgm:pt modelId="{788AC611-7297-4247-9B0B-3BDE9828F7D3}" type="pres">
      <dgm:prSet presAssocID="{8DCEC0C3-6B82-4936-8999-48BF6B8D279E}" presName="composite" presStyleCnt="0"/>
      <dgm:spPr/>
    </dgm:pt>
    <dgm:pt modelId="{6F3F98B5-5EA4-458A-BC16-07CDE2C32AEC}" type="pres">
      <dgm:prSet presAssocID="{8DCEC0C3-6B82-4936-8999-48BF6B8D279E}" presName="parentText" presStyleLbl="alignNode1" presStyleIdx="0" presStyleCnt="3">
        <dgm:presLayoutVars>
          <dgm:chMax val="1"/>
          <dgm:bulletEnabled val="1"/>
        </dgm:presLayoutVars>
      </dgm:prSet>
      <dgm:spPr/>
      <dgm:t>
        <a:bodyPr/>
        <a:lstStyle/>
        <a:p>
          <a:endParaRPr lang="fr-FR"/>
        </a:p>
      </dgm:t>
    </dgm:pt>
    <dgm:pt modelId="{285CA77D-569D-49F5-916B-3CD9ACDAA6C6}" type="pres">
      <dgm:prSet presAssocID="{8DCEC0C3-6B82-4936-8999-48BF6B8D279E}" presName="descendantText" presStyleLbl="alignAcc1" presStyleIdx="0" presStyleCnt="3">
        <dgm:presLayoutVars>
          <dgm:bulletEnabled val="1"/>
        </dgm:presLayoutVars>
      </dgm:prSet>
      <dgm:spPr/>
      <dgm:t>
        <a:bodyPr/>
        <a:lstStyle/>
        <a:p>
          <a:endParaRPr lang="fr-FR"/>
        </a:p>
      </dgm:t>
    </dgm:pt>
    <dgm:pt modelId="{F938E336-6C5B-4D85-9121-408645F5EE0F}" type="pres">
      <dgm:prSet presAssocID="{DCD9651E-2BAE-45AB-AE45-23CA40EE5649}" presName="sp" presStyleCnt="0"/>
      <dgm:spPr/>
    </dgm:pt>
    <dgm:pt modelId="{B891AFF2-938B-4EE7-81F3-98CC110D36B5}" type="pres">
      <dgm:prSet presAssocID="{D1141ABC-0768-4C58-9102-015D28905981}" presName="composite" presStyleCnt="0"/>
      <dgm:spPr/>
    </dgm:pt>
    <dgm:pt modelId="{05EE9DB5-667D-4464-992D-4CA64EAB1E35}" type="pres">
      <dgm:prSet presAssocID="{D1141ABC-0768-4C58-9102-015D28905981}" presName="parentText" presStyleLbl="alignNode1" presStyleIdx="1" presStyleCnt="3">
        <dgm:presLayoutVars>
          <dgm:chMax val="1"/>
          <dgm:bulletEnabled val="1"/>
        </dgm:presLayoutVars>
      </dgm:prSet>
      <dgm:spPr/>
      <dgm:t>
        <a:bodyPr/>
        <a:lstStyle/>
        <a:p>
          <a:endParaRPr lang="fr-FR"/>
        </a:p>
      </dgm:t>
    </dgm:pt>
    <dgm:pt modelId="{C010D23A-6470-4395-903E-6EDA53708EEE}" type="pres">
      <dgm:prSet presAssocID="{D1141ABC-0768-4C58-9102-015D28905981}" presName="descendantText" presStyleLbl="alignAcc1" presStyleIdx="1" presStyleCnt="3">
        <dgm:presLayoutVars>
          <dgm:bulletEnabled val="1"/>
        </dgm:presLayoutVars>
      </dgm:prSet>
      <dgm:spPr/>
      <dgm:t>
        <a:bodyPr/>
        <a:lstStyle/>
        <a:p>
          <a:endParaRPr lang="fr-FR"/>
        </a:p>
      </dgm:t>
    </dgm:pt>
    <dgm:pt modelId="{508FBCCD-F19F-4A2C-A41D-FAE4F3C7503D}" type="pres">
      <dgm:prSet presAssocID="{88A60C7B-BCCD-4C1F-93F8-644A6AB8654D}" presName="sp" presStyleCnt="0"/>
      <dgm:spPr/>
    </dgm:pt>
    <dgm:pt modelId="{5A34365B-3AF9-400A-A90C-A5FD4FFCEC07}" type="pres">
      <dgm:prSet presAssocID="{B7CCF9C5-E8CC-4BCC-AFB0-298E85049364}" presName="composite" presStyleCnt="0"/>
      <dgm:spPr/>
    </dgm:pt>
    <dgm:pt modelId="{766FDA3D-A4A9-4671-9DDF-B88D040AD402}" type="pres">
      <dgm:prSet presAssocID="{B7CCF9C5-E8CC-4BCC-AFB0-298E85049364}" presName="parentText" presStyleLbl="alignNode1" presStyleIdx="2" presStyleCnt="3">
        <dgm:presLayoutVars>
          <dgm:chMax val="1"/>
          <dgm:bulletEnabled val="1"/>
        </dgm:presLayoutVars>
      </dgm:prSet>
      <dgm:spPr/>
      <dgm:t>
        <a:bodyPr/>
        <a:lstStyle/>
        <a:p>
          <a:endParaRPr lang="fr-FR"/>
        </a:p>
      </dgm:t>
    </dgm:pt>
    <dgm:pt modelId="{1E6B1555-46F2-4BAB-83F9-DF8CF2802621}" type="pres">
      <dgm:prSet presAssocID="{B7CCF9C5-E8CC-4BCC-AFB0-298E85049364}" presName="descendantText" presStyleLbl="alignAcc1" presStyleIdx="2" presStyleCnt="3">
        <dgm:presLayoutVars>
          <dgm:bulletEnabled val="1"/>
        </dgm:presLayoutVars>
      </dgm:prSet>
      <dgm:spPr/>
      <dgm:t>
        <a:bodyPr/>
        <a:lstStyle/>
        <a:p>
          <a:endParaRPr lang="fr-FR"/>
        </a:p>
      </dgm:t>
    </dgm:pt>
  </dgm:ptLst>
  <dgm:cxnLst>
    <dgm:cxn modelId="{4592374A-FF36-41C2-8EB6-CEFF397542E3}" srcId="{7B267826-FC62-4BED-9BDA-623C69792F60}" destId="{B7CCF9C5-E8CC-4BCC-AFB0-298E85049364}" srcOrd="2" destOrd="0" parTransId="{06FE7E70-8A7F-4443-9775-5BC22946AEFB}" sibTransId="{05015916-79AE-4A6F-ACAC-9D0D97DE1DB8}"/>
    <dgm:cxn modelId="{CAEF0843-7C6E-4B80-A88E-743B363BD8F9}" type="presOf" srcId="{B7CCF9C5-E8CC-4BCC-AFB0-298E85049364}" destId="{766FDA3D-A4A9-4671-9DDF-B88D040AD402}" srcOrd="0" destOrd="0" presId="urn:microsoft.com/office/officeart/2005/8/layout/chevron2"/>
    <dgm:cxn modelId="{55A2A35F-792A-4896-B064-466D8426D2C6}" type="presOf" srcId="{7B267826-FC62-4BED-9BDA-623C69792F60}" destId="{057CE554-4B13-4DE7-9EB6-DD7E00B4B508}" srcOrd="0" destOrd="0" presId="urn:microsoft.com/office/officeart/2005/8/layout/chevron2"/>
    <dgm:cxn modelId="{640F99DF-032C-4CBD-B531-E28BBB5C6CBD}" type="presOf" srcId="{8DCEC0C3-6B82-4936-8999-48BF6B8D279E}" destId="{6F3F98B5-5EA4-458A-BC16-07CDE2C32AEC}" srcOrd="0" destOrd="0" presId="urn:microsoft.com/office/officeart/2005/8/layout/chevron2"/>
    <dgm:cxn modelId="{36DEE6ED-44D0-418B-B167-DB6CDC82EEA1}" srcId="{8DCEC0C3-6B82-4936-8999-48BF6B8D279E}" destId="{B858CE08-4F61-4729-907A-28BDFAB9FCCF}" srcOrd="0" destOrd="0" parTransId="{B6D1B1F9-7ECF-4124-BD4D-5433C88BC538}" sibTransId="{59178BD6-397F-4C38-9F9C-C60BA4A40A54}"/>
    <dgm:cxn modelId="{06BCCB2A-5D72-4558-A2E8-4718A1846CD7}" srcId="{7B267826-FC62-4BED-9BDA-623C69792F60}" destId="{D1141ABC-0768-4C58-9102-015D28905981}" srcOrd="1" destOrd="0" parTransId="{7B246EDE-2993-4FB8-A401-99D5D06321D8}" sibTransId="{88A60C7B-BCCD-4C1F-93F8-644A6AB8654D}"/>
    <dgm:cxn modelId="{D4F47E4C-07EC-4E4E-8092-A468931CEAF4}" type="presOf" srcId="{D1141ABC-0768-4C58-9102-015D28905981}" destId="{05EE9DB5-667D-4464-992D-4CA64EAB1E35}" srcOrd="0" destOrd="0" presId="urn:microsoft.com/office/officeart/2005/8/layout/chevron2"/>
    <dgm:cxn modelId="{D6A2068A-1CD2-4378-8564-04C6D6A212B8}" type="presOf" srcId="{B858CE08-4F61-4729-907A-28BDFAB9FCCF}" destId="{285CA77D-569D-49F5-916B-3CD9ACDAA6C6}" srcOrd="0" destOrd="0" presId="urn:microsoft.com/office/officeart/2005/8/layout/chevron2"/>
    <dgm:cxn modelId="{C12D3B04-FB6E-4962-93B3-183836466827}" srcId="{D1141ABC-0768-4C58-9102-015D28905981}" destId="{FF4D51C5-61D6-48DD-852D-8AEF7D0627E5}" srcOrd="0" destOrd="0" parTransId="{47C00470-AAE1-44EB-A4A2-C76564EEEE52}" sibTransId="{7CC3A2F1-F5AC-4E5F-B956-9330957B81B2}"/>
    <dgm:cxn modelId="{AA2E0CAB-0E50-437D-9040-A3C36CB099B9}" type="presOf" srcId="{FF4D51C5-61D6-48DD-852D-8AEF7D0627E5}" destId="{C010D23A-6470-4395-903E-6EDA53708EEE}" srcOrd="0" destOrd="0" presId="urn:microsoft.com/office/officeart/2005/8/layout/chevron2"/>
    <dgm:cxn modelId="{51CAEE88-0B1A-40C5-87BC-B01331B7851B}" type="presOf" srcId="{4B6B361D-6C1B-456F-816C-329D23CCD375}" destId="{1E6B1555-46F2-4BAB-83F9-DF8CF2802621}" srcOrd="0" destOrd="0" presId="urn:microsoft.com/office/officeart/2005/8/layout/chevron2"/>
    <dgm:cxn modelId="{0FB42295-7074-422C-AFAE-7610C3052E16}" srcId="{7B267826-FC62-4BED-9BDA-623C69792F60}" destId="{8DCEC0C3-6B82-4936-8999-48BF6B8D279E}" srcOrd="0" destOrd="0" parTransId="{40C4EB70-0211-4D7B-9A05-E5465C067A51}" sibTransId="{DCD9651E-2BAE-45AB-AE45-23CA40EE5649}"/>
    <dgm:cxn modelId="{DB84D06E-DD7D-48F2-983E-A9DBCD3119CD}" srcId="{B7CCF9C5-E8CC-4BCC-AFB0-298E85049364}" destId="{4B6B361D-6C1B-456F-816C-329D23CCD375}" srcOrd="0" destOrd="0" parTransId="{96FEF5EE-3944-4ECA-B4A1-EA58F04231F7}" sibTransId="{DFAEEC80-1DE7-4921-8540-B8D711E144FE}"/>
    <dgm:cxn modelId="{7B8CAF1E-5E0A-44C8-9CEF-079CC1D7C49F}" srcId="{D1141ABC-0768-4C58-9102-015D28905981}" destId="{754D583D-DD3C-4848-AC92-D958D1036767}" srcOrd="1" destOrd="0" parTransId="{C8F0295C-A355-432D-9A14-8653DB45BC35}" sibTransId="{561B2459-6CA7-4F8F-B9F9-A05B4AF637E7}"/>
    <dgm:cxn modelId="{6ED9FC84-F3C6-4033-98B8-9093C82BD41D}" type="presOf" srcId="{754D583D-DD3C-4848-AC92-D958D1036767}" destId="{C010D23A-6470-4395-903E-6EDA53708EEE}" srcOrd="0" destOrd="1" presId="urn:microsoft.com/office/officeart/2005/8/layout/chevron2"/>
    <dgm:cxn modelId="{27A5E6B6-0913-48D9-90BB-0ED5ADAF1337}" type="presParOf" srcId="{057CE554-4B13-4DE7-9EB6-DD7E00B4B508}" destId="{788AC611-7297-4247-9B0B-3BDE9828F7D3}" srcOrd="0" destOrd="0" presId="urn:microsoft.com/office/officeart/2005/8/layout/chevron2"/>
    <dgm:cxn modelId="{1A812AFC-228A-4A3F-9599-FCD35A895DB2}" type="presParOf" srcId="{788AC611-7297-4247-9B0B-3BDE9828F7D3}" destId="{6F3F98B5-5EA4-458A-BC16-07CDE2C32AEC}" srcOrd="0" destOrd="0" presId="urn:microsoft.com/office/officeart/2005/8/layout/chevron2"/>
    <dgm:cxn modelId="{54D6E5B1-7096-41A5-B5F4-49888235C5A3}" type="presParOf" srcId="{788AC611-7297-4247-9B0B-3BDE9828F7D3}" destId="{285CA77D-569D-49F5-916B-3CD9ACDAA6C6}" srcOrd="1" destOrd="0" presId="urn:microsoft.com/office/officeart/2005/8/layout/chevron2"/>
    <dgm:cxn modelId="{9EE3EA90-DC4F-4CE8-ADF1-0E28DFA48E41}" type="presParOf" srcId="{057CE554-4B13-4DE7-9EB6-DD7E00B4B508}" destId="{F938E336-6C5B-4D85-9121-408645F5EE0F}" srcOrd="1" destOrd="0" presId="urn:microsoft.com/office/officeart/2005/8/layout/chevron2"/>
    <dgm:cxn modelId="{E1E251ED-E0ED-425F-ADBF-D59841DE17AD}" type="presParOf" srcId="{057CE554-4B13-4DE7-9EB6-DD7E00B4B508}" destId="{B891AFF2-938B-4EE7-81F3-98CC110D36B5}" srcOrd="2" destOrd="0" presId="urn:microsoft.com/office/officeart/2005/8/layout/chevron2"/>
    <dgm:cxn modelId="{9FB82178-24E4-4064-8287-84BEF996541A}" type="presParOf" srcId="{B891AFF2-938B-4EE7-81F3-98CC110D36B5}" destId="{05EE9DB5-667D-4464-992D-4CA64EAB1E35}" srcOrd="0" destOrd="0" presId="urn:microsoft.com/office/officeart/2005/8/layout/chevron2"/>
    <dgm:cxn modelId="{DCDB132C-3D62-4EA9-8EE1-0286E6462F7F}" type="presParOf" srcId="{B891AFF2-938B-4EE7-81F3-98CC110D36B5}" destId="{C010D23A-6470-4395-903E-6EDA53708EEE}" srcOrd="1" destOrd="0" presId="urn:microsoft.com/office/officeart/2005/8/layout/chevron2"/>
    <dgm:cxn modelId="{D629AEC6-655A-40DC-B7A9-B7929079E895}" type="presParOf" srcId="{057CE554-4B13-4DE7-9EB6-DD7E00B4B508}" destId="{508FBCCD-F19F-4A2C-A41D-FAE4F3C7503D}" srcOrd="3" destOrd="0" presId="urn:microsoft.com/office/officeart/2005/8/layout/chevron2"/>
    <dgm:cxn modelId="{1FBE2413-0469-4487-AC08-653C3DE20BE1}" type="presParOf" srcId="{057CE554-4B13-4DE7-9EB6-DD7E00B4B508}" destId="{5A34365B-3AF9-400A-A90C-A5FD4FFCEC07}" srcOrd="4" destOrd="0" presId="urn:microsoft.com/office/officeart/2005/8/layout/chevron2"/>
    <dgm:cxn modelId="{43A2AA89-812C-4E41-B14E-065F55DB6E57}" type="presParOf" srcId="{5A34365B-3AF9-400A-A90C-A5FD4FFCEC07}" destId="{766FDA3D-A4A9-4671-9DDF-B88D040AD402}" srcOrd="0" destOrd="0" presId="urn:microsoft.com/office/officeart/2005/8/layout/chevron2"/>
    <dgm:cxn modelId="{B682D70A-B9E6-4891-AE38-8225368FB0B7}" type="presParOf" srcId="{5A34365B-3AF9-400A-A90C-A5FD4FFCEC07}" destId="{1E6B1555-46F2-4BAB-83F9-DF8CF2802621}" srcOrd="1" destOrd="0" presId="urn:microsoft.com/office/officeart/2005/8/layout/chevron2"/>
  </dgm:cxnLst>
  <dgm:bg/>
  <dgm:whole/>
</dgm:dataModel>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B376315-05A0-4587-865F-B559904311A3}" type="datetimeFigureOut">
              <a:rPr lang="fr-FR" smtClean="0"/>
              <a:pPr/>
              <a:t>17/01/2011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38A621-3432-4880-A1A9-2D3D91F38225}"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3C68E67-A1C0-4C5D-81E1-B93D932E0632}" type="slidenum">
              <a:rPr lang="fr-FR" smtClean="0"/>
              <a:pPr/>
              <a:t>38</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8" name="Espace réservé de la date 27"/>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17" name="Espace réservé du pied de page 16"/>
          <p:cNvSpPr>
            <a:spLocks noGrp="1"/>
          </p:cNvSpPr>
          <p:nvPr>
            <p:ph type="ftr" sz="quarter" idx="11"/>
          </p:nvPr>
        </p:nvSpPr>
        <p:spPr/>
        <p:txBody>
          <a:bodyPr/>
          <a:lstStyle>
            <a:extLst/>
          </a:lstStyle>
          <a:p>
            <a:endParaRPr lang="fr-FR" dirty="0"/>
          </a:p>
        </p:txBody>
      </p:sp>
      <p:sp>
        <p:nvSpPr>
          <p:cNvPr id="29" name="Espace réservé du numéro de diapositive 28"/>
          <p:cNvSpPr>
            <a:spLocks noGrp="1"/>
          </p:cNvSpPr>
          <p:nvPr>
            <p:ph type="sldNum" sz="quarter" idx="12"/>
          </p:nvPr>
        </p:nvSpPr>
        <p:spPr/>
        <p:txBody>
          <a:bodyPr/>
          <a:lstStyle>
            <a:extLst/>
          </a:lstStyle>
          <a:p>
            <a:fld id="{807CDA8B-4409-49DD-AD46-68841E667A91}" type="slidenum">
              <a:rPr lang="fr-FR" smtClean="0"/>
              <a:pPr/>
              <a:t>‹N°›</a:t>
            </a:fld>
            <a:endParaRPr lang="fr-FR" dirty="0"/>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r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fr-FR" smtClean="0"/>
              <a:t>Cliquez pour modifier le style du titre</a:t>
            </a:r>
            <a:endParaRPr kumimoji="0" lang="en-US"/>
          </a:p>
        </p:txBody>
      </p:sp>
      <p:sp>
        <p:nvSpPr>
          <p:cNvPr id="9" name="Sous-titr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981200" cy="5851525"/>
          </a:xfrm>
        </p:spPr>
        <p:txBody>
          <a:bodyPr vert="eaVert" anchor="ct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609600" y="274639"/>
            <a:ext cx="58674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14" name="Forme libre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5" name="Forme libre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3" name="Forme libre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6" name="Forme libre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Forme libre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8" name="Forme libre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9" name="Forme libre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0" name="Forme libre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1" name="Forme libre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2" name="Forme libre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3" name="Forme libre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4" name="Forme libre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5" name="Forme libre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6" name="Forme libre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7" name="Forme libre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3" name="Espace réservé du texte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807CDA8B-4409-49DD-AD46-68841E667A91}" type="slidenum">
              <a:rPr lang="fr-FR" smtClean="0"/>
              <a:pPr/>
              <a:t>‹N°›</a:t>
            </a:fld>
            <a:endParaRPr lang="fr-FR" dirty="0"/>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r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fr-FR" smtClean="0"/>
              <a:t>Cliquez pour modifier le style du titre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6" name="Espace réservé du pied de page 5"/>
          <p:cNvSpPr>
            <a:spLocks noGrp="1"/>
          </p:cNvSpPr>
          <p:nvPr>
            <p:ph type="ftr" sz="quarter" idx="11"/>
          </p:nvPr>
        </p:nvSpPr>
        <p:spPr/>
        <p:txBody>
          <a:bodyPr/>
          <a:lstStyle>
            <a:extLst/>
          </a:lstStyle>
          <a:p>
            <a:endParaRPr lang="fr-FR" dirty="0"/>
          </a:p>
        </p:txBody>
      </p:sp>
      <p:sp>
        <p:nvSpPr>
          <p:cNvPr id="7" name="Espace réservé du numéro de diapositive 6"/>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re 1"/>
          <p:cNvSpPr>
            <a:spLocks noGrp="1"/>
          </p:cNvSpPr>
          <p:nvPr>
            <p:ph type="title"/>
          </p:nvPr>
        </p:nvSpPr>
        <p:spPr>
          <a:xfrm>
            <a:off x="504824" y="512064"/>
            <a:ext cx="7772400" cy="914400"/>
          </a:xfrm>
        </p:spPr>
        <p:txBody>
          <a:bodyPr anchor="t"/>
          <a:lstStyle>
            <a:lvl1pPr>
              <a:defRPr sz="400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8" name="Espace réservé du pied de page 7"/>
          <p:cNvSpPr>
            <a:spLocks noGrp="1"/>
          </p:cNvSpPr>
          <p:nvPr>
            <p:ph type="ftr" sz="quarter" idx="11"/>
          </p:nvPr>
        </p:nvSpPr>
        <p:spPr/>
        <p:txBody>
          <a:bodyPr/>
          <a:lstStyle>
            <a:extLst/>
          </a:lstStyle>
          <a:p>
            <a:endParaRPr lang="fr-FR" dirty="0"/>
          </a:p>
        </p:txBody>
      </p:sp>
      <p:sp>
        <p:nvSpPr>
          <p:cNvPr id="9" name="Espace réservé du numéro de diapositive 8"/>
          <p:cNvSpPr>
            <a:spLocks noGrp="1"/>
          </p:cNvSpPr>
          <p:nvPr>
            <p:ph type="sldNum" sz="quarter" idx="12"/>
          </p:nvPr>
        </p:nvSpPr>
        <p:spPr/>
        <p:txBody>
          <a:bodyPr/>
          <a:lstStyle>
            <a:extLst/>
          </a:lstStyle>
          <a:p>
            <a:fld id="{807CDA8B-4409-49DD-AD46-68841E667A91}" type="slidenum">
              <a:rPr lang="fr-FR" smtClean="0"/>
              <a:pPr/>
              <a:t>‹N°›</a:t>
            </a:fld>
            <a:endParaRPr lang="fr-FR" dirty="0"/>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4" name="Espace réservé du pied de page 3"/>
          <p:cNvSpPr>
            <a:spLocks noGrp="1"/>
          </p:cNvSpPr>
          <p:nvPr>
            <p:ph type="ftr" sz="quarter" idx="11"/>
          </p:nvPr>
        </p:nvSpPr>
        <p:spPr/>
        <p:txBody>
          <a:bodyPr/>
          <a:lstStyle>
            <a:extLst/>
          </a:lstStyle>
          <a:p>
            <a:endParaRPr lang="fr-FR" dirty="0"/>
          </a:p>
        </p:txBody>
      </p:sp>
      <p:sp>
        <p:nvSpPr>
          <p:cNvPr id="5" name="Espace réservé du numéro de diapositive 4"/>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3" name="Espace réservé du pied de page 2"/>
          <p:cNvSpPr>
            <a:spLocks noGrp="1"/>
          </p:cNvSpPr>
          <p:nvPr>
            <p:ph type="ftr" sz="quarter" idx="11"/>
          </p:nvPr>
        </p:nvSpPr>
        <p:spPr/>
        <p:txBody>
          <a:bodyPr/>
          <a:lstStyle>
            <a:extLst/>
          </a:lstStyle>
          <a:p>
            <a:endParaRPr lang="fr-FR" dirty="0"/>
          </a:p>
        </p:txBody>
      </p:sp>
      <p:sp>
        <p:nvSpPr>
          <p:cNvPr id="4" name="Espace réservé du numéro de diapositive 3"/>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7DF413C4-2F35-4EFA-8F01-77C730C1994E}" type="datetimeFigureOut">
              <a:rPr lang="fr-FR" smtClean="0"/>
              <a:pPr/>
              <a:t>17/01/2011</a:t>
            </a:fld>
            <a:endParaRPr lang="fr-FR" dirty="0"/>
          </a:p>
        </p:txBody>
      </p:sp>
      <p:sp>
        <p:nvSpPr>
          <p:cNvPr id="6" name="Espace réservé du pied de page 5"/>
          <p:cNvSpPr>
            <a:spLocks noGrp="1"/>
          </p:cNvSpPr>
          <p:nvPr>
            <p:ph type="ftr" sz="quarter" idx="11"/>
          </p:nvPr>
        </p:nvSpPr>
        <p:spPr/>
        <p:txBody>
          <a:bodyPr/>
          <a:lstStyle>
            <a:extLst/>
          </a:lstStyle>
          <a:p>
            <a:endParaRPr lang="fr-FR" dirty="0"/>
          </a:p>
        </p:txBody>
      </p:sp>
      <p:sp>
        <p:nvSpPr>
          <p:cNvPr id="7" name="Espace réservé du numéro de diapositive 6"/>
          <p:cNvSpPr>
            <a:spLocks noGrp="1"/>
          </p:cNvSpPr>
          <p:nvPr>
            <p:ph type="sldNum" sz="quarter" idx="12"/>
          </p:nvPr>
        </p:nvSpPr>
        <p:spPr/>
        <p:txBody>
          <a:bodyPr/>
          <a:lstStyle>
            <a:extLst/>
          </a:lstStyle>
          <a:p>
            <a:fld id="{807CDA8B-4409-49DD-AD46-68841E667A91}"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cxnSp>
        <p:nvCxnSpPr>
          <p:cNvPr id="9" name="Connecteur droit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e 9"/>
          <p:cNvGrpSpPr/>
          <p:nvPr/>
        </p:nvGrpSpPr>
        <p:grpSpPr>
          <a:xfrm rot="5400000">
            <a:off x="8514581" y="1219200"/>
            <a:ext cx="132763" cy="128466"/>
            <a:chOff x="6668087" y="1297746"/>
            <a:chExt cx="161840" cy="156602"/>
          </a:xfrm>
        </p:grpSpPr>
        <p:cxnSp>
          <p:nvCxnSpPr>
            <p:cNvPr id="15" name="Connecteur droit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Connecteur droit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fr-FR" dirty="0" smtClean="0"/>
              <a:t>Cliquez sur l'icône pour ajouter une image</a:t>
            </a:r>
            <a:endParaRPr kumimoji="0" lang="en-US" dirty="0"/>
          </a:p>
        </p:txBody>
      </p:sp>
      <p:sp>
        <p:nvSpPr>
          <p:cNvPr id="4" name="Espace réservé du texte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grpSp>
        <p:nvGrpSpPr>
          <p:cNvPr id="14" name="Groupe 13"/>
          <p:cNvGrpSpPr/>
          <p:nvPr/>
        </p:nvGrpSpPr>
        <p:grpSpPr>
          <a:xfrm rot="5400000">
            <a:off x="8666981" y="1371600"/>
            <a:ext cx="132763" cy="128466"/>
            <a:chOff x="6668087" y="1297746"/>
            <a:chExt cx="161840" cy="156602"/>
          </a:xfrm>
        </p:grpSpPr>
        <p:cxnSp>
          <p:nvCxnSpPr>
            <p:cNvPr id="11" name="Connecteur droit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e 17"/>
          <p:cNvGrpSpPr/>
          <p:nvPr/>
        </p:nvGrpSpPr>
        <p:grpSpPr>
          <a:xfrm rot="5400000">
            <a:off x="8320088" y="1474763"/>
            <a:ext cx="132763" cy="128466"/>
            <a:chOff x="6668087" y="1297746"/>
            <a:chExt cx="161840" cy="156602"/>
          </a:xfrm>
        </p:grpSpPr>
        <p:cxnSp>
          <p:nvCxnSpPr>
            <p:cNvPr id="19" name="Connecteur droit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Espace réservé de la date 4"/>
          <p:cNvSpPr>
            <a:spLocks noGrp="1"/>
          </p:cNvSpPr>
          <p:nvPr>
            <p:ph type="dt" sz="half" idx="10"/>
          </p:nvPr>
        </p:nvSpPr>
        <p:spPr>
          <a:xfrm>
            <a:off x="6477000" y="55499"/>
            <a:ext cx="2133600" cy="365125"/>
          </a:xfrm>
        </p:spPr>
        <p:txBody>
          <a:bodyPr/>
          <a:lstStyle>
            <a:extLst/>
          </a:lstStyle>
          <a:p>
            <a:fld id="{7DF413C4-2F35-4EFA-8F01-77C730C1994E}" type="datetimeFigureOut">
              <a:rPr lang="fr-FR" smtClean="0"/>
              <a:pPr/>
              <a:t>17/01/2011</a:t>
            </a:fld>
            <a:endParaRPr lang="fr-FR" dirty="0"/>
          </a:p>
        </p:txBody>
      </p:sp>
      <p:sp>
        <p:nvSpPr>
          <p:cNvPr id="6" name="Espace réservé du pied de page 5"/>
          <p:cNvSpPr>
            <a:spLocks noGrp="1"/>
          </p:cNvSpPr>
          <p:nvPr>
            <p:ph type="ftr" sz="quarter" idx="11"/>
          </p:nvPr>
        </p:nvSpPr>
        <p:spPr>
          <a:xfrm>
            <a:off x="914400" y="55499"/>
            <a:ext cx="5562600" cy="365125"/>
          </a:xfrm>
        </p:spPr>
        <p:txBody>
          <a:bodyPr/>
          <a:lstStyle>
            <a:extLst/>
          </a:lstStyle>
          <a:p>
            <a:endParaRPr lang="fr-FR" dirty="0"/>
          </a:p>
        </p:txBody>
      </p:sp>
      <p:sp>
        <p:nvSpPr>
          <p:cNvPr id="7" name="Espace réservé du numéro de diapositive 6"/>
          <p:cNvSpPr>
            <a:spLocks noGrp="1"/>
          </p:cNvSpPr>
          <p:nvPr>
            <p:ph type="sldNum" sz="quarter" idx="12"/>
          </p:nvPr>
        </p:nvSpPr>
        <p:spPr>
          <a:xfrm>
            <a:off x="8610600" y="55499"/>
            <a:ext cx="457200" cy="365125"/>
          </a:xfrm>
        </p:spPr>
        <p:txBody>
          <a:bodyPr/>
          <a:lstStyle>
            <a:extLst/>
          </a:lstStyle>
          <a:p>
            <a:fld id="{807CDA8B-4409-49DD-AD46-68841E667A91}" type="slidenum">
              <a:rPr lang="fr-FR" smtClean="0"/>
              <a:pPr/>
              <a:t>‹N°›</a:t>
            </a:fld>
            <a:endParaRPr lang="fr-F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Espace réservé du titre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7DF413C4-2F35-4EFA-8F01-77C730C1994E}" type="datetimeFigureOut">
              <a:rPr lang="fr-FR" smtClean="0"/>
              <a:pPr/>
              <a:t>17/01/2011</a:t>
            </a:fld>
            <a:endParaRPr lang="fr-FR" dirty="0"/>
          </a:p>
        </p:txBody>
      </p:sp>
      <p:sp>
        <p:nvSpPr>
          <p:cNvPr id="3" name="Espace réservé du pied de page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fr-FR" dirty="0"/>
          </a:p>
        </p:txBody>
      </p:sp>
      <p:sp>
        <p:nvSpPr>
          <p:cNvPr id="23" name="Espace réservé du numéro de diapositive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807CDA8B-4409-49DD-AD46-68841E667A91}" type="slidenum">
              <a:rPr lang="fr-FR" smtClean="0"/>
              <a:pPr/>
              <a:t>‹N°›</a:t>
            </a:fld>
            <a:endParaRPr lang="fr-FR"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go_fichiers/enrj.renouvelables.free_fichiers/geo1.jpg" TargetMode="External"/><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1.emf"/></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enrj.renouvelables.free_fichiers/bio3.jp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12" Type="http://schemas.openxmlformats.org/officeDocument/2006/relationships/image" Target="../media/image39.jpeg"/><Relationship Id="rId2" Type="http://schemas.openxmlformats.org/officeDocument/2006/relationships/image" Target="../media/image29.jpeg"/><Relationship Id="rId1" Type="http://schemas.openxmlformats.org/officeDocument/2006/relationships/slideLayout" Target="../slideLayouts/slideLayout7.xml"/><Relationship Id="rId6" Type="http://schemas.openxmlformats.org/officeDocument/2006/relationships/image" Target="../media/image33.jpeg"/><Relationship Id="rId11" Type="http://schemas.openxmlformats.org/officeDocument/2006/relationships/image" Target="../media/image38.jpeg"/><Relationship Id="rId5" Type="http://schemas.openxmlformats.org/officeDocument/2006/relationships/image" Target="../media/image32.jpeg"/><Relationship Id="rId10" Type="http://schemas.openxmlformats.org/officeDocument/2006/relationships/image" Target="../media/image37.jpeg"/><Relationship Id="rId4" Type="http://schemas.openxmlformats.org/officeDocument/2006/relationships/image" Target="../media/image31.jpeg"/><Relationship Id="rId9" Type="http://schemas.openxmlformats.org/officeDocument/2006/relationships/image" Target="../media/image3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AutoShape 5"/>
          <p:cNvSpPr>
            <a:spLocks noChangeArrowheads="1"/>
          </p:cNvSpPr>
          <p:nvPr/>
        </p:nvSpPr>
        <p:spPr bwMode="auto">
          <a:xfrm>
            <a:off x="4937545" y="217442"/>
            <a:ext cx="4145979" cy="871788"/>
          </a:xfrm>
          <a:prstGeom prst="roundRect">
            <a:avLst>
              <a:gd name="adj" fmla="val 16667"/>
            </a:avLst>
          </a:prstGeom>
          <a:solidFill>
            <a:srgbClr val="92D050"/>
          </a:solidFill>
          <a:ln w="76200">
            <a:solidFill>
              <a:srgbClr val="FFFF00"/>
            </a:solidFill>
            <a:round/>
            <a:headEnd/>
            <a:tailEnd/>
          </a:ln>
        </p:spPr>
        <p:txBody>
          <a:bodyPr wrap="none" lIns="67830" tIns="33915" rIns="67830" bIns="33915" anchor="ctr"/>
          <a:lstStyle/>
          <a:p>
            <a:pPr algn="ctr"/>
            <a:r>
              <a:rPr lang="fr-FR" sz="2400" b="1" dirty="0" smtClean="0">
                <a:solidFill>
                  <a:schemeClr val="bg1"/>
                </a:solidFill>
                <a:latin typeface="Times New Roman" pitchFamily="18" charset="0"/>
                <a:cs typeface="Times New Roman" pitchFamily="18" charset="0"/>
              </a:rPr>
              <a:t>Département de Gestion et </a:t>
            </a:r>
          </a:p>
          <a:p>
            <a:pPr algn="ctr"/>
            <a:r>
              <a:rPr lang="fr-FR" sz="2400" b="1" dirty="0" smtClean="0">
                <a:solidFill>
                  <a:schemeClr val="bg1"/>
                </a:solidFill>
                <a:latin typeface="Times New Roman" pitchFamily="18" charset="0"/>
                <a:cs typeface="Times New Roman" pitchFamily="18" charset="0"/>
              </a:rPr>
              <a:t>Techniques Urbaines</a:t>
            </a:r>
            <a:endParaRPr lang="fr-FR" sz="2400" b="1" dirty="0">
              <a:solidFill>
                <a:schemeClr val="bg1"/>
              </a:solidFill>
              <a:latin typeface="Times New Roman" pitchFamily="18" charset="0"/>
              <a:cs typeface="Times New Roman" pitchFamily="18" charset="0"/>
            </a:endParaRPr>
          </a:p>
        </p:txBody>
      </p:sp>
      <p:sp>
        <p:nvSpPr>
          <p:cNvPr id="4099" name="AutoShape 6"/>
          <p:cNvSpPr>
            <a:spLocks noChangeArrowheads="1"/>
          </p:cNvSpPr>
          <p:nvPr/>
        </p:nvSpPr>
        <p:spPr bwMode="auto">
          <a:xfrm>
            <a:off x="305069" y="217442"/>
            <a:ext cx="3961862" cy="871788"/>
          </a:xfrm>
          <a:prstGeom prst="roundRect">
            <a:avLst>
              <a:gd name="adj" fmla="val 16667"/>
            </a:avLst>
          </a:prstGeom>
          <a:solidFill>
            <a:srgbClr val="92D050"/>
          </a:solidFill>
          <a:ln w="76200">
            <a:solidFill>
              <a:srgbClr val="FFFF00"/>
            </a:solidFill>
            <a:round/>
            <a:headEnd/>
            <a:tailEnd/>
          </a:ln>
        </p:spPr>
        <p:txBody>
          <a:bodyPr wrap="none" lIns="67830" tIns="33915" rIns="67830" bIns="33915" anchor="ctr"/>
          <a:lstStyle/>
          <a:p>
            <a:pPr algn="ctr" defTabSz="913947"/>
            <a:r>
              <a:rPr lang="fr-FR" sz="2400" b="1" dirty="0" smtClean="0">
                <a:solidFill>
                  <a:schemeClr val="bg1"/>
                </a:solidFill>
                <a:latin typeface="Times New Roman" pitchFamily="18" charset="0"/>
                <a:cs typeface="Times New Roman" pitchFamily="18" charset="0"/>
              </a:rPr>
              <a:t>République Algérienne </a:t>
            </a:r>
          </a:p>
          <a:p>
            <a:pPr algn="ctr" defTabSz="913947"/>
            <a:r>
              <a:rPr lang="fr-FR" sz="2400" b="1" dirty="0" smtClean="0">
                <a:solidFill>
                  <a:schemeClr val="bg1"/>
                </a:solidFill>
                <a:latin typeface="Times New Roman" pitchFamily="18" charset="0"/>
                <a:cs typeface="Times New Roman" pitchFamily="18" charset="0"/>
              </a:rPr>
              <a:t>Démocratique et Populaire</a:t>
            </a:r>
            <a:endParaRPr lang="fr-FR" sz="2400" b="1" dirty="0">
              <a:solidFill>
                <a:schemeClr val="bg1"/>
              </a:solidFill>
              <a:latin typeface="Times New Roman" pitchFamily="18" charset="0"/>
              <a:cs typeface="Times New Roman" pitchFamily="18" charset="0"/>
            </a:endParaRPr>
          </a:p>
        </p:txBody>
      </p:sp>
      <p:sp>
        <p:nvSpPr>
          <p:cNvPr id="4100" name="AutoShape 7"/>
          <p:cNvSpPr>
            <a:spLocks noChangeArrowheads="1"/>
          </p:cNvSpPr>
          <p:nvPr/>
        </p:nvSpPr>
        <p:spPr bwMode="auto">
          <a:xfrm>
            <a:off x="0" y="860664"/>
            <a:ext cx="9144000" cy="5997336"/>
          </a:xfrm>
          <a:prstGeom prst="star8">
            <a:avLst>
              <a:gd name="adj" fmla="val 38250"/>
            </a:avLst>
          </a:prstGeom>
          <a:solidFill>
            <a:srgbClr val="92D050"/>
          </a:solidFill>
          <a:ln w="76200">
            <a:solidFill>
              <a:srgbClr val="FFFF00"/>
            </a:solidFill>
            <a:miter lim="800000"/>
            <a:headEnd/>
            <a:tailEnd/>
          </a:ln>
        </p:spPr>
        <p:txBody>
          <a:bodyPr wrap="none" lIns="67839" tIns="33920" rIns="67839" bIns="33920" anchor="ctr"/>
          <a:lstStyle/>
          <a:p>
            <a:endParaRPr lang="fr-FR" dirty="0"/>
          </a:p>
        </p:txBody>
      </p:sp>
      <p:sp>
        <p:nvSpPr>
          <p:cNvPr id="4101" name="AutoShape 8"/>
          <p:cNvSpPr>
            <a:spLocks noChangeArrowheads="1"/>
          </p:cNvSpPr>
          <p:nvPr/>
        </p:nvSpPr>
        <p:spPr bwMode="auto">
          <a:xfrm>
            <a:off x="3475365" y="1639407"/>
            <a:ext cx="2255090" cy="687722"/>
          </a:xfrm>
          <a:prstGeom prst="flowChartOffpageConnector">
            <a:avLst/>
          </a:prstGeom>
          <a:solidFill>
            <a:srgbClr val="92D050"/>
          </a:solidFill>
          <a:ln w="76200">
            <a:solidFill>
              <a:srgbClr val="FFFF00"/>
            </a:solidFill>
            <a:miter lim="800000"/>
            <a:headEnd/>
            <a:tailEnd/>
          </a:ln>
        </p:spPr>
        <p:txBody>
          <a:bodyPr wrap="none" lIns="67830" tIns="33915" rIns="67830" bIns="33915" anchor="ctr"/>
          <a:lstStyle/>
          <a:p>
            <a:pPr algn="ctr" defTabSz="913947"/>
            <a:r>
              <a:rPr lang="ar-DZ" sz="3200" b="1" dirty="0">
                <a:solidFill>
                  <a:schemeClr val="bg1"/>
                </a:solidFill>
                <a:latin typeface="Times New Roman" pitchFamily="18" charset="0"/>
                <a:cs typeface="Times New Roman" pitchFamily="18" charset="0"/>
              </a:rPr>
              <a:t>  </a:t>
            </a:r>
            <a:r>
              <a:rPr lang="fr-FR" sz="3200" b="1" dirty="0" smtClean="0">
                <a:solidFill>
                  <a:schemeClr val="bg1"/>
                </a:solidFill>
                <a:latin typeface="Times New Roman" pitchFamily="18" charset="0"/>
                <a:cs typeface="Times New Roman" pitchFamily="18" charset="0"/>
              </a:rPr>
              <a:t>Thème</a:t>
            </a:r>
            <a:endParaRPr lang="fr-FR" sz="3200" dirty="0">
              <a:solidFill>
                <a:schemeClr val="bg1"/>
              </a:solidFill>
              <a:latin typeface="Times New Roman" pitchFamily="18" charset="0"/>
              <a:cs typeface="Times New Roman" pitchFamily="18" charset="0"/>
            </a:endParaRPr>
          </a:p>
        </p:txBody>
      </p:sp>
      <p:sp>
        <p:nvSpPr>
          <p:cNvPr id="4102" name="WordArt 11"/>
          <p:cNvSpPr>
            <a:spLocks noChangeArrowheads="1" noChangeShapeType="1" noTextEdit="1"/>
          </p:cNvSpPr>
          <p:nvPr/>
        </p:nvSpPr>
        <p:spPr bwMode="auto">
          <a:xfrm>
            <a:off x="3596318" y="1732452"/>
            <a:ext cx="1951365" cy="412633"/>
          </a:xfrm>
          <a:prstGeom prst="rect">
            <a:avLst/>
          </a:prstGeom>
          <a:ln>
            <a:solidFill>
              <a:srgbClr val="FFFF00"/>
            </a:solidFill>
          </a:ln>
        </p:spPr>
        <p:txBody>
          <a:bodyPr wrap="none" lIns="67839" tIns="33920" rIns="67839" bIns="33920" fromWordArt="1">
            <a:prstTxWarp prst="textPlain">
              <a:avLst>
                <a:gd name="adj" fmla="val 50000"/>
              </a:avLst>
            </a:prstTxWarp>
          </a:bodyPr>
          <a:lstStyle/>
          <a:p>
            <a:pPr algn="ctr" rtl="1"/>
            <a:endParaRPr lang="fr-FR" sz="2700" kern="10" dirty="0">
              <a:ln w="19050">
                <a:solidFill>
                  <a:srgbClr val="99CCFF"/>
                </a:solidFill>
                <a:round/>
                <a:headEnd/>
                <a:tailEnd/>
              </a:ln>
              <a:solidFill>
                <a:srgbClr val="0070C0"/>
              </a:solidFill>
              <a:effectLst>
                <a:outerShdw dist="35921" dir="2700000" algn="ctr" rotWithShape="0">
                  <a:srgbClr val="990000"/>
                </a:outerShdw>
              </a:effectLst>
              <a:latin typeface="Arial"/>
              <a:cs typeface="Arial"/>
            </a:endParaRPr>
          </a:p>
        </p:txBody>
      </p:sp>
      <p:sp>
        <p:nvSpPr>
          <p:cNvPr id="4103" name="WordArt 15"/>
          <p:cNvSpPr>
            <a:spLocks noChangeArrowheads="1" noChangeShapeType="1" noTextEdit="1"/>
          </p:cNvSpPr>
          <p:nvPr/>
        </p:nvSpPr>
        <p:spPr bwMode="auto">
          <a:xfrm>
            <a:off x="2143108" y="3643314"/>
            <a:ext cx="4451048" cy="871788"/>
          </a:xfrm>
          <a:prstGeom prst="rect">
            <a:avLst/>
          </a:prstGeom>
        </p:spPr>
        <p:txBody>
          <a:bodyPr spcFirstLastPara="1" wrap="none" lIns="67839" tIns="33920" rIns="67839" bIns="33920" fromWordArt="1">
            <a:prstTxWarp prst="textArchUp">
              <a:avLst>
                <a:gd name="adj" fmla="val 10800004"/>
              </a:avLst>
            </a:prstTxWarp>
          </a:bodyPr>
          <a:lstStyle/>
          <a:p>
            <a:pPr algn="ctr" rtl="1"/>
            <a:r>
              <a:rPr lang="fr-FR" sz="2700" b="1" kern="10" dirty="0" smtClean="0">
                <a:ln w="9525">
                  <a:solidFill>
                    <a:srgbClr val="000000"/>
                  </a:solidFill>
                  <a:round/>
                  <a:headEnd/>
                  <a:tailEnd/>
                </a:ln>
                <a:solidFill>
                  <a:srgbClr val="000000"/>
                </a:solidFill>
                <a:latin typeface="Arial"/>
                <a:cs typeface="Arial"/>
              </a:rPr>
              <a:t> La gestion des énergies</a:t>
            </a:r>
          </a:p>
          <a:p>
            <a:pPr algn="ctr" rtl="1"/>
            <a:r>
              <a:rPr lang="fr-FR" sz="2700" b="1" kern="10" dirty="0" smtClean="0">
                <a:ln w="9525">
                  <a:solidFill>
                    <a:srgbClr val="000000"/>
                  </a:solidFill>
                  <a:round/>
                  <a:headEnd/>
                  <a:tailEnd/>
                </a:ln>
                <a:solidFill>
                  <a:srgbClr val="000000"/>
                </a:solidFill>
                <a:latin typeface="Arial"/>
                <a:cs typeface="Arial"/>
              </a:rPr>
              <a:t>dans la ville</a:t>
            </a:r>
          </a:p>
          <a:p>
            <a:pPr algn="ctr" rtl="1"/>
            <a:endParaRPr lang="fr-FR" sz="2700" b="1" kern="10" dirty="0">
              <a:ln w="9525">
                <a:solidFill>
                  <a:srgbClr val="000000"/>
                </a:solidFill>
                <a:round/>
                <a:headEnd/>
                <a:tailEnd/>
              </a:ln>
              <a:solidFill>
                <a:srgbClr val="000000"/>
              </a:solidFill>
              <a:latin typeface="Arial"/>
              <a:cs typeface="Arial"/>
            </a:endParaRPr>
          </a:p>
        </p:txBody>
      </p:sp>
      <p:sp>
        <p:nvSpPr>
          <p:cNvPr id="4104" name="AutoShape 16"/>
          <p:cNvSpPr>
            <a:spLocks/>
          </p:cNvSpPr>
          <p:nvPr/>
        </p:nvSpPr>
        <p:spPr bwMode="auto">
          <a:xfrm>
            <a:off x="5790932" y="4867653"/>
            <a:ext cx="1995778" cy="1990347"/>
          </a:xfrm>
          <a:prstGeom prst="accentBorderCallout2">
            <a:avLst>
              <a:gd name="adj1" fmla="val 6708"/>
              <a:gd name="adj2" fmla="val -3208"/>
              <a:gd name="adj3" fmla="val 5337"/>
              <a:gd name="adj4" fmla="val -39050"/>
              <a:gd name="adj5" fmla="val -27958"/>
              <a:gd name="adj6" fmla="val -58250"/>
            </a:avLst>
          </a:prstGeom>
          <a:solidFill>
            <a:srgbClr val="92D050"/>
          </a:solidFill>
          <a:ln w="76200">
            <a:solidFill>
              <a:srgbClr val="FFFF00"/>
            </a:solidFill>
            <a:miter lim="800000"/>
            <a:headEnd/>
            <a:tailEnd/>
          </a:ln>
        </p:spPr>
        <p:txBody>
          <a:bodyPr lIns="67830" tIns="33915" rIns="67830" bIns="33915"/>
          <a:lstStyle/>
          <a:p>
            <a:pPr defTabSz="913947"/>
            <a:r>
              <a:rPr lang="fr-FR" sz="2000" b="1" i="1" u="sng" dirty="0" smtClean="0">
                <a:solidFill>
                  <a:srgbClr val="FF0000"/>
                </a:solidFill>
                <a:latin typeface="Times New Roman" pitchFamily="18" charset="0"/>
                <a:cs typeface="Times New Roman" pitchFamily="18" charset="0"/>
              </a:rPr>
              <a:t>Présenté par:</a:t>
            </a:r>
          </a:p>
          <a:p>
            <a:pPr defTabSz="913947">
              <a:buFont typeface="Arial" pitchFamily="34" charset="0"/>
              <a:buChar char="•"/>
            </a:pPr>
            <a:r>
              <a:rPr lang="fr-FR" sz="2000" dirty="0" err="1" smtClean="0">
                <a:solidFill>
                  <a:schemeClr val="bg1"/>
                </a:solidFill>
                <a:latin typeface="Times New Roman" pitchFamily="18" charset="0"/>
                <a:cs typeface="Times New Roman" pitchFamily="18" charset="0"/>
              </a:rPr>
              <a:t>Aoudj</a:t>
            </a:r>
            <a:r>
              <a:rPr lang="fr-FR" sz="2000" dirty="0" smtClean="0">
                <a:solidFill>
                  <a:schemeClr val="bg1"/>
                </a:solidFill>
                <a:latin typeface="Times New Roman" pitchFamily="18" charset="0"/>
                <a:cs typeface="Times New Roman" pitchFamily="18" charset="0"/>
              </a:rPr>
              <a:t> Aziz</a:t>
            </a:r>
          </a:p>
          <a:p>
            <a:pPr defTabSz="913947">
              <a:buFont typeface="Arial" pitchFamily="34" charset="0"/>
              <a:buChar char="•"/>
            </a:pPr>
            <a:r>
              <a:rPr lang="fr-FR" sz="2000" dirty="0" smtClean="0">
                <a:solidFill>
                  <a:schemeClr val="bg1"/>
                </a:solidFill>
                <a:latin typeface="Times New Roman" pitchFamily="18" charset="0"/>
                <a:cs typeface="Times New Roman" pitchFamily="18" charset="0"/>
              </a:rPr>
              <a:t>Sid Ahmed</a:t>
            </a:r>
          </a:p>
          <a:p>
            <a:pPr defTabSz="913947">
              <a:buFont typeface="Arial" pitchFamily="34" charset="0"/>
              <a:buChar char="•"/>
            </a:pPr>
            <a:r>
              <a:rPr lang="fr-FR" sz="2000" dirty="0" err="1" smtClean="0">
                <a:solidFill>
                  <a:schemeClr val="bg1"/>
                </a:solidFill>
                <a:latin typeface="Times New Roman" pitchFamily="18" charset="0"/>
                <a:cs typeface="Times New Roman" pitchFamily="18" charset="0"/>
              </a:rPr>
              <a:t>Lezzoum</a:t>
            </a:r>
            <a:r>
              <a:rPr lang="fr-FR" sz="2000" dirty="0" smtClean="0">
                <a:solidFill>
                  <a:schemeClr val="bg1"/>
                </a:solidFill>
                <a:latin typeface="Times New Roman" pitchFamily="18" charset="0"/>
                <a:cs typeface="Times New Roman" pitchFamily="18" charset="0"/>
              </a:rPr>
              <a:t> Hamid</a:t>
            </a:r>
          </a:p>
          <a:p>
            <a:pPr defTabSz="913947">
              <a:buFont typeface="Arial" pitchFamily="34" charset="0"/>
              <a:buChar char="•"/>
            </a:pPr>
            <a:r>
              <a:rPr lang="fr-FR" dirty="0" err="1" smtClean="0">
                <a:solidFill>
                  <a:schemeClr val="bg1"/>
                </a:solidFill>
                <a:latin typeface="Times New Roman" pitchFamily="18" charset="0"/>
                <a:cs typeface="Times New Roman" pitchFamily="18" charset="0"/>
              </a:rPr>
              <a:t>Ishak</a:t>
            </a:r>
            <a:r>
              <a:rPr lang="fr-FR" dirty="0" smtClean="0">
                <a:solidFill>
                  <a:schemeClr val="bg1"/>
                </a:solidFill>
                <a:latin typeface="Times New Roman" pitchFamily="18" charset="0"/>
                <a:cs typeface="Times New Roman" pitchFamily="18" charset="0"/>
              </a:rPr>
              <a:t>  </a:t>
            </a:r>
            <a:r>
              <a:rPr lang="fr-FR" dirty="0" err="1" smtClean="0">
                <a:solidFill>
                  <a:schemeClr val="bg1"/>
                </a:solidFill>
                <a:latin typeface="Times New Roman" pitchFamily="18" charset="0"/>
                <a:cs typeface="Times New Roman" pitchFamily="18" charset="0"/>
              </a:rPr>
              <a:t>Abd</a:t>
            </a:r>
            <a:r>
              <a:rPr lang="fr-FR" dirty="0" smtClean="0">
                <a:solidFill>
                  <a:schemeClr val="bg1"/>
                </a:solidFill>
                <a:latin typeface="Times New Roman" pitchFamily="18" charset="0"/>
                <a:cs typeface="Times New Roman" pitchFamily="18" charset="0"/>
              </a:rPr>
              <a:t> </a:t>
            </a:r>
            <a:r>
              <a:rPr lang="fr-FR" dirty="0" err="1" smtClean="0">
                <a:solidFill>
                  <a:schemeClr val="bg1"/>
                </a:solidFill>
                <a:latin typeface="Times New Roman" pitchFamily="18" charset="0"/>
                <a:cs typeface="Times New Roman" pitchFamily="18" charset="0"/>
              </a:rPr>
              <a:t>Elaziz</a:t>
            </a:r>
            <a:endParaRPr lang="fr-FR" dirty="0" smtClean="0">
              <a:solidFill>
                <a:schemeClr val="bg1"/>
              </a:solidFill>
              <a:latin typeface="Times New Roman" pitchFamily="18" charset="0"/>
              <a:cs typeface="Times New Roman" pitchFamily="18" charset="0"/>
            </a:endParaRPr>
          </a:p>
          <a:p>
            <a:pPr defTabSz="913947">
              <a:buFont typeface="Arial" pitchFamily="34" charset="0"/>
              <a:buChar char="•"/>
            </a:pPr>
            <a:r>
              <a:rPr lang="fr-FR" sz="2000" dirty="0" err="1" smtClean="0">
                <a:solidFill>
                  <a:schemeClr val="bg1"/>
                </a:solidFill>
                <a:latin typeface="Times New Roman" pitchFamily="18" charset="0"/>
                <a:cs typeface="Times New Roman" pitchFamily="18" charset="0"/>
              </a:rPr>
              <a:t>Elagab</a:t>
            </a:r>
            <a:r>
              <a:rPr lang="fr-FR" sz="2000" dirty="0" smtClean="0">
                <a:solidFill>
                  <a:schemeClr val="bg1"/>
                </a:solidFill>
                <a:latin typeface="Times New Roman" pitchFamily="18" charset="0"/>
                <a:cs typeface="Times New Roman" pitchFamily="18" charset="0"/>
              </a:rPr>
              <a:t> Naas</a:t>
            </a:r>
          </a:p>
          <a:p>
            <a:pPr defTabSz="913947"/>
            <a:endParaRPr lang="fr-FR" sz="2100" dirty="0"/>
          </a:p>
        </p:txBody>
      </p:sp>
      <p:sp>
        <p:nvSpPr>
          <p:cNvPr id="4105" name="AutoShape 18"/>
          <p:cNvSpPr>
            <a:spLocks/>
          </p:cNvSpPr>
          <p:nvPr/>
        </p:nvSpPr>
        <p:spPr bwMode="auto">
          <a:xfrm>
            <a:off x="1357290" y="4851470"/>
            <a:ext cx="2056255" cy="2006530"/>
          </a:xfrm>
          <a:prstGeom prst="accentBorderCallout2">
            <a:avLst>
              <a:gd name="adj1" fmla="val 6616"/>
              <a:gd name="adj2" fmla="val 103208"/>
              <a:gd name="adj3" fmla="val 6616"/>
              <a:gd name="adj4" fmla="val 139412"/>
              <a:gd name="adj5" fmla="val -26287"/>
              <a:gd name="adj6" fmla="val 160454"/>
            </a:avLst>
          </a:prstGeom>
          <a:solidFill>
            <a:srgbClr val="92D050"/>
          </a:solidFill>
          <a:ln w="76200">
            <a:solidFill>
              <a:srgbClr val="FFFF00"/>
            </a:solidFill>
            <a:miter lim="800000"/>
            <a:headEnd/>
            <a:tailEnd/>
          </a:ln>
        </p:spPr>
        <p:txBody>
          <a:bodyPr lIns="67830" tIns="33915" rIns="67830" bIns="33915"/>
          <a:lstStyle/>
          <a:p>
            <a:pPr defTabSz="913947"/>
            <a:r>
              <a:rPr lang="fr-FR" sz="2000" b="1" i="1" u="sng" dirty="0" smtClean="0">
                <a:solidFill>
                  <a:srgbClr val="FF0000"/>
                </a:solidFill>
                <a:latin typeface="Times New Roman" pitchFamily="18" charset="0"/>
                <a:cs typeface="Times New Roman" pitchFamily="18" charset="0"/>
              </a:rPr>
              <a:t>Dirigée par:</a:t>
            </a:r>
          </a:p>
          <a:p>
            <a:pPr defTabSz="913947">
              <a:buFont typeface="Arial" pitchFamily="34" charset="0"/>
              <a:buChar char="•"/>
            </a:pPr>
            <a:r>
              <a:rPr lang="fr-FR" sz="2100" dirty="0" smtClean="0">
                <a:solidFill>
                  <a:schemeClr val="bg1"/>
                </a:solidFill>
                <a:latin typeface="Times New Roman" pitchFamily="18" charset="0"/>
                <a:cs typeface="Times New Roman" pitchFamily="18" charset="0"/>
              </a:rPr>
              <a:t>Mme </a:t>
            </a:r>
            <a:r>
              <a:rPr lang="fr-FR" sz="2100" dirty="0" err="1" smtClean="0">
                <a:solidFill>
                  <a:schemeClr val="bg1"/>
                </a:solidFill>
                <a:latin typeface="Times New Roman" pitchFamily="18" charset="0"/>
                <a:cs typeface="Times New Roman" pitchFamily="18" charset="0"/>
              </a:rPr>
              <a:t>Bouaroudj</a:t>
            </a:r>
            <a:endParaRPr lang="fr-FR" sz="2100" dirty="0">
              <a:solidFill>
                <a:schemeClr val="bg1"/>
              </a:solidFill>
              <a:latin typeface="Times New Roman" pitchFamily="18" charset="0"/>
              <a:cs typeface="Times New Roman" pitchFamily="18" charset="0"/>
            </a:endParaRPr>
          </a:p>
        </p:txBody>
      </p:sp>
      <p:sp>
        <p:nvSpPr>
          <p:cNvPr id="4106" name="AutoShape 19"/>
          <p:cNvSpPr>
            <a:spLocks noChangeArrowheads="1"/>
          </p:cNvSpPr>
          <p:nvPr/>
        </p:nvSpPr>
        <p:spPr bwMode="auto">
          <a:xfrm>
            <a:off x="3643306" y="5857892"/>
            <a:ext cx="1892233" cy="504666"/>
          </a:xfrm>
          <a:prstGeom prst="flowChartTerminator">
            <a:avLst/>
          </a:prstGeom>
          <a:solidFill>
            <a:srgbClr val="92D050"/>
          </a:solidFill>
          <a:ln w="76200">
            <a:solidFill>
              <a:srgbClr val="FFFF00"/>
            </a:solidFill>
            <a:miter lim="800000"/>
            <a:headEnd/>
            <a:tailEnd/>
          </a:ln>
        </p:spPr>
        <p:txBody>
          <a:bodyPr wrap="none" lIns="67830" tIns="33915" rIns="67830" bIns="33915" anchor="ctr"/>
          <a:lstStyle/>
          <a:p>
            <a:pPr algn="ctr" defTabSz="913947"/>
            <a:r>
              <a:rPr lang="fr-FR" sz="2400" b="1" dirty="0" smtClean="0">
                <a:solidFill>
                  <a:schemeClr val="bg1"/>
                </a:solidFill>
                <a:latin typeface="Times New Roman" pitchFamily="18" charset="0"/>
                <a:cs typeface="Times New Roman" pitchFamily="18" charset="0"/>
              </a:rPr>
              <a:t>2010</a:t>
            </a:r>
            <a:r>
              <a:rPr lang="ar-DZ" sz="2400" b="1" dirty="0" smtClean="0">
                <a:solidFill>
                  <a:schemeClr val="bg1"/>
                </a:solidFill>
                <a:latin typeface="Times New Roman" pitchFamily="18" charset="0"/>
                <a:cs typeface="Times New Roman" pitchFamily="18" charset="0"/>
              </a:rPr>
              <a:t>-</a:t>
            </a:r>
            <a:r>
              <a:rPr lang="fr-FR" sz="2400" b="1" dirty="0" smtClean="0">
                <a:solidFill>
                  <a:schemeClr val="bg1"/>
                </a:solidFill>
                <a:latin typeface="Times New Roman" pitchFamily="18" charset="0"/>
                <a:cs typeface="Times New Roman" pitchFamily="18" charset="0"/>
              </a:rPr>
              <a:t>2011</a:t>
            </a:r>
            <a:endParaRPr lang="fr-FR" sz="2400" b="1" dirty="0">
              <a:solidFill>
                <a:schemeClr val="bg1"/>
              </a:solidFill>
              <a:latin typeface="Times New Roman" pitchFamily="18" charset="0"/>
              <a:cs typeface="Times New Roman" pitchFamily="18" charset="0"/>
            </a:endParaRPr>
          </a:p>
        </p:txBody>
      </p:sp>
      <p:sp>
        <p:nvSpPr>
          <p:cNvPr id="4107" name="AutoShape 21"/>
          <p:cNvSpPr>
            <a:spLocks noChangeArrowheads="1"/>
          </p:cNvSpPr>
          <p:nvPr/>
        </p:nvSpPr>
        <p:spPr bwMode="auto">
          <a:xfrm rot="10800000">
            <a:off x="4084159" y="1134741"/>
            <a:ext cx="1036158" cy="367122"/>
          </a:xfrm>
          <a:prstGeom prst="flowChartOffpageConnector">
            <a:avLst/>
          </a:prstGeom>
          <a:solidFill>
            <a:srgbClr val="92D050"/>
          </a:solidFill>
          <a:ln w="76200">
            <a:solidFill>
              <a:srgbClr val="FFFF00"/>
            </a:solidFill>
            <a:miter lim="800000"/>
            <a:headEnd/>
            <a:tailEnd/>
          </a:ln>
        </p:spPr>
        <p:txBody>
          <a:bodyPr rot="10800000" wrap="none" lIns="67830" tIns="33915" rIns="67830" bIns="33915" anchor="ctr"/>
          <a:lstStyle/>
          <a:p>
            <a:pPr algn="ctr" defTabSz="913947"/>
            <a:r>
              <a:rPr lang="fr-FR" sz="2400" b="1" dirty="0" smtClean="0">
                <a:solidFill>
                  <a:schemeClr val="bg1"/>
                </a:solidFill>
              </a:rPr>
              <a:t>G: 01</a:t>
            </a:r>
            <a:endParaRPr lang="fr-FR" sz="2400" b="1"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1000"/>
                                        <p:tgtEl>
                                          <p:spTgt spid="4099"/>
                                        </p:tgtEl>
                                      </p:cBhvr>
                                    </p:animEffect>
                                    <p:anim calcmode="lin" valueType="num">
                                      <p:cBhvr>
                                        <p:cTn id="8" dur="1000" fill="hold"/>
                                        <p:tgtEl>
                                          <p:spTgt spid="4099"/>
                                        </p:tgtEl>
                                        <p:attrNameLst>
                                          <p:attrName>ppt_x</p:attrName>
                                        </p:attrNameLst>
                                      </p:cBhvr>
                                      <p:tavLst>
                                        <p:tav tm="0">
                                          <p:val>
                                            <p:strVal val="#ppt_x"/>
                                          </p:val>
                                        </p:tav>
                                        <p:tav tm="100000">
                                          <p:val>
                                            <p:strVal val="#ppt_x"/>
                                          </p:val>
                                        </p:tav>
                                      </p:tavLst>
                                    </p:anim>
                                    <p:anim calcmode="lin" valueType="num">
                                      <p:cBhvr>
                                        <p:cTn id="9" dur="1000" fill="hold"/>
                                        <p:tgtEl>
                                          <p:spTgt spid="409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107"/>
                                        </p:tgtEl>
                                        <p:attrNameLst>
                                          <p:attrName>style.visibility</p:attrName>
                                        </p:attrNameLst>
                                      </p:cBhvr>
                                      <p:to>
                                        <p:strVal val="visible"/>
                                      </p:to>
                                    </p:set>
                                    <p:animEffect transition="in" filter="fade">
                                      <p:cBhvr>
                                        <p:cTn id="19" dur="1000"/>
                                        <p:tgtEl>
                                          <p:spTgt spid="4107"/>
                                        </p:tgtEl>
                                      </p:cBhvr>
                                    </p:animEffect>
                                    <p:anim calcmode="lin" valueType="num">
                                      <p:cBhvr>
                                        <p:cTn id="20" dur="1000" fill="hold"/>
                                        <p:tgtEl>
                                          <p:spTgt spid="4107"/>
                                        </p:tgtEl>
                                        <p:attrNameLst>
                                          <p:attrName>ppt_x</p:attrName>
                                        </p:attrNameLst>
                                      </p:cBhvr>
                                      <p:tavLst>
                                        <p:tav tm="0">
                                          <p:val>
                                            <p:strVal val="#ppt_x"/>
                                          </p:val>
                                        </p:tav>
                                        <p:tav tm="100000">
                                          <p:val>
                                            <p:strVal val="#ppt_x"/>
                                          </p:val>
                                        </p:tav>
                                      </p:tavLst>
                                    </p:anim>
                                    <p:anim calcmode="lin" valueType="num">
                                      <p:cBhvr>
                                        <p:cTn id="21" dur="1000" fill="hold"/>
                                        <p:tgtEl>
                                          <p:spTgt spid="410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4101"/>
                                        </p:tgtEl>
                                        <p:attrNameLst>
                                          <p:attrName>style.visibility</p:attrName>
                                        </p:attrNameLst>
                                      </p:cBhvr>
                                      <p:to>
                                        <p:strVal val="visible"/>
                                      </p:to>
                                    </p:set>
                                    <p:animEffect transition="in" filter="fade">
                                      <p:cBhvr>
                                        <p:cTn id="26" dur="1000"/>
                                        <p:tgtEl>
                                          <p:spTgt spid="4101"/>
                                        </p:tgtEl>
                                      </p:cBhvr>
                                    </p:animEffect>
                                    <p:anim calcmode="lin" valueType="num">
                                      <p:cBhvr>
                                        <p:cTn id="27" dur="1000" fill="hold"/>
                                        <p:tgtEl>
                                          <p:spTgt spid="4101"/>
                                        </p:tgtEl>
                                        <p:attrNameLst>
                                          <p:attrName>ppt_x</p:attrName>
                                        </p:attrNameLst>
                                      </p:cBhvr>
                                      <p:tavLst>
                                        <p:tav tm="0">
                                          <p:val>
                                            <p:strVal val="#ppt_x"/>
                                          </p:val>
                                        </p:tav>
                                        <p:tav tm="100000">
                                          <p:val>
                                            <p:strVal val="#ppt_x"/>
                                          </p:val>
                                        </p:tav>
                                      </p:tavLst>
                                    </p:anim>
                                    <p:anim calcmode="lin" valueType="num">
                                      <p:cBhvr>
                                        <p:cTn id="28" dur="1000" fill="hold"/>
                                        <p:tgtEl>
                                          <p:spTgt spid="410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grpId="0" nodeType="clickEffect">
                                  <p:stCondLst>
                                    <p:cond delay="0"/>
                                  </p:stCondLst>
                                  <p:iterate type="lt">
                                    <p:tmPct val="10000"/>
                                  </p:iterate>
                                  <p:childTnLst>
                                    <p:set>
                                      <p:cBhvr>
                                        <p:cTn id="32" dur="1" fill="hold">
                                          <p:stCondLst>
                                            <p:cond delay="0"/>
                                          </p:stCondLst>
                                        </p:cTn>
                                        <p:tgtEl>
                                          <p:spTgt spid="4103"/>
                                        </p:tgtEl>
                                        <p:attrNameLst>
                                          <p:attrName>style.visibility</p:attrName>
                                        </p:attrNameLst>
                                      </p:cBhvr>
                                      <p:to>
                                        <p:strVal val="visible"/>
                                      </p:to>
                                    </p:set>
                                    <p:anim calcmode="lin" valueType="num">
                                      <p:cBhvr>
                                        <p:cTn id="33" dur="500" fill="hold"/>
                                        <p:tgtEl>
                                          <p:spTgt spid="41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4103"/>
                                        </p:tgtEl>
                                        <p:attrNameLst>
                                          <p:attrName>ppt_y</p:attrName>
                                        </p:attrNameLst>
                                      </p:cBhvr>
                                      <p:tavLst>
                                        <p:tav tm="0">
                                          <p:val>
                                            <p:strVal val="#ppt_y"/>
                                          </p:val>
                                        </p:tav>
                                        <p:tav tm="100000">
                                          <p:val>
                                            <p:strVal val="#ppt_y"/>
                                          </p:val>
                                        </p:tav>
                                      </p:tavLst>
                                    </p:anim>
                                    <p:anim calcmode="lin" valueType="num">
                                      <p:cBhvr>
                                        <p:cTn id="35" dur="500" fill="hold"/>
                                        <p:tgtEl>
                                          <p:spTgt spid="41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41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4103"/>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104"/>
                                        </p:tgtEl>
                                        <p:attrNameLst>
                                          <p:attrName>style.visibility</p:attrName>
                                        </p:attrNameLst>
                                      </p:cBhvr>
                                      <p:to>
                                        <p:strVal val="visible"/>
                                      </p:to>
                                    </p:set>
                                    <p:animEffect transition="in" filter="fade">
                                      <p:cBhvr>
                                        <p:cTn id="42" dur="1000"/>
                                        <p:tgtEl>
                                          <p:spTgt spid="4104"/>
                                        </p:tgtEl>
                                      </p:cBhvr>
                                    </p:animEffect>
                                    <p:anim calcmode="lin" valueType="num">
                                      <p:cBhvr>
                                        <p:cTn id="43" dur="1000" fill="hold"/>
                                        <p:tgtEl>
                                          <p:spTgt spid="4104"/>
                                        </p:tgtEl>
                                        <p:attrNameLst>
                                          <p:attrName>ppt_x</p:attrName>
                                        </p:attrNameLst>
                                      </p:cBhvr>
                                      <p:tavLst>
                                        <p:tav tm="0">
                                          <p:val>
                                            <p:strVal val="#ppt_x"/>
                                          </p:val>
                                        </p:tav>
                                        <p:tav tm="100000">
                                          <p:val>
                                            <p:strVal val="#ppt_x"/>
                                          </p:val>
                                        </p:tav>
                                      </p:tavLst>
                                    </p:anim>
                                    <p:anim calcmode="lin" valueType="num">
                                      <p:cBhvr>
                                        <p:cTn id="44" dur="1000" fill="hold"/>
                                        <p:tgtEl>
                                          <p:spTgt spid="410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105"/>
                                        </p:tgtEl>
                                        <p:attrNameLst>
                                          <p:attrName>style.visibility</p:attrName>
                                        </p:attrNameLst>
                                      </p:cBhvr>
                                      <p:to>
                                        <p:strVal val="visible"/>
                                      </p:to>
                                    </p:set>
                                    <p:animEffect transition="in" filter="fade">
                                      <p:cBhvr>
                                        <p:cTn id="47" dur="1000"/>
                                        <p:tgtEl>
                                          <p:spTgt spid="4105"/>
                                        </p:tgtEl>
                                      </p:cBhvr>
                                    </p:animEffect>
                                    <p:anim calcmode="lin" valueType="num">
                                      <p:cBhvr>
                                        <p:cTn id="48" dur="1000" fill="hold"/>
                                        <p:tgtEl>
                                          <p:spTgt spid="4105"/>
                                        </p:tgtEl>
                                        <p:attrNameLst>
                                          <p:attrName>ppt_x</p:attrName>
                                        </p:attrNameLst>
                                      </p:cBhvr>
                                      <p:tavLst>
                                        <p:tav tm="0">
                                          <p:val>
                                            <p:strVal val="#ppt_x"/>
                                          </p:val>
                                        </p:tav>
                                        <p:tav tm="100000">
                                          <p:val>
                                            <p:strVal val="#ppt_x"/>
                                          </p:val>
                                        </p:tav>
                                      </p:tavLst>
                                    </p:anim>
                                    <p:anim calcmode="lin" valueType="num">
                                      <p:cBhvr>
                                        <p:cTn id="49" dur="1000" fill="hold"/>
                                        <p:tgtEl>
                                          <p:spTgt spid="410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4106"/>
                                        </p:tgtEl>
                                        <p:attrNameLst>
                                          <p:attrName>style.visibility</p:attrName>
                                        </p:attrNameLst>
                                      </p:cBhvr>
                                      <p:to>
                                        <p:strVal val="visible"/>
                                      </p:to>
                                    </p:set>
                                    <p:animEffect transition="in" filter="fade">
                                      <p:cBhvr>
                                        <p:cTn id="54" dur="1000"/>
                                        <p:tgtEl>
                                          <p:spTgt spid="4106"/>
                                        </p:tgtEl>
                                      </p:cBhvr>
                                    </p:animEffect>
                                    <p:anim calcmode="lin" valueType="num">
                                      <p:cBhvr>
                                        <p:cTn id="55" dur="1000" fill="hold"/>
                                        <p:tgtEl>
                                          <p:spTgt spid="4106"/>
                                        </p:tgtEl>
                                        <p:attrNameLst>
                                          <p:attrName>ppt_x</p:attrName>
                                        </p:attrNameLst>
                                      </p:cBhvr>
                                      <p:tavLst>
                                        <p:tav tm="0">
                                          <p:val>
                                            <p:strVal val="#ppt_x"/>
                                          </p:val>
                                        </p:tav>
                                        <p:tav tm="100000">
                                          <p:val>
                                            <p:strVal val="#ppt_x"/>
                                          </p:val>
                                        </p:tav>
                                      </p:tavLst>
                                    </p:anim>
                                    <p:anim calcmode="lin" valueType="num">
                                      <p:cBhvr>
                                        <p:cTn id="56" dur="1000" fill="hold"/>
                                        <p:tgtEl>
                                          <p:spTgt spid="4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nimBg="1"/>
      <p:bldP spid="4099" grpId="0" animBg="1"/>
      <p:bldP spid="4101" grpId="0" animBg="1"/>
      <p:bldP spid="4103" grpId="0"/>
      <p:bldP spid="4104" grpId="0" animBg="1"/>
      <p:bldP spid="4105" grpId="0" animBg="1"/>
      <p:bldP spid="4106" grpId="0" animBg="1"/>
      <p:bldP spid="410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an courbé vers le bas 1"/>
          <p:cNvSpPr/>
          <p:nvPr/>
        </p:nvSpPr>
        <p:spPr>
          <a:xfrm>
            <a:off x="0" y="0"/>
            <a:ext cx="9144000" cy="1285860"/>
          </a:xfrm>
          <a:prstGeom prst="ellipseRibb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3200" b="1" i="1" dirty="0" smtClean="0">
                <a:solidFill>
                  <a:srgbClr val="FF0000"/>
                </a:solidFill>
                <a:latin typeface="Times New Roman" pitchFamily="18" charset="0"/>
                <a:cs typeface="Times New Roman" pitchFamily="18" charset="0"/>
              </a:rPr>
              <a:t> L’énergie Renouvelables</a:t>
            </a:r>
            <a:endParaRPr lang="fr-FR" sz="3200" dirty="0" smtClean="0">
              <a:solidFill>
                <a:srgbClr val="FF0000"/>
              </a:solidFill>
            </a:endParaRPr>
          </a:p>
          <a:p>
            <a:pPr algn="ctr"/>
            <a:endParaRPr lang="fr-FR" dirty="0"/>
          </a:p>
        </p:txBody>
      </p:sp>
      <p:sp>
        <p:nvSpPr>
          <p:cNvPr id="3" name="Rectangle à coins arrondis 2"/>
          <p:cNvSpPr/>
          <p:nvPr/>
        </p:nvSpPr>
        <p:spPr>
          <a:xfrm>
            <a:off x="2857488" y="1500174"/>
            <a:ext cx="3200416" cy="928670"/>
          </a:xfrm>
          <a:prstGeom prst="roundRect">
            <a:avLst/>
          </a:prstGeom>
          <a:solidFill>
            <a:srgbClr val="FF0000"/>
          </a:solidFill>
          <a:ln>
            <a:noFill/>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a:solidFill>
                  <a:srgbClr val="FFFF00"/>
                </a:solidFill>
                <a:latin typeface="Times New Roman" pitchFamily="18" charset="0"/>
                <a:cs typeface="Times New Roman" pitchFamily="18" charset="0"/>
              </a:rPr>
              <a:t>L’énergie solaire</a:t>
            </a:r>
            <a:r>
              <a:rPr lang="fr-FR" b="1" i="1" dirty="0">
                <a:solidFill>
                  <a:srgbClr val="FFFF00"/>
                </a:solidFill>
              </a:rPr>
              <a:t> </a:t>
            </a:r>
            <a:endParaRPr lang="fr-FR" dirty="0">
              <a:solidFill>
                <a:srgbClr val="FFFF00"/>
              </a:solidFill>
            </a:endParaRPr>
          </a:p>
        </p:txBody>
      </p:sp>
      <p:sp>
        <p:nvSpPr>
          <p:cNvPr id="5" name="Espace réservé du contenu 4"/>
          <p:cNvSpPr>
            <a:spLocks noGrp="1"/>
          </p:cNvSpPr>
          <p:nvPr>
            <p:ph sz="half" idx="1"/>
          </p:nvPr>
        </p:nvSpPr>
        <p:spPr>
          <a:xfrm>
            <a:off x="464344" y="2500306"/>
            <a:ext cx="5107788" cy="2286016"/>
          </a:xfrm>
        </p:spPr>
        <p:txBody>
          <a:bodyPr>
            <a:normAutofit fontScale="62500" lnSpcReduction="20000"/>
          </a:bodyPr>
          <a:lstStyle/>
          <a:p>
            <a:pPr>
              <a:buNone/>
            </a:pPr>
            <a:r>
              <a:rPr lang="fr-FR" dirty="0" smtClean="0">
                <a:latin typeface="Times New Roman" pitchFamily="18" charset="0"/>
                <a:cs typeface="Times New Roman" pitchFamily="18" charset="0"/>
              </a:rPr>
              <a:t>	Définition:   </a:t>
            </a:r>
          </a:p>
          <a:p>
            <a:pPr>
              <a:buNone/>
            </a:pPr>
            <a:r>
              <a:rPr lang="fr-FR" dirty="0" smtClean="0">
                <a:latin typeface="Times New Roman" pitchFamily="18" charset="0"/>
                <a:cs typeface="Times New Roman" pitchFamily="18" charset="0"/>
              </a:rPr>
              <a:t>	     Le Soleil fonctionne comme un gigantesque central nucléaire à fusion, brûlant 4 milliards de tonnes d’hydrogène à la seconde, dégageant d’énormes quantités d’énergie.</a:t>
            </a:r>
          </a:p>
          <a:p>
            <a:pPr>
              <a:buNone/>
            </a:pPr>
            <a:r>
              <a:rPr lang="fr-FR" dirty="0" smtClean="0">
                <a:latin typeface="Times New Roman" pitchFamily="18" charset="0"/>
                <a:cs typeface="Times New Roman" pitchFamily="18" charset="0"/>
              </a:rPr>
              <a:t>	    Une grande quantité de l'énergie solaire est réfléchie ou absorbée par l'atmosphère, les nuages</a:t>
            </a:r>
            <a:endParaRPr lang="fr-FR" dirty="0">
              <a:latin typeface="Times New Roman" pitchFamily="18" charset="0"/>
              <a:cs typeface="Times New Roman" pitchFamily="18" charset="0"/>
            </a:endParaRPr>
          </a:p>
        </p:txBody>
      </p:sp>
      <p:pic>
        <p:nvPicPr>
          <p:cNvPr id="7" name="Image 6" descr="tempimage1"/>
          <p:cNvPicPr/>
          <p:nvPr/>
        </p:nvPicPr>
        <p:blipFill>
          <a:blip r:embed="rId2"/>
          <a:srcRect/>
          <a:stretch>
            <a:fillRect/>
          </a:stretch>
        </p:blipFill>
        <p:spPr bwMode="auto">
          <a:xfrm>
            <a:off x="5655636" y="2643182"/>
            <a:ext cx="3488364" cy="4214818"/>
          </a:xfrm>
          <a:prstGeom prst="rect">
            <a:avLst/>
          </a:prstGeom>
          <a:ln>
            <a:noFill/>
          </a:ln>
          <a:effectLst>
            <a:softEdge rad="112500"/>
          </a:effectLst>
        </p:spPr>
      </p:pic>
      <p:pic>
        <p:nvPicPr>
          <p:cNvPr id="1026" name="Picture 2"/>
          <p:cNvPicPr>
            <a:picLocks noChangeAspect="1" noChangeArrowheads="1"/>
          </p:cNvPicPr>
          <p:nvPr/>
        </p:nvPicPr>
        <p:blipFill>
          <a:blip r:embed="rId3"/>
          <a:srcRect/>
          <a:stretch>
            <a:fillRect/>
          </a:stretch>
        </p:blipFill>
        <p:spPr bwMode="auto">
          <a:xfrm>
            <a:off x="0" y="4572008"/>
            <a:ext cx="5681634" cy="228599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 calcmode="lin" valueType="num">
                                      <p:cBhvr additive="base">
                                        <p:cTn id="2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3"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plus(in)">
                                      <p:cBhvr>
                                        <p:cTn id="30" dur="2000"/>
                                        <p:tgtEl>
                                          <p:spTgt spid="7"/>
                                        </p:tgtEl>
                                      </p:cBhvr>
                                    </p:animEffect>
                                  </p:childTnLst>
                                </p:cTn>
                              </p:par>
                              <p:par>
                                <p:cTn id="31" presetID="13" presetClass="entr" presetSubtype="16" fill="hold" nodeType="with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plus(in)">
                                      <p:cBhvr>
                                        <p:cTn id="33"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357188" y="0"/>
            <a:ext cx="8786812" cy="6858000"/>
          </a:xfrm>
        </p:spPr>
        <p:txBody>
          <a:bodyPr/>
          <a:lstStyle/>
          <a:p>
            <a:pPr>
              <a:buNone/>
            </a:pPr>
            <a:r>
              <a:rPr lang="fr-FR" sz="3200" b="1" dirty="0" smtClean="0">
                <a:solidFill>
                  <a:srgbClr val="00FF00"/>
                </a:solidFill>
                <a:latin typeface="Algerian" pitchFamily="82" charset="0"/>
                <a:cs typeface="Arial" pitchFamily="34" charset="0"/>
              </a:rPr>
              <a:t> </a:t>
            </a:r>
            <a:endParaRPr lang="fr-FR" dirty="0"/>
          </a:p>
        </p:txBody>
      </p:sp>
      <p:sp>
        <p:nvSpPr>
          <p:cNvPr id="4" name="Rectangle à coins arrondis 3"/>
          <p:cNvSpPr/>
          <p:nvPr/>
        </p:nvSpPr>
        <p:spPr>
          <a:xfrm>
            <a:off x="3000364" y="0"/>
            <a:ext cx="3200416" cy="928670"/>
          </a:xfrm>
          <a:prstGeom prst="roundRect">
            <a:avLst/>
          </a:prstGeom>
          <a:solidFill>
            <a:srgbClr val="FF0000"/>
          </a:solidFill>
          <a:ln>
            <a:noFill/>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a:solidFill>
                  <a:srgbClr val="FFFF00"/>
                </a:solidFill>
                <a:latin typeface="Times New Roman" pitchFamily="18" charset="0"/>
                <a:cs typeface="Times New Roman" pitchFamily="18" charset="0"/>
              </a:rPr>
              <a:t>L’énergie solaire</a:t>
            </a:r>
            <a:r>
              <a:rPr lang="fr-FR" b="1" i="1" dirty="0">
                <a:solidFill>
                  <a:srgbClr val="FFFF00"/>
                </a:solidFill>
              </a:rPr>
              <a:t> </a:t>
            </a:r>
            <a:endParaRPr lang="fr-FR" dirty="0">
              <a:solidFill>
                <a:srgbClr val="FFFF00"/>
              </a:solidFill>
            </a:endParaRPr>
          </a:p>
        </p:txBody>
      </p:sp>
      <p:sp>
        <p:nvSpPr>
          <p:cNvPr id="5" name="Ellipse 4"/>
          <p:cNvSpPr/>
          <p:nvPr/>
        </p:nvSpPr>
        <p:spPr>
          <a:xfrm>
            <a:off x="500034" y="1571612"/>
            <a:ext cx="3357586" cy="914400"/>
          </a:xfrm>
          <a:prstGeom prst="ellipse">
            <a:avLst/>
          </a:prstGeom>
          <a:solidFill>
            <a:schemeClr val="tx2">
              <a:lumMod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r>
              <a:rPr lang="fr-FR" sz="2000" b="1" dirty="0"/>
              <a:t>L'énergie solaire thermique </a:t>
            </a:r>
            <a:endParaRPr lang="fr-FR" sz="2000" dirty="0"/>
          </a:p>
        </p:txBody>
      </p:sp>
      <p:sp>
        <p:nvSpPr>
          <p:cNvPr id="6" name="Ellipse 5"/>
          <p:cNvSpPr/>
          <p:nvPr/>
        </p:nvSpPr>
        <p:spPr>
          <a:xfrm>
            <a:off x="5357818" y="1571612"/>
            <a:ext cx="3500462" cy="914400"/>
          </a:xfrm>
          <a:prstGeom prst="ellipse">
            <a:avLst/>
          </a:prstGeom>
          <a:solidFill>
            <a:schemeClr val="tx2">
              <a:lumMod val="25000"/>
            </a:schemeClr>
          </a:solidFill>
        </p:spPr>
        <p:style>
          <a:lnRef idx="1">
            <a:schemeClr val="dk1"/>
          </a:lnRef>
          <a:fillRef idx="3">
            <a:schemeClr val="dk1"/>
          </a:fillRef>
          <a:effectRef idx="2">
            <a:schemeClr val="dk1"/>
          </a:effectRef>
          <a:fontRef idx="minor">
            <a:schemeClr val="lt1"/>
          </a:fontRef>
        </p:style>
        <p:txBody>
          <a:bodyPr rtlCol="0" anchor="ctr"/>
          <a:lstStyle/>
          <a:p>
            <a:pPr algn="ctr"/>
            <a:r>
              <a:rPr lang="fr-FR" sz="2000" b="1" dirty="0"/>
              <a:t>L'énergie solaire photovoltaïque :</a:t>
            </a:r>
            <a:endParaRPr lang="fr-FR" sz="2000" dirty="0"/>
          </a:p>
          <a:p>
            <a:pPr algn="r"/>
            <a:endParaRPr lang="fr-FR" dirty="0"/>
          </a:p>
        </p:txBody>
      </p:sp>
      <p:sp>
        <p:nvSpPr>
          <p:cNvPr id="9" name="Arrondir un rectangle avec un coin diagonal 8"/>
          <p:cNvSpPr/>
          <p:nvPr/>
        </p:nvSpPr>
        <p:spPr>
          <a:xfrm>
            <a:off x="5500694" y="2857496"/>
            <a:ext cx="3286148" cy="3643338"/>
          </a:xfrm>
          <a:prstGeom prst="round2DiagRect">
            <a:avLst/>
          </a:prstGeom>
          <a:ln/>
        </p:spPr>
        <p:style>
          <a:lnRef idx="1">
            <a:schemeClr val="accent4"/>
          </a:lnRef>
          <a:fillRef idx="2">
            <a:schemeClr val="accent4"/>
          </a:fillRef>
          <a:effectRef idx="1">
            <a:schemeClr val="accent4"/>
          </a:effectRef>
          <a:fontRef idx="minor">
            <a:schemeClr val="dk1"/>
          </a:fontRef>
        </p:style>
        <p:txBody>
          <a:bodyPr rtlCol="0" anchor="ctr"/>
          <a:lstStyle/>
          <a:p>
            <a:r>
              <a:rPr lang="fr-FR" sz="2000" dirty="0">
                <a:latin typeface="Times New Roman" pitchFamily="18" charset="0"/>
                <a:cs typeface="Times New Roman" pitchFamily="18" charset="0"/>
              </a:rPr>
              <a:t>L’énergie solaire photovoltaïque convertit directement l'énergie solaire en électricité, en utilisant les propriétés des surfaces photosensibles qui libèrent des électrons lorsque des photons (des rayons solaires) les éclairent</a:t>
            </a:r>
          </a:p>
        </p:txBody>
      </p:sp>
      <p:sp>
        <p:nvSpPr>
          <p:cNvPr id="10" name="Arrondir un rectangle avec un coin diagonal 9"/>
          <p:cNvSpPr/>
          <p:nvPr/>
        </p:nvSpPr>
        <p:spPr>
          <a:xfrm>
            <a:off x="714348" y="2928934"/>
            <a:ext cx="3286148" cy="3714776"/>
          </a:xfrm>
          <a:prstGeom prst="round2DiagRect">
            <a:avLst/>
          </a:prstGeom>
          <a:ln/>
        </p:spPr>
        <p:style>
          <a:lnRef idx="1">
            <a:schemeClr val="accent4"/>
          </a:lnRef>
          <a:fillRef idx="2">
            <a:schemeClr val="accent4"/>
          </a:fillRef>
          <a:effectRef idx="1">
            <a:schemeClr val="accent4"/>
          </a:effectRef>
          <a:fontRef idx="minor">
            <a:schemeClr val="dk1"/>
          </a:fontRef>
        </p:style>
        <p:txBody>
          <a:bodyPr rtlCol="0" anchor="ctr"/>
          <a:lstStyle/>
          <a:p>
            <a:r>
              <a:rPr lang="fr-FR" dirty="0" smtClean="0">
                <a:latin typeface="Times New Roman" pitchFamily="18" charset="0"/>
                <a:cs typeface="Times New Roman" pitchFamily="18" charset="0"/>
              </a:rPr>
              <a:t>Il </a:t>
            </a:r>
            <a:r>
              <a:rPr lang="fr-FR" dirty="0">
                <a:latin typeface="Times New Roman" pitchFamily="18" charset="0"/>
                <a:cs typeface="Times New Roman" pitchFamily="18" charset="0"/>
              </a:rPr>
              <a:t>est possible d'utiliser directement l'énergie reçue du Soleil soit passivement (architecture, lumière naturelle) ou activement pour chauffer de l'eau sanitaire ou des locaux : c’est le solaire thermique</a:t>
            </a:r>
            <a:r>
              <a:rPr lang="fr-FR" dirty="0" smtClean="0">
                <a:latin typeface="Times New Roman" pitchFamily="18" charset="0"/>
                <a:cs typeface="Times New Roman" pitchFamily="18" charset="0"/>
              </a:rPr>
              <a:t>.</a:t>
            </a:r>
            <a:r>
              <a:rPr lang="fr-FR" dirty="0"/>
              <a:t> </a:t>
            </a:r>
            <a:r>
              <a:rPr lang="fr-FR" dirty="0">
                <a:latin typeface="Times New Roman" pitchFamily="18" charset="0"/>
                <a:cs typeface="Times New Roman" pitchFamily="18" charset="0"/>
              </a:rPr>
              <a:t>Généralement placés sur un toit, il s'agit de capteurs où circule de l'eau qui se réchauffe naturellement en présence de </a:t>
            </a:r>
            <a:r>
              <a:rPr lang="fr-FR" dirty="0" smtClean="0">
                <a:latin typeface="Times New Roman" pitchFamily="18" charset="0"/>
                <a:cs typeface="Times New Roman" pitchFamily="18" charset="0"/>
              </a:rPr>
              <a:t>soleil.</a:t>
            </a:r>
            <a:endParaRPr lang="fr-FR" dirty="0">
              <a:latin typeface="Times New Roman" pitchFamily="18" charset="0"/>
              <a:cs typeface="Times New Roman" pitchFamily="18" charset="0"/>
            </a:endParaRPr>
          </a:p>
        </p:txBody>
      </p:sp>
      <p:sp>
        <p:nvSpPr>
          <p:cNvPr id="15" name="Virage 14"/>
          <p:cNvSpPr/>
          <p:nvPr/>
        </p:nvSpPr>
        <p:spPr>
          <a:xfrm rot="16200000" flipH="1">
            <a:off x="1714480" y="357166"/>
            <a:ext cx="1143008" cy="1143008"/>
          </a:xfrm>
          <a:prstGeom prst="bentArrow">
            <a:avLst/>
          </a:prstGeom>
          <a:solidFill>
            <a:schemeClr val="tx1">
              <a:lumMod val="6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
        <p:nvSpPr>
          <p:cNvPr id="16" name="Virage 15"/>
          <p:cNvSpPr/>
          <p:nvPr/>
        </p:nvSpPr>
        <p:spPr>
          <a:xfrm rot="5400000">
            <a:off x="6250793" y="392885"/>
            <a:ext cx="1214446" cy="1143008"/>
          </a:xfrm>
          <a:prstGeom prst="bentArrow">
            <a:avLst/>
          </a:prstGeom>
          <a:solidFill>
            <a:schemeClr val="tx1">
              <a:lumMod val="6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strips(downLeft)">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Left)">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9" grpId="0" animBg="1"/>
      <p:bldP spid="10"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14290"/>
            <a:ext cx="8229600" cy="773796"/>
          </a:xfrm>
        </p:spPr>
        <p:txBody>
          <a:bodyPr/>
          <a:lstStyle/>
          <a:p>
            <a:pPr algn="ctr"/>
            <a:r>
              <a:rPr lang="fr-FR" sz="2400" dirty="0" smtClean="0">
                <a:solidFill>
                  <a:srgbClr val="FFFF00"/>
                </a:solidFill>
                <a:latin typeface="Times New Roman" pitchFamily="18" charset="0"/>
                <a:cs typeface="Times New Roman" pitchFamily="18" charset="0"/>
              </a:rPr>
              <a:t>Les principes de fonctionnement de  L’énergie solaire</a:t>
            </a:r>
            <a:r>
              <a:rPr lang="fr-FR" sz="2400" dirty="0" smtClean="0">
                <a:solidFill>
                  <a:srgbClr val="FFFF00"/>
                </a:solidFill>
              </a:rPr>
              <a:t> </a:t>
            </a:r>
            <a:endParaRPr lang="fr-FR" sz="2400" dirty="0">
              <a:solidFill>
                <a:srgbClr val="FFFF00"/>
              </a:solidFill>
            </a:endParaRPr>
          </a:p>
        </p:txBody>
      </p:sp>
      <p:sp>
        <p:nvSpPr>
          <p:cNvPr id="5" name="Pentagone 4"/>
          <p:cNvSpPr/>
          <p:nvPr/>
        </p:nvSpPr>
        <p:spPr>
          <a:xfrm>
            <a:off x="0" y="1214422"/>
            <a:ext cx="5429256" cy="2071702"/>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r>
              <a:rPr lang="fr-FR" b="1" dirty="0" smtClean="0">
                <a:latin typeface="Times New Roman" pitchFamily="18" charset="0"/>
                <a:cs typeface="Times New Roman" pitchFamily="18" charset="0"/>
              </a:rPr>
              <a:t>SOLAIRE THERMIQUE ACTIF:</a:t>
            </a:r>
          </a:p>
          <a:p>
            <a:r>
              <a:rPr lang="fr-FR" dirty="0" smtClean="0">
                <a:latin typeface="Times New Roman" pitchFamily="18" charset="0"/>
                <a:cs typeface="Times New Roman" pitchFamily="18" charset="0"/>
              </a:rPr>
              <a:t>Les systèmes actifs utilisent un fluide caloporteur. Le fluide est chauffé dans des panneaux exposés au soleil. Ce fluide transmet sa chaleur à l’eau à usage domestique dans des échangeurs.</a:t>
            </a:r>
            <a:endParaRPr lang="fr-FR" dirty="0">
              <a:latin typeface="Times New Roman" pitchFamily="18" charset="0"/>
              <a:cs typeface="Times New Roman" pitchFamily="18" charset="0"/>
            </a:endParaRPr>
          </a:p>
        </p:txBody>
      </p:sp>
      <p:sp>
        <p:nvSpPr>
          <p:cNvPr id="6" name="Pentagone 5"/>
          <p:cNvSpPr/>
          <p:nvPr/>
        </p:nvSpPr>
        <p:spPr>
          <a:xfrm>
            <a:off x="0" y="4214818"/>
            <a:ext cx="5429256" cy="2143140"/>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r>
              <a:rPr lang="fr-FR" b="1" dirty="0" smtClean="0">
                <a:latin typeface="Times New Roman" pitchFamily="18" charset="0"/>
                <a:cs typeface="Times New Roman" pitchFamily="18" charset="0"/>
              </a:rPr>
              <a:t>Thermodynamique</a:t>
            </a:r>
            <a:r>
              <a:rPr lang="fr-FR" b="1" dirty="0" smtClean="0"/>
              <a:t>:</a:t>
            </a:r>
          </a:p>
          <a:p>
            <a:r>
              <a:rPr lang="fr-FR" dirty="0" smtClean="0">
                <a:latin typeface="Times New Roman" pitchFamily="18" charset="0"/>
                <a:cs typeface="Times New Roman" pitchFamily="18" charset="0"/>
              </a:rPr>
              <a:t>L’eau chaude peut être transformée en vapeur, envoyée dans une turbine. Un alternateur, lié à la turbine, produit alors de l’électricité.</a:t>
            </a:r>
            <a:endParaRPr lang="fr-FR" dirty="0">
              <a:latin typeface="Times New Roman" pitchFamily="18" charset="0"/>
              <a:cs typeface="Times New Roman" pitchFamily="18" charset="0"/>
            </a:endParaRPr>
          </a:p>
        </p:txBody>
      </p:sp>
      <p:pic>
        <p:nvPicPr>
          <p:cNvPr id="2050" name="Picture 2" descr="tempimage1"/>
          <p:cNvPicPr>
            <a:picLocks noChangeAspect="1" noChangeArrowheads="1"/>
          </p:cNvPicPr>
          <p:nvPr/>
        </p:nvPicPr>
        <p:blipFill>
          <a:blip r:embed="rId2"/>
          <a:srcRect/>
          <a:stretch>
            <a:fillRect/>
          </a:stretch>
        </p:blipFill>
        <p:spPr bwMode="auto">
          <a:xfrm>
            <a:off x="5500694" y="1000108"/>
            <a:ext cx="3643306" cy="2590800"/>
          </a:xfrm>
          <a:prstGeom prst="rect">
            <a:avLst/>
          </a:prstGeom>
          <a:noFill/>
          <a:ln w="9525">
            <a:noFill/>
            <a:miter lim="800000"/>
            <a:headEnd/>
            <a:tailEnd/>
          </a:ln>
        </p:spPr>
      </p:pic>
      <p:pic>
        <p:nvPicPr>
          <p:cNvPr id="2051" name="Picture 3" descr="tempimage1"/>
          <p:cNvPicPr>
            <a:picLocks noChangeAspect="1" noChangeArrowheads="1"/>
          </p:cNvPicPr>
          <p:nvPr/>
        </p:nvPicPr>
        <p:blipFill>
          <a:blip r:embed="rId3"/>
          <a:srcRect/>
          <a:stretch>
            <a:fillRect/>
          </a:stretch>
        </p:blipFill>
        <p:spPr bwMode="auto">
          <a:xfrm>
            <a:off x="5500694" y="3786190"/>
            <a:ext cx="3643306" cy="307181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Scale>
                                      <p:cBhvr>
                                        <p:cTn id="15" dur="1000" decel="50000" fill="hold">
                                          <p:stCondLst>
                                            <p:cond delay="0"/>
                                          </p:stCondLst>
                                        </p:cTn>
                                        <p:tgtEl>
                                          <p:spTgt spid="20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2050"/>
                                        </p:tgtEl>
                                        <p:attrNameLst>
                                          <p:attrName>ppt_x</p:attrName>
                                          <p:attrName>ppt_y</p:attrName>
                                        </p:attrNameLst>
                                      </p:cBhvr>
                                    </p:animMotion>
                                    <p:animEffect transition="in" filter="fade">
                                      <p:cBhvr>
                                        <p:cTn id="17" dur="10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from="(-#ppt_w/2)" to="(#ppt_x)" calcmode="lin" valueType="num">
                                      <p:cBhvr>
                                        <p:cTn id="22" dur="600" fill="hold">
                                          <p:stCondLst>
                                            <p:cond delay="0"/>
                                          </p:stCondLst>
                                        </p:cTn>
                                        <p:tgtEl>
                                          <p:spTgt spid="6"/>
                                        </p:tgtEl>
                                        <p:attrNameLst>
                                          <p:attrName>ppt_x</p:attrName>
                                        </p:attrNameLst>
                                      </p:cBhvr>
                                    </p:anim>
                                    <p:anim from="0" to="-1.0" calcmode="lin" valueType="num">
                                      <p:cBhvr>
                                        <p:cTn id="23" dur="200" decel="50000" autoRev="1" fill="hold">
                                          <p:stCondLst>
                                            <p:cond delay="600"/>
                                          </p:stCondLst>
                                        </p:cTn>
                                        <p:tgtEl>
                                          <p:spTgt spid="6"/>
                                        </p:tgtEl>
                                        <p:attrNameLst>
                                          <p:attrName>xshear</p:attrName>
                                        </p:attrNameLst>
                                      </p:cBhvr>
                                    </p:anim>
                                    <p:animScale>
                                      <p:cBhvr>
                                        <p:cTn id="24" dur="200" decel="100000" autoRev="1" fill="hold">
                                          <p:stCondLst>
                                            <p:cond delay="600"/>
                                          </p:stCondLst>
                                        </p:cTn>
                                        <p:tgtEl>
                                          <p:spTgt spid="6"/>
                                        </p:tgtEl>
                                      </p:cBhvr>
                                      <p:from x="100000" y="100000"/>
                                      <p:to x="80000" y="100000"/>
                                    </p:animScale>
                                    <p:anim by="(#ppt_h/3+#ppt_w*0.1)" calcmode="lin" valueType="num">
                                      <p:cBhvr additive="sum">
                                        <p:cTn id="25" dur="200" decel="100000" autoRev="1" fill="hold">
                                          <p:stCondLst>
                                            <p:cond delay="600"/>
                                          </p:stCondLst>
                                        </p:cTn>
                                        <p:tgtEl>
                                          <p:spTgt spid="6"/>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nodeType="clickEffect">
                                  <p:stCondLst>
                                    <p:cond delay="0"/>
                                  </p:stCondLst>
                                  <p:childTnLst>
                                    <p:set>
                                      <p:cBhvr>
                                        <p:cTn id="29" dur="1" fill="hold">
                                          <p:stCondLst>
                                            <p:cond delay="0"/>
                                          </p:stCondLst>
                                        </p:cTn>
                                        <p:tgtEl>
                                          <p:spTgt spid="2051"/>
                                        </p:tgtEl>
                                        <p:attrNameLst>
                                          <p:attrName>style.visibility</p:attrName>
                                        </p:attrNameLst>
                                      </p:cBhvr>
                                      <p:to>
                                        <p:strVal val="visible"/>
                                      </p:to>
                                    </p:set>
                                    <p:animScale>
                                      <p:cBhvr>
                                        <p:cTn id="30" dur="1000" decel="50000" fill="hold">
                                          <p:stCondLst>
                                            <p:cond delay="0"/>
                                          </p:stCondLst>
                                        </p:cTn>
                                        <p:tgtEl>
                                          <p:spTgt spid="2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2051"/>
                                        </p:tgtEl>
                                        <p:attrNameLst>
                                          <p:attrName>ppt_x</p:attrName>
                                          <p:attrName>ppt_y</p:attrName>
                                        </p:attrNameLst>
                                      </p:cBhvr>
                                    </p:animMotion>
                                    <p:animEffect transition="in" filter="fade">
                                      <p:cBhvr>
                                        <p:cTn id="32" dur="1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entagone 4"/>
          <p:cNvSpPr/>
          <p:nvPr/>
        </p:nvSpPr>
        <p:spPr>
          <a:xfrm>
            <a:off x="0" y="571480"/>
            <a:ext cx="5929354" cy="3000396"/>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r>
              <a:rPr lang="fr-FR" b="1" dirty="0" smtClean="0">
                <a:latin typeface="Times New Roman" pitchFamily="18" charset="0"/>
                <a:cs typeface="Times New Roman" pitchFamily="18" charset="0"/>
              </a:rPr>
              <a:t>SOLAIRE PHOTOVOLTAIQUE</a:t>
            </a:r>
            <a:r>
              <a:rPr lang="fr-FR" sz="1600" b="1" dirty="0" smtClean="0">
                <a:latin typeface="Times New Roman" pitchFamily="18" charset="0"/>
                <a:cs typeface="Times New Roman" pitchFamily="18" charset="0"/>
              </a:rPr>
              <a:t>:</a:t>
            </a:r>
            <a:endParaRPr lang="fr-FR" sz="1600" dirty="0" smtClean="0">
              <a:latin typeface="Times New Roman" pitchFamily="18" charset="0"/>
              <a:cs typeface="Times New Roman" pitchFamily="18" charset="0"/>
            </a:endParaRPr>
          </a:p>
          <a:p>
            <a:r>
              <a:rPr lang="fr-FR" sz="1600" dirty="0" smtClean="0">
                <a:latin typeface="Times New Roman" pitchFamily="18" charset="0"/>
                <a:cs typeface="Times New Roman" pitchFamily="18" charset="0"/>
              </a:rPr>
              <a:t>Il fonctionne bien avec le rayonnement solaire même diffus sous une couche de nuages. Le matériau d’une cellule est </a:t>
            </a:r>
          </a:p>
          <a:p>
            <a:r>
              <a:rPr lang="fr-FR" sz="1600" dirty="0" smtClean="0">
                <a:latin typeface="Times New Roman" pitchFamily="18" charset="0"/>
                <a:cs typeface="Times New Roman" pitchFamily="18" charset="0"/>
              </a:rPr>
              <a:t>un semi conducteur. Il est composé de deux couches. Les photons libèrent un électron dans la première couche et un </a:t>
            </a:r>
          </a:p>
          <a:p>
            <a:r>
              <a:rPr lang="fr-FR" sz="1600" dirty="0" smtClean="0">
                <a:latin typeface="Times New Roman" pitchFamily="18" charset="0"/>
                <a:cs typeface="Times New Roman" pitchFamily="18" charset="0"/>
              </a:rPr>
              <a:t>trou chargé positivement dans la deuxième couche. Les charges ainsi crées sont canalisées pour fournir un courant </a:t>
            </a:r>
          </a:p>
          <a:p>
            <a:r>
              <a:rPr lang="fr-FR" sz="1600" dirty="0" smtClean="0">
                <a:latin typeface="Times New Roman" pitchFamily="18" charset="0"/>
                <a:cs typeface="Times New Roman" pitchFamily="18" charset="0"/>
              </a:rPr>
              <a:t>électrique.</a:t>
            </a:r>
            <a:endParaRPr lang="fr-FR" sz="1600" dirty="0">
              <a:latin typeface="Times New Roman" pitchFamily="18" charset="0"/>
              <a:cs typeface="Times New Roman" pitchFamily="18" charset="0"/>
            </a:endParaRPr>
          </a:p>
        </p:txBody>
      </p:sp>
      <p:sp>
        <p:nvSpPr>
          <p:cNvPr id="6" name="Pentagone 5"/>
          <p:cNvSpPr/>
          <p:nvPr/>
        </p:nvSpPr>
        <p:spPr>
          <a:xfrm>
            <a:off x="0" y="4714884"/>
            <a:ext cx="5786446" cy="1643074"/>
          </a:xfrm>
          <a:prstGeom prst="homePlate">
            <a:avLst/>
          </a:prstGeom>
        </p:spPr>
        <p:style>
          <a:lnRef idx="1">
            <a:schemeClr val="accent4"/>
          </a:lnRef>
          <a:fillRef idx="2">
            <a:schemeClr val="accent4"/>
          </a:fillRef>
          <a:effectRef idx="1">
            <a:schemeClr val="accent4"/>
          </a:effectRef>
          <a:fontRef idx="minor">
            <a:schemeClr val="dk1"/>
          </a:fontRef>
        </p:style>
        <p:txBody>
          <a:bodyPr rtlCol="0" anchor="ctr"/>
          <a:lstStyle/>
          <a:p>
            <a:r>
              <a:rPr lang="fr-FR" b="1" dirty="0" smtClean="0">
                <a:latin typeface="Times New Roman" pitchFamily="18" charset="0"/>
                <a:cs typeface="Times New Roman" pitchFamily="18" charset="0"/>
              </a:rPr>
              <a:t>PERSPECTIVES</a:t>
            </a:r>
            <a:r>
              <a:rPr lang="fr-FR" b="1" u="sng" dirty="0" smtClean="0"/>
              <a:t> </a:t>
            </a:r>
            <a:r>
              <a:rPr lang="fr-FR" b="1" dirty="0" smtClean="0"/>
              <a:t>:</a:t>
            </a:r>
            <a:endParaRPr lang="fr-FR" sz="1600" b="1" dirty="0" smtClean="0">
              <a:latin typeface="Times New Roman" pitchFamily="18" charset="0"/>
              <a:cs typeface="Times New Roman" pitchFamily="18" charset="0"/>
            </a:endParaRPr>
          </a:p>
          <a:p>
            <a:r>
              <a:rPr lang="fr-FR" sz="1600" dirty="0" smtClean="0">
                <a:latin typeface="Times New Roman" pitchFamily="18" charset="0"/>
                <a:cs typeface="Times New Roman" pitchFamily="18" charset="0"/>
              </a:rPr>
              <a:t>Un prototype de tour solaire est en cours d’essais en Australie. L’énergie solaire sert à chauffer de l’air qui est envoyé </a:t>
            </a:r>
          </a:p>
          <a:p>
            <a:r>
              <a:rPr lang="fr-FR" sz="1600" dirty="0" smtClean="0">
                <a:latin typeface="Times New Roman" pitchFamily="18" charset="0"/>
                <a:cs typeface="Times New Roman" pitchFamily="18" charset="0"/>
              </a:rPr>
              <a:t>dans une tour pour actionner des turbines.</a:t>
            </a:r>
            <a:endParaRPr lang="fr-FR" sz="1600" dirty="0">
              <a:latin typeface="Times New Roman" pitchFamily="18" charset="0"/>
              <a:cs typeface="Times New Roman" pitchFamily="18" charset="0"/>
            </a:endParaRPr>
          </a:p>
        </p:txBody>
      </p:sp>
      <p:pic>
        <p:nvPicPr>
          <p:cNvPr id="3074" name="Picture 2" descr="tempimage1"/>
          <p:cNvPicPr>
            <a:picLocks noChangeAspect="1" noChangeArrowheads="1"/>
          </p:cNvPicPr>
          <p:nvPr/>
        </p:nvPicPr>
        <p:blipFill>
          <a:blip r:embed="rId2"/>
          <a:srcRect/>
          <a:stretch>
            <a:fillRect/>
          </a:stretch>
        </p:blipFill>
        <p:spPr bwMode="auto">
          <a:xfrm>
            <a:off x="5929322" y="0"/>
            <a:ext cx="3214678" cy="3929066"/>
          </a:xfrm>
          <a:prstGeom prst="rect">
            <a:avLst/>
          </a:prstGeom>
          <a:ln>
            <a:noFill/>
          </a:ln>
          <a:effectLst>
            <a:softEdge rad="112500"/>
          </a:effectLst>
        </p:spPr>
      </p:pic>
      <p:pic>
        <p:nvPicPr>
          <p:cNvPr id="3075" name="Picture 3" descr="tempimage1"/>
          <p:cNvPicPr>
            <a:picLocks noChangeAspect="1" noChangeArrowheads="1"/>
          </p:cNvPicPr>
          <p:nvPr/>
        </p:nvPicPr>
        <p:blipFill>
          <a:blip r:embed="rId3"/>
          <a:srcRect/>
          <a:stretch>
            <a:fillRect/>
          </a:stretch>
        </p:blipFill>
        <p:spPr bwMode="auto">
          <a:xfrm>
            <a:off x="5786446" y="3884613"/>
            <a:ext cx="3357554" cy="297338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Scale>
                                      <p:cBhvr>
                                        <p:cTn id="15" dur="1000" decel="50000" fill="hold">
                                          <p:stCondLst>
                                            <p:cond delay="0"/>
                                          </p:stCondLst>
                                        </p:cTn>
                                        <p:tgtEl>
                                          <p:spTgt spid="30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3074"/>
                                        </p:tgtEl>
                                        <p:attrNameLst>
                                          <p:attrName>ppt_x</p:attrName>
                                          <p:attrName>ppt_y</p:attrName>
                                        </p:attrNameLst>
                                      </p:cBhvr>
                                    </p:animMotion>
                                    <p:animEffect transition="in" filter="fade">
                                      <p:cBhvr>
                                        <p:cTn id="17" dur="10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from="(-#ppt_w/2)" to="(#ppt_x)" calcmode="lin" valueType="num">
                                      <p:cBhvr>
                                        <p:cTn id="22" dur="600" fill="hold">
                                          <p:stCondLst>
                                            <p:cond delay="0"/>
                                          </p:stCondLst>
                                        </p:cTn>
                                        <p:tgtEl>
                                          <p:spTgt spid="6"/>
                                        </p:tgtEl>
                                        <p:attrNameLst>
                                          <p:attrName>ppt_x</p:attrName>
                                        </p:attrNameLst>
                                      </p:cBhvr>
                                    </p:anim>
                                    <p:anim from="0" to="-1.0" calcmode="lin" valueType="num">
                                      <p:cBhvr>
                                        <p:cTn id="23" dur="200" decel="50000" autoRev="1" fill="hold">
                                          <p:stCondLst>
                                            <p:cond delay="600"/>
                                          </p:stCondLst>
                                        </p:cTn>
                                        <p:tgtEl>
                                          <p:spTgt spid="6"/>
                                        </p:tgtEl>
                                        <p:attrNameLst>
                                          <p:attrName>xshear</p:attrName>
                                        </p:attrNameLst>
                                      </p:cBhvr>
                                    </p:anim>
                                    <p:animScale>
                                      <p:cBhvr>
                                        <p:cTn id="24" dur="200" decel="100000" autoRev="1" fill="hold">
                                          <p:stCondLst>
                                            <p:cond delay="600"/>
                                          </p:stCondLst>
                                        </p:cTn>
                                        <p:tgtEl>
                                          <p:spTgt spid="6"/>
                                        </p:tgtEl>
                                      </p:cBhvr>
                                      <p:from x="100000" y="100000"/>
                                      <p:to x="80000" y="100000"/>
                                    </p:animScale>
                                    <p:anim by="(#ppt_h/3+#ppt_w*0.1)" calcmode="lin" valueType="num">
                                      <p:cBhvr additive="sum">
                                        <p:cTn id="25" dur="200" decel="100000" autoRev="1" fill="hold">
                                          <p:stCondLst>
                                            <p:cond delay="600"/>
                                          </p:stCondLst>
                                        </p:cTn>
                                        <p:tgtEl>
                                          <p:spTgt spid="6"/>
                                        </p:tgtEl>
                                        <p:attrNameLst>
                                          <p:attrName>ppt_x</p:attrName>
                                        </p:attrNameLst>
                                      </p:cBhvr>
                                    </p:anim>
                                  </p:childTnLst>
                                </p:cTn>
                              </p:par>
                            </p:childTnLst>
                          </p:cTn>
                        </p:par>
                      </p:childTnLst>
                    </p:cTn>
                  </p:par>
                  <p:par>
                    <p:cTn id="26" fill="hold">
                      <p:stCondLst>
                        <p:cond delay="indefinite"/>
                      </p:stCondLst>
                      <p:childTnLst>
                        <p:par>
                          <p:cTn id="27" fill="hold">
                            <p:stCondLst>
                              <p:cond delay="0"/>
                            </p:stCondLst>
                            <p:childTnLst>
                              <p:par>
                                <p:cTn id="28" presetID="52" presetClass="entr" presetSubtype="0" fill="hold" nodeType="clickEffect">
                                  <p:stCondLst>
                                    <p:cond delay="0"/>
                                  </p:stCondLst>
                                  <p:childTnLst>
                                    <p:set>
                                      <p:cBhvr>
                                        <p:cTn id="29" dur="1" fill="hold">
                                          <p:stCondLst>
                                            <p:cond delay="0"/>
                                          </p:stCondLst>
                                        </p:cTn>
                                        <p:tgtEl>
                                          <p:spTgt spid="3075"/>
                                        </p:tgtEl>
                                        <p:attrNameLst>
                                          <p:attrName>style.visibility</p:attrName>
                                        </p:attrNameLst>
                                      </p:cBhvr>
                                      <p:to>
                                        <p:strVal val="visible"/>
                                      </p:to>
                                    </p:set>
                                    <p:animScale>
                                      <p:cBhvr>
                                        <p:cTn id="30" dur="1000" decel="50000" fill="hold">
                                          <p:stCondLst>
                                            <p:cond delay="0"/>
                                          </p:stCondLst>
                                        </p:cTn>
                                        <p:tgtEl>
                                          <p:spTgt spid="30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3075"/>
                                        </p:tgtEl>
                                        <p:attrNameLst>
                                          <p:attrName>ppt_x</p:attrName>
                                          <p:attrName>ppt_y</p:attrName>
                                        </p:attrNameLst>
                                      </p:cBhvr>
                                    </p:animMotion>
                                    <p:animEffect transition="in" filter="fade">
                                      <p:cBhvr>
                                        <p:cTn id="32" dur="10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85918" y="214290"/>
            <a:ext cx="4929222" cy="584775"/>
          </a:xfrm>
          <a:prstGeom prst="rect">
            <a:avLst/>
          </a:prstGeom>
        </p:spPr>
        <p:txBody>
          <a:bodyPr wrap="square">
            <a:spAutoFit/>
          </a:bodyPr>
          <a:lstStyle/>
          <a:p>
            <a:pPr lvl="0" algn="ctr" fontAlgn="base">
              <a:spcBef>
                <a:spcPct val="0"/>
              </a:spcBef>
              <a:spcAft>
                <a:spcPct val="0"/>
              </a:spcAft>
            </a:pPr>
            <a:r>
              <a:rPr lang="fr-FR" sz="3200" b="1" dirty="0" smtClean="0">
                <a:solidFill>
                  <a:srgbClr val="FFFF00"/>
                </a:solidFill>
                <a:latin typeface="Times New Roman" pitchFamily="18" charset="0"/>
                <a:ea typeface="Calibri" pitchFamily="34" charset="0"/>
                <a:cs typeface="Times New Roman" pitchFamily="18" charset="0"/>
              </a:rPr>
              <a:t>Dans le monde :</a:t>
            </a:r>
            <a:endParaRPr lang="fr-FR" sz="3200" dirty="0" smtClean="0">
              <a:solidFill>
                <a:srgbClr val="FFFF00"/>
              </a:solidFill>
              <a:latin typeface="Times New Roman" pitchFamily="18" charset="0"/>
              <a:cs typeface="Times New Roman" pitchFamily="18" charset="0"/>
            </a:endParaRPr>
          </a:p>
        </p:txBody>
      </p:sp>
      <p:grpSp>
        <p:nvGrpSpPr>
          <p:cNvPr id="8" name="Groupe 7"/>
          <p:cNvGrpSpPr/>
          <p:nvPr/>
        </p:nvGrpSpPr>
        <p:grpSpPr>
          <a:xfrm>
            <a:off x="0" y="928670"/>
            <a:ext cx="9144000" cy="5929330"/>
            <a:chOff x="0" y="928670"/>
            <a:chExt cx="9144000" cy="5929330"/>
          </a:xfrm>
        </p:grpSpPr>
        <p:pic>
          <p:nvPicPr>
            <p:cNvPr id="5122" name="Picture 2"/>
            <p:cNvPicPr>
              <a:picLocks noChangeAspect="1" noChangeArrowheads="1"/>
            </p:cNvPicPr>
            <p:nvPr/>
          </p:nvPicPr>
          <p:blipFill>
            <a:blip r:embed="rId2"/>
            <a:srcRect/>
            <a:stretch>
              <a:fillRect/>
            </a:stretch>
          </p:blipFill>
          <p:spPr bwMode="auto">
            <a:xfrm>
              <a:off x="0" y="928670"/>
              <a:ext cx="9144000" cy="5929330"/>
            </a:xfrm>
            <a:prstGeom prst="rect">
              <a:avLst/>
            </a:prstGeom>
            <a:ln>
              <a:noFill/>
            </a:ln>
            <a:effectLst>
              <a:softEdge rad="112500"/>
            </a:effectLst>
          </p:spPr>
        </p:pic>
        <p:pic>
          <p:nvPicPr>
            <p:cNvPr id="5123" name="Picture 3"/>
            <p:cNvPicPr>
              <a:picLocks noChangeAspect="1" noChangeArrowheads="1"/>
            </p:cNvPicPr>
            <p:nvPr/>
          </p:nvPicPr>
          <p:blipFill>
            <a:blip r:embed="rId3" cstate="print"/>
            <a:srcRect/>
            <a:stretch>
              <a:fillRect/>
            </a:stretch>
          </p:blipFill>
          <p:spPr bwMode="auto">
            <a:xfrm>
              <a:off x="2428860" y="5991241"/>
              <a:ext cx="4714908" cy="866759"/>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770" decel="100000"/>
                                        <p:tgtEl>
                                          <p:spTgt spid="8"/>
                                        </p:tgtEl>
                                      </p:cBhvr>
                                    </p:animEffect>
                                    <p:animScale>
                                      <p:cBhvr>
                                        <p:cTn id="13" dur="770" decel="100000"/>
                                        <p:tgtEl>
                                          <p:spTgt spid="8"/>
                                        </p:tgtEl>
                                      </p:cBhvr>
                                      <p:from x="10000" y="10000"/>
                                      <p:to x="200000" y="450000"/>
                                    </p:animScale>
                                    <p:animScale>
                                      <p:cBhvr>
                                        <p:cTn id="14" dur="1230" accel="100000" fill="hold">
                                          <p:stCondLst>
                                            <p:cond delay="770"/>
                                          </p:stCondLst>
                                        </p:cTn>
                                        <p:tgtEl>
                                          <p:spTgt spid="8"/>
                                        </p:tgtEl>
                                      </p:cBhvr>
                                      <p:from x="200000" y="450000"/>
                                      <p:to x="100000" y="100000"/>
                                    </p:animScale>
                                    <p:set>
                                      <p:cBhvr>
                                        <p:cTn id="15" dur="770" fill="hold"/>
                                        <p:tgtEl>
                                          <p:spTgt spid="8"/>
                                        </p:tgtEl>
                                        <p:attrNameLst>
                                          <p:attrName>ppt_x</p:attrName>
                                        </p:attrNameLst>
                                      </p:cBhvr>
                                      <p:to>
                                        <p:strVal val="(0.5)"/>
                                      </p:to>
                                    </p:set>
                                    <p:anim from="(0.5)" to="(#ppt_x)" calcmode="lin" valueType="num">
                                      <p:cBhvr>
                                        <p:cTn id="16" dur="1230" accel="100000" fill="hold">
                                          <p:stCondLst>
                                            <p:cond delay="770"/>
                                          </p:stCondLst>
                                        </p:cTn>
                                        <p:tgtEl>
                                          <p:spTgt spid="8"/>
                                        </p:tgtEl>
                                        <p:attrNameLst>
                                          <p:attrName>ppt_x</p:attrName>
                                        </p:attrNameLst>
                                      </p:cBhvr>
                                    </p:anim>
                                    <p:set>
                                      <p:cBhvr>
                                        <p:cTn id="17" dur="770" fill="hold"/>
                                        <p:tgtEl>
                                          <p:spTgt spid="8"/>
                                        </p:tgtEl>
                                        <p:attrNameLst>
                                          <p:attrName>ppt_y</p:attrName>
                                        </p:attrNameLst>
                                      </p:cBhvr>
                                      <p:to>
                                        <p:strVal val="(#ppt_y+0.4)"/>
                                      </p:to>
                                    </p:set>
                                    <p:anim from="(#ppt_y+0.4)" to="(#ppt_y)" calcmode="lin" valueType="num">
                                      <p:cBhvr>
                                        <p:cTn id="18" dur="1230" accel="100000" fill="hold">
                                          <p:stCondLst>
                                            <p:cond delay="770"/>
                                          </p:stCondLst>
                                        </p:cTn>
                                        <p:tgtEl>
                                          <p:spTgt spid="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4294967295"/>
          </p:nvPr>
        </p:nvSpPr>
        <p:spPr>
          <a:xfrm>
            <a:off x="3071802" y="214290"/>
            <a:ext cx="3000375" cy="785812"/>
          </a:xfrm>
          <a:prstGeom prst="roundRect">
            <a:avLst/>
          </a:prstGeom>
          <a:solidFill>
            <a:srgbClr val="FF0000"/>
          </a:solidFill>
          <a:ln>
            <a:noFill/>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buNone/>
            </a:pPr>
            <a:r>
              <a:rPr lang="fr-FR" sz="2400" b="1" dirty="0" smtClean="0"/>
              <a:t> </a:t>
            </a:r>
            <a:r>
              <a:rPr lang="fr-FR" sz="2400" b="1" dirty="0" smtClean="0">
                <a:latin typeface="Times New Roman" pitchFamily="18" charset="0"/>
                <a:cs typeface="Times New Roman" pitchFamily="18" charset="0"/>
              </a:rPr>
              <a:t>L’énergie éolienne</a:t>
            </a:r>
            <a:endParaRPr lang="fr-FR" sz="2400" dirty="0">
              <a:latin typeface="Times New Roman" pitchFamily="18" charset="0"/>
              <a:cs typeface="Times New Roman" pitchFamily="18" charset="0"/>
            </a:endParaRPr>
          </a:p>
        </p:txBody>
      </p:sp>
      <p:sp>
        <p:nvSpPr>
          <p:cNvPr id="3073" name="Rectangle 1"/>
          <p:cNvSpPr>
            <a:spLocks noChangeArrowheads="1"/>
          </p:cNvSpPr>
          <p:nvPr/>
        </p:nvSpPr>
        <p:spPr bwMode="auto">
          <a:xfrm>
            <a:off x="0" y="1857364"/>
            <a:ext cx="442912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Une</a:t>
            </a:r>
            <a:r>
              <a:rPr kumimoji="0" lang="fr-FR" sz="1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éolienne est une machine qui transforme l'énergie cinétique du vent (déplacement d'une masse d'air) en énergie mécanique ou électrique .</a:t>
            </a:r>
            <a:endParaRPr kumimoji="0" lang="fr-FR" sz="11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Le dispositif est simple : une hélice (le rotor) tourne lorsqu’il y a du vent, cette hélice fait alors tourner une dynamo (une génératrice) qui transforme ce mouvement en courant électrique.</a:t>
            </a:r>
            <a:endParaRPr kumimoji="0" lang="fr-FR" sz="2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074" name="Rectangle 2"/>
          <p:cNvSpPr>
            <a:spLocks noChangeArrowheads="1"/>
          </p:cNvSpPr>
          <p:nvPr/>
        </p:nvSpPr>
        <p:spPr bwMode="auto">
          <a:xfrm>
            <a:off x="500034" y="1214422"/>
            <a:ext cx="2071702"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t>
            </a:r>
            <a:r>
              <a:rPr kumimoji="0" lang="fr-FR" sz="2400" b="1"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finition</a:t>
            </a:r>
            <a:r>
              <a:rPr kumimoji="0" lang="fr-FR" sz="2400" b="1"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grpSp>
        <p:nvGrpSpPr>
          <p:cNvPr id="17" name="Groupe 16"/>
          <p:cNvGrpSpPr/>
          <p:nvPr/>
        </p:nvGrpSpPr>
        <p:grpSpPr>
          <a:xfrm>
            <a:off x="4500562" y="1821622"/>
            <a:ext cx="4643438" cy="5036378"/>
            <a:chOff x="428596" y="511159"/>
            <a:chExt cx="8358246" cy="6357982"/>
          </a:xfrm>
        </p:grpSpPr>
        <p:pic>
          <p:nvPicPr>
            <p:cNvPr id="18" name="Picture 2"/>
            <p:cNvPicPr>
              <a:picLocks noChangeAspect="1" noChangeArrowheads="1"/>
            </p:cNvPicPr>
            <p:nvPr/>
          </p:nvPicPr>
          <p:blipFill>
            <a:blip r:embed="rId2"/>
            <a:srcRect/>
            <a:stretch>
              <a:fillRect/>
            </a:stretch>
          </p:blipFill>
          <p:spPr bwMode="auto">
            <a:xfrm>
              <a:off x="428596" y="511159"/>
              <a:ext cx="8358246" cy="6357982"/>
            </a:xfrm>
            <a:prstGeom prst="rect">
              <a:avLst/>
            </a:prstGeom>
            <a:ln>
              <a:noFill/>
            </a:ln>
            <a:effectLst>
              <a:softEdge rad="112500"/>
            </a:effectLst>
          </p:spPr>
        </p:pic>
        <p:sp>
          <p:nvSpPr>
            <p:cNvPr id="19" name="Rectangle 18"/>
            <p:cNvSpPr/>
            <p:nvPr/>
          </p:nvSpPr>
          <p:spPr>
            <a:xfrm>
              <a:off x="6000759" y="4643446"/>
              <a:ext cx="1071070" cy="46624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b="1" dirty="0">
                  <a:solidFill>
                    <a:schemeClr val="bg1"/>
                  </a:solidFill>
                  <a:latin typeface="Times New Roman" pitchFamily="18" charset="0"/>
                  <a:cs typeface="Times New Roman" pitchFamily="18" charset="0"/>
                </a:rPr>
                <a:t>Mât</a:t>
              </a:r>
            </a:p>
          </p:txBody>
        </p:sp>
        <p:sp>
          <p:nvSpPr>
            <p:cNvPr id="20" name="Rectangle 19"/>
            <p:cNvSpPr/>
            <p:nvPr/>
          </p:nvSpPr>
          <p:spPr>
            <a:xfrm>
              <a:off x="6215074" y="3500437"/>
              <a:ext cx="1665467" cy="466249"/>
            </a:xfrm>
            <a:prstGeom prst="rect">
              <a:avLst/>
            </a:prstGeom>
          </p:spPr>
          <p:txBody>
            <a:bodyPr wrap="non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b="1" dirty="0">
                  <a:solidFill>
                    <a:schemeClr val="bg1"/>
                  </a:solidFill>
                  <a:latin typeface="Times New Roman" pitchFamily="18" charset="0"/>
                  <a:cs typeface="Times New Roman" pitchFamily="18" charset="0"/>
                </a:rPr>
                <a:t>Nacelle</a:t>
              </a:r>
            </a:p>
          </p:txBody>
        </p:sp>
        <p:sp>
          <p:nvSpPr>
            <p:cNvPr id="21" name="Rectangle 20"/>
            <p:cNvSpPr/>
            <p:nvPr/>
          </p:nvSpPr>
          <p:spPr>
            <a:xfrm>
              <a:off x="685775" y="2967335"/>
              <a:ext cx="3529036" cy="932498"/>
            </a:xfrm>
            <a:prstGeom prst="rect">
              <a:avLst/>
            </a:prstGeom>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1400" b="1" dirty="0">
                  <a:solidFill>
                    <a:schemeClr val="bg1"/>
                  </a:solidFill>
                  <a:latin typeface="Times New Roman" pitchFamily="18" charset="0"/>
                  <a:cs typeface="Times New Roman" pitchFamily="18" charset="0"/>
                </a:rPr>
                <a:t>Rotor à axe</a:t>
              </a:r>
            </a:p>
            <a:p>
              <a:r>
                <a:rPr lang="fr-FR" sz="1400" b="1" dirty="0">
                  <a:solidFill>
                    <a:schemeClr val="bg1"/>
                  </a:solidFill>
                  <a:latin typeface="Times New Roman" pitchFamily="18" charset="0"/>
                  <a:cs typeface="Times New Roman" pitchFamily="18" charset="0"/>
                </a:rPr>
                <a:t>horizontal</a:t>
              </a:r>
            </a:p>
            <a:p>
              <a:r>
                <a:rPr lang="fr-FR" sz="1400" b="1" dirty="0">
                  <a:solidFill>
                    <a:schemeClr val="bg1"/>
                  </a:solidFill>
                  <a:latin typeface="Times New Roman" pitchFamily="18" charset="0"/>
                  <a:cs typeface="Times New Roman" pitchFamily="18" charset="0"/>
                </a:rPr>
                <a:t>muni de 3 pales</a:t>
              </a:r>
            </a:p>
          </p:txBody>
        </p:sp>
        <p:cxnSp>
          <p:nvCxnSpPr>
            <p:cNvPr id="22" name="Connecteur droit avec flèche 21"/>
            <p:cNvCxnSpPr>
              <a:stCxn id="19" idx="1"/>
            </p:cNvCxnSpPr>
            <p:nvPr/>
          </p:nvCxnSpPr>
          <p:spPr>
            <a:xfrm rot="10800000">
              <a:off x="5643579" y="4857766"/>
              <a:ext cx="357182" cy="1880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3" name="Connecteur droit avec flèche 22"/>
            <p:cNvCxnSpPr/>
            <p:nvPr/>
          </p:nvCxnSpPr>
          <p:spPr>
            <a:xfrm rot="10800000">
              <a:off x="5957935" y="3532357"/>
              <a:ext cx="642946" cy="9018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4" name="Connecteur droit avec flèche 23"/>
            <p:cNvCxnSpPr>
              <a:stCxn id="21" idx="0"/>
            </p:cNvCxnSpPr>
            <p:nvPr/>
          </p:nvCxnSpPr>
          <p:spPr>
            <a:xfrm rot="5400000" flipH="1" flipV="1">
              <a:off x="3277643" y="1672978"/>
              <a:ext cx="467008" cy="212170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5" name="Connecteur droit avec flèche 24"/>
            <p:cNvCxnSpPr>
              <a:stCxn id="21" idx="2"/>
            </p:cNvCxnSpPr>
            <p:nvPr/>
          </p:nvCxnSpPr>
          <p:spPr>
            <a:xfrm rot="16200000" flipH="1">
              <a:off x="3246496" y="3103630"/>
              <a:ext cx="314984" cy="19073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pic>
        <p:nvPicPr>
          <p:cNvPr id="33" name="Image 32"/>
          <p:cNvPicPr/>
          <p:nvPr/>
        </p:nvPicPr>
        <p:blipFill>
          <a:blip r:embed="rId3"/>
          <a:srcRect/>
          <a:stretch>
            <a:fillRect/>
          </a:stretch>
        </p:blipFill>
        <p:spPr bwMode="auto">
          <a:xfrm>
            <a:off x="0" y="4714884"/>
            <a:ext cx="4500562" cy="214311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diamond(in)">
                                      <p:cBhvr>
                                        <p:cTn id="7" dur="20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074"/>
                                        </p:tgtEl>
                                        <p:attrNameLst>
                                          <p:attrName>style.visibility</p:attrName>
                                        </p:attrNameLst>
                                      </p:cBhvr>
                                      <p:to>
                                        <p:strVal val="visible"/>
                                      </p:to>
                                    </p:set>
                                    <p:anim calcmode="lin" valueType="num">
                                      <p:cBhvr additive="base">
                                        <p:cTn id="17" dur="500" fill="hold"/>
                                        <p:tgtEl>
                                          <p:spTgt spid="3074"/>
                                        </p:tgtEl>
                                        <p:attrNameLst>
                                          <p:attrName>ppt_x</p:attrName>
                                        </p:attrNameLst>
                                      </p:cBhvr>
                                      <p:tavLst>
                                        <p:tav tm="0">
                                          <p:val>
                                            <p:strVal val="#ppt_x"/>
                                          </p:val>
                                        </p:tav>
                                        <p:tav tm="100000">
                                          <p:val>
                                            <p:strVal val="#ppt_x"/>
                                          </p:val>
                                        </p:tav>
                                      </p:tavLst>
                                    </p:anim>
                                    <p:anim calcmode="lin" valueType="num">
                                      <p:cBhvr additive="base">
                                        <p:cTn id="18" dur="500" fill="hold"/>
                                        <p:tgtEl>
                                          <p:spTgt spid="307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073"/>
                                        </p:tgtEl>
                                        <p:attrNameLst>
                                          <p:attrName>style.visibility</p:attrName>
                                        </p:attrNameLst>
                                      </p:cBhvr>
                                      <p:to>
                                        <p:strVal val="visible"/>
                                      </p:to>
                                    </p:set>
                                    <p:anim calcmode="lin" valueType="num">
                                      <p:cBhvr additive="base">
                                        <p:cTn id="21" dur="500" fill="hold"/>
                                        <p:tgtEl>
                                          <p:spTgt spid="3073"/>
                                        </p:tgtEl>
                                        <p:attrNameLst>
                                          <p:attrName>ppt_x</p:attrName>
                                        </p:attrNameLst>
                                      </p:cBhvr>
                                      <p:tavLst>
                                        <p:tav tm="0">
                                          <p:val>
                                            <p:strVal val="#ppt_x"/>
                                          </p:val>
                                        </p:tav>
                                        <p:tav tm="100000">
                                          <p:val>
                                            <p:strVal val="#ppt_x"/>
                                          </p:val>
                                        </p:tav>
                                      </p:tavLst>
                                    </p:anim>
                                    <p:anim calcmode="lin" valueType="num">
                                      <p:cBhvr additive="base">
                                        <p:cTn id="22" dur="500" fill="hold"/>
                                        <p:tgtEl>
                                          <p:spTgt spid="307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 to="" calcmode="lin" valueType="num">
                                      <p:cBhvr>
                                        <p:cTn id="27" dur="1" fill="hold"/>
                                        <p:tgtEl>
                                          <p:spTgt spid="17"/>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ppt_x"/>
                                          </p:val>
                                        </p:tav>
                                        <p:tav tm="100000">
                                          <p:val>
                                            <p:strVal val="#ppt_x"/>
                                          </p:val>
                                        </p:tav>
                                      </p:tavLst>
                                    </p:anim>
                                    <p:anim calcmode="lin" valueType="num">
                                      <p:cBhvr additive="base">
                                        <p:cTn id="33"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3073" grpId="0"/>
      <p:bldP spid="30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e 28"/>
          <p:cNvGrpSpPr/>
          <p:nvPr/>
        </p:nvGrpSpPr>
        <p:grpSpPr>
          <a:xfrm>
            <a:off x="357158" y="4143180"/>
            <a:ext cx="8786842" cy="2714820"/>
            <a:chOff x="1338767" y="4197105"/>
            <a:chExt cx="7539928" cy="2714820"/>
          </a:xfrm>
        </p:grpSpPr>
        <p:pic>
          <p:nvPicPr>
            <p:cNvPr id="15" name="Picture 21" descr="EolienneNordex1000Schéma"/>
            <p:cNvPicPr>
              <a:picLocks noChangeAspect="1" noChangeArrowheads="1"/>
            </p:cNvPicPr>
            <p:nvPr/>
          </p:nvPicPr>
          <p:blipFill>
            <a:blip r:embed="rId2"/>
            <a:srcRect/>
            <a:stretch>
              <a:fillRect/>
            </a:stretch>
          </p:blipFill>
          <p:spPr bwMode="auto">
            <a:xfrm>
              <a:off x="1338767" y="4197105"/>
              <a:ext cx="7106446" cy="2540276"/>
            </a:xfrm>
            <a:prstGeom prst="rect">
              <a:avLst/>
            </a:prstGeom>
            <a:noFill/>
            <a:ln w="57150" cmpd="thinThick">
              <a:solidFill>
                <a:schemeClr val="bg1"/>
              </a:solidFill>
              <a:prstDash val="dash"/>
              <a:miter lim="800000"/>
              <a:headEnd/>
              <a:tailEnd/>
            </a:ln>
          </p:spPr>
        </p:pic>
        <p:sp>
          <p:nvSpPr>
            <p:cNvPr id="16" name="Text Box 22"/>
            <p:cNvSpPr txBox="1">
              <a:spLocks noChangeArrowheads="1"/>
            </p:cNvSpPr>
            <p:nvPr/>
          </p:nvSpPr>
          <p:spPr bwMode="auto">
            <a:xfrm>
              <a:off x="1357290" y="6286520"/>
              <a:ext cx="1396537" cy="400110"/>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ctr" eaLnBrk="0" hangingPunct="0"/>
              <a:r>
                <a:rPr lang="fr-FR" sz="2000" dirty="0">
                  <a:solidFill>
                    <a:schemeClr val="tx1"/>
                  </a:solidFill>
                  <a:cs typeface="Arial" pitchFamily="34" charset="0"/>
                </a:rPr>
                <a:t>Générateur</a:t>
              </a:r>
              <a:endParaRPr lang="fr-FR" sz="2400" dirty="0">
                <a:solidFill>
                  <a:schemeClr val="tx1"/>
                </a:solidFill>
                <a:cs typeface="Arial" pitchFamily="34" charset="0"/>
              </a:endParaRPr>
            </a:p>
          </p:txBody>
        </p:sp>
        <p:sp>
          <p:nvSpPr>
            <p:cNvPr id="17" name="Oval 23"/>
            <p:cNvSpPr>
              <a:spLocks noChangeArrowheads="1"/>
            </p:cNvSpPr>
            <p:nvPr/>
          </p:nvSpPr>
          <p:spPr bwMode="auto">
            <a:xfrm>
              <a:off x="2520206" y="5361156"/>
              <a:ext cx="2193677" cy="710638"/>
            </a:xfrm>
            <a:prstGeom prst="ellipse">
              <a:avLst/>
            </a:prstGeom>
            <a:noFill/>
            <a:ln w="57150" cmpd="thinThick">
              <a:solidFill>
                <a:schemeClr val="bg1"/>
              </a:solidFill>
              <a:prstDash val="dash"/>
              <a:round/>
              <a:headEnd/>
              <a:tailEnd/>
            </a:ln>
            <a:effectLst/>
          </p:spPr>
          <p:txBody>
            <a:bodyPr wrap="none" anchor="ctr"/>
            <a:lstStyle/>
            <a:p>
              <a:endParaRPr lang="fr-FR"/>
            </a:p>
          </p:txBody>
        </p:sp>
        <p:sp>
          <p:nvSpPr>
            <p:cNvPr id="18" name="Line 24"/>
            <p:cNvSpPr>
              <a:spLocks noChangeShapeType="1"/>
            </p:cNvSpPr>
            <p:nvPr/>
          </p:nvSpPr>
          <p:spPr bwMode="auto">
            <a:xfrm flipV="1">
              <a:off x="1555463" y="5849447"/>
              <a:ext cx="1053796" cy="444694"/>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wrap="none" anchor="ctr"/>
            <a:lstStyle/>
            <a:p>
              <a:endParaRPr lang="fr-FR"/>
            </a:p>
          </p:txBody>
        </p:sp>
        <p:sp>
          <p:nvSpPr>
            <p:cNvPr id="19" name="Line 25"/>
            <p:cNvSpPr>
              <a:spLocks noChangeShapeType="1"/>
            </p:cNvSpPr>
            <p:nvPr/>
          </p:nvSpPr>
          <p:spPr bwMode="auto">
            <a:xfrm flipH="1" flipV="1">
              <a:off x="4725757" y="5647445"/>
              <a:ext cx="0" cy="709184"/>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wrap="none" anchor="ctr"/>
            <a:lstStyle/>
            <a:p>
              <a:endParaRPr lang="fr-FR"/>
            </a:p>
          </p:txBody>
        </p:sp>
        <p:sp>
          <p:nvSpPr>
            <p:cNvPr id="20" name="Text Box 26"/>
            <p:cNvSpPr txBox="1">
              <a:spLocks noChangeArrowheads="1"/>
            </p:cNvSpPr>
            <p:nvPr/>
          </p:nvSpPr>
          <p:spPr bwMode="auto">
            <a:xfrm>
              <a:off x="3630402" y="6276701"/>
              <a:ext cx="1648208" cy="400110"/>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ctr" eaLnBrk="0" hangingPunct="0"/>
              <a:r>
                <a:rPr lang="fr-FR" sz="2000" dirty="0">
                  <a:solidFill>
                    <a:schemeClr val="tx1"/>
                  </a:solidFill>
                  <a:cs typeface="Arial" pitchFamily="34" charset="0"/>
                </a:rPr>
                <a:t>Frein à disque</a:t>
              </a:r>
            </a:p>
          </p:txBody>
        </p:sp>
        <p:sp>
          <p:nvSpPr>
            <p:cNvPr id="21" name="Line 27"/>
            <p:cNvSpPr>
              <a:spLocks noChangeShapeType="1"/>
            </p:cNvSpPr>
            <p:nvPr/>
          </p:nvSpPr>
          <p:spPr bwMode="auto">
            <a:xfrm flipH="1" flipV="1">
              <a:off x="5153212" y="5494854"/>
              <a:ext cx="875690" cy="754235"/>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wrap="none" anchor="ctr"/>
            <a:lstStyle/>
            <a:p>
              <a:endParaRPr lang="fr-FR"/>
            </a:p>
          </p:txBody>
        </p:sp>
        <p:sp>
          <p:nvSpPr>
            <p:cNvPr id="22" name="Text Box 28"/>
            <p:cNvSpPr txBox="1">
              <a:spLocks noChangeArrowheads="1"/>
            </p:cNvSpPr>
            <p:nvPr/>
          </p:nvSpPr>
          <p:spPr bwMode="auto">
            <a:xfrm>
              <a:off x="5503488" y="6204039"/>
              <a:ext cx="1665841" cy="707886"/>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ctr" eaLnBrk="0" hangingPunct="0"/>
              <a:r>
                <a:rPr lang="fr-FR" sz="2000" dirty="0">
                  <a:solidFill>
                    <a:schemeClr val="tx1"/>
                  </a:solidFill>
                  <a:cs typeface="Arial" pitchFamily="34" charset="0"/>
                </a:rPr>
                <a:t>Multiplicateur</a:t>
              </a:r>
            </a:p>
            <a:p>
              <a:pPr algn="ctr" eaLnBrk="0" hangingPunct="0"/>
              <a:r>
                <a:rPr lang="fr-FR" sz="2000" dirty="0">
                  <a:solidFill>
                    <a:schemeClr val="tx1"/>
                  </a:solidFill>
                  <a:cs typeface="Arial" pitchFamily="34" charset="0"/>
                </a:rPr>
                <a:t>de vitesse</a:t>
              </a:r>
            </a:p>
          </p:txBody>
        </p:sp>
        <p:sp>
          <p:nvSpPr>
            <p:cNvPr id="23" name="Line 29"/>
            <p:cNvSpPr>
              <a:spLocks noChangeShapeType="1"/>
            </p:cNvSpPr>
            <p:nvPr/>
          </p:nvSpPr>
          <p:spPr bwMode="auto">
            <a:xfrm flipH="1" flipV="1">
              <a:off x="6028902" y="5095212"/>
              <a:ext cx="1668263" cy="932984"/>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wrap="none" anchor="ctr"/>
            <a:lstStyle/>
            <a:p>
              <a:endParaRPr lang="fr-FR"/>
            </a:p>
          </p:txBody>
        </p:sp>
        <p:sp>
          <p:nvSpPr>
            <p:cNvPr id="24" name="Text Box 30"/>
            <p:cNvSpPr txBox="1">
              <a:spLocks noChangeArrowheads="1"/>
            </p:cNvSpPr>
            <p:nvPr/>
          </p:nvSpPr>
          <p:spPr bwMode="auto">
            <a:xfrm>
              <a:off x="7676387" y="6028196"/>
              <a:ext cx="1018227" cy="707886"/>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ctr" eaLnBrk="0" hangingPunct="0"/>
              <a:r>
                <a:rPr lang="fr-FR" sz="2000" dirty="0">
                  <a:solidFill>
                    <a:schemeClr val="tx1"/>
                  </a:solidFill>
                  <a:cs typeface="Arial" pitchFamily="34" charset="0"/>
                </a:rPr>
                <a:t>Joint de</a:t>
              </a:r>
            </a:p>
            <a:p>
              <a:pPr algn="ctr" eaLnBrk="0" hangingPunct="0"/>
              <a:r>
                <a:rPr lang="fr-FR" sz="2000" dirty="0">
                  <a:solidFill>
                    <a:schemeClr val="tx1"/>
                  </a:solidFill>
                  <a:cs typeface="Arial" pitchFamily="34" charset="0"/>
                </a:rPr>
                <a:t>cardan</a:t>
              </a:r>
            </a:p>
          </p:txBody>
        </p:sp>
        <p:sp>
          <p:nvSpPr>
            <p:cNvPr id="25" name="Line 31"/>
            <p:cNvSpPr>
              <a:spLocks noChangeShapeType="1"/>
            </p:cNvSpPr>
            <p:nvPr/>
          </p:nvSpPr>
          <p:spPr bwMode="auto">
            <a:xfrm flipH="1" flipV="1">
              <a:off x="7168783" y="5006564"/>
              <a:ext cx="789605" cy="310995"/>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wrap="none" anchor="ctr"/>
            <a:lstStyle/>
            <a:p>
              <a:endParaRPr lang="fr-FR"/>
            </a:p>
          </p:txBody>
        </p:sp>
        <p:sp>
          <p:nvSpPr>
            <p:cNvPr id="26" name="Text Box 32"/>
            <p:cNvSpPr txBox="1">
              <a:spLocks noChangeArrowheads="1"/>
            </p:cNvSpPr>
            <p:nvPr/>
          </p:nvSpPr>
          <p:spPr bwMode="auto">
            <a:xfrm>
              <a:off x="8097905" y="5317558"/>
              <a:ext cx="780790" cy="707886"/>
            </a:xfrm>
            <a:prstGeom prst="rect">
              <a:avLst/>
            </a:prstGeom>
            <a:ln>
              <a:headEnd/>
              <a:tailEnd/>
            </a:ln>
          </p:spPr>
          <p:style>
            <a:lnRef idx="3">
              <a:schemeClr val="lt1"/>
            </a:lnRef>
            <a:fillRef idx="1">
              <a:schemeClr val="dk1"/>
            </a:fillRef>
            <a:effectRef idx="1">
              <a:schemeClr val="dk1"/>
            </a:effectRef>
            <a:fontRef idx="minor">
              <a:schemeClr val="lt1"/>
            </a:fontRef>
          </p:style>
          <p:txBody>
            <a:bodyPr wrap="none">
              <a:spAutoFit/>
            </a:bodyPr>
            <a:lstStyle/>
            <a:p>
              <a:pPr algn="ctr" eaLnBrk="0" hangingPunct="0"/>
              <a:r>
                <a:rPr lang="fr-FR" sz="2000" dirty="0">
                  <a:solidFill>
                    <a:schemeClr val="tx1"/>
                  </a:solidFill>
                  <a:cs typeface="Arial" pitchFamily="34" charset="0"/>
                </a:rPr>
                <a:t>Rotor</a:t>
              </a:r>
            </a:p>
            <a:p>
              <a:pPr algn="ctr" eaLnBrk="0" hangingPunct="0"/>
              <a:r>
                <a:rPr lang="fr-FR" sz="2000" dirty="0">
                  <a:solidFill>
                    <a:schemeClr val="tx1"/>
                  </a:solidFill>
                  <a:cs typeface="Arial" pitchFamily="34" charset="0"/>
                </a:rPr>
                <a:t>pitch</a:t>
              </a:r>
            </a:p>
          </p:txBody>
        </p:sp>
      </p:grpSp>
      <p:sp>
        <p:nvSpPr>
          <p:cNvPr id="27" name="Rectangle 33"/>
          <p:cNvSpPr>
            <a:spLocks noChangeArrowheads="1"/>
          </p:cNvSpPr>
          <p:nvPr/>
        </p:nvSpPr>
        <p:spPr bwMode="auto">
          <a:xfrm>
            <a:off x="179388" y="857231"/>
            <a:ext cx="8785225" cy="3331621"/>
          </a:xfrm>
          <a:prstGeom prst="rect">
            <a:avLst/>
          </a:prstGeom>
          <a:noFill/>
          <a:ln w="9525">
            <a:noFill/>
            <a:miter lim="800000"/>
            <a:headEnd/>
            <a:tailEnd/>
          </a:ln>
          <a:effectLst/>
        </p:spPr>
        <p:txBody>
          <a:bodyPr wrap="square" tIns="152352" bIns="38088" anchor="ctr">
            <a:spAutoFit/>
          </a:bodyPr>
          <a:lstStyle/>
          <a:p>
            <a:r>
              <a:rPr lang="fr-FR" dirty="0">
                <a:latin typeface="Times New Roman" pitchFamily="18" charset="0"/>
                <a:cs typeface="Times New Roman" pitchFamily="18" charset="0"/>
              </a:rPr>
              <a:t>Le vent est capté par les pales, qui font tourner un mécanisme appelé «rotor». Le rotor a pour rôle de faire fonctionner une génératrice, laquelle est nécessaire à la production d’électricité. Un multiplicateur est placé entre le rotor et la génératrice pour accroître la rotation de la génératrice et produire davantage d’électricité. Ainsi, à mesure que la vitesse du vent augmente, la production d’énergie est multipliée. Pour accroître la production d’énergie, il faut placer l’éolienne sur un site où les vents atteignent des vitesses de plus de 15 km/h, pendant une bonne partie de l’année. Par mesure de sécurité, lorsque les vents sont trop violents (au-delà de 80 km/h), il est recommandé de cesser leur fonctionnement. Les endroits les plus recherchés pour installer les éoliennes sont les prairies, les collines qui dominent le paysage et près des grandes étendues d’eau, par exemple les océans et les grands lacs.</a:t>
            </a:r>
          </a:p>
          <a:p>
            <a:r>
              <a:rPr lang="fr-FR" sz="2400" b="1" dirty="0">
                <a:latin typeface="Times New Roman" pitchFamily="18" charset="0"/>
                <a:cs typeface="Times New Roman" pitchFamily="18" charset="0"/>
              </a:rPr>
              <a:t>Leur durée de vie peut maintenant atteindre plus 25 ans.</a:t>
            </a:r>
            <a:r>
              <a:rPr lang="fr-FR" sz="2400" dirty="0">
                <a:latin typeface="Times New Roman" pitchFamily="18" charset="0"/>
                <a:cs typeface="Times New Roman" pitchFamily="18" charset="0"/>
              </a:rPr>
              <a:t> </a:t>
            </a:r>
          </a:p>
        </p:txBody>
      </p:sp>
      <p:sp>
        <p:nvSpPr>
          <p:cNvPr id="28" name="Rectangle 27"/>
          <p:cNvSpPr/>
          <p:nvPr/>
        </p:nvSpPr>
        <p:spPr>
          <a:xfrm>
            <a:off x="1285852" y="285728"/>
            <a:ext cx="5929354" cy="461665"/>
          </a:xfrm>
          <a:prstGeom prst="rect">
            <a:avLst/>
          </a:prstGeom>
        </p:spPr>
        <p:txBody>
          <a:bodyPr wrap="square">
            <a:spAutoFit/>
          </a:bodyPr>
          <a:lstStyle/>
          <a:p>
            <a:pPr algn="ctr"/>
            <a:r>
              <a:rPr lang="fr-FR" sz="2400" b="1" i="1" dirty="0" smtClean="0">
                <a:solidFill>
                  <a:srgbClr val="FFFF00"/>
                </a:solidFill>
                <a:latin typeface="Times New Roman" pitchFamily="18" charset="0"/>
                <a:cs typeface="Times New Roman" pitchFamily="18" charset="0"/>
              </a:rPr>
              <a:t>Principe de fonctionnement de l’éolienne :</a:t>
            </a:r>
            <a:endParaRPr lang="fr-FR" sz="2400" b="1" i="1" dirty="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strVal val="#ppt_w*0.70"/>
                                          </p:val>
                                        </p:tav>
                                        <p:tav tm="100000">
                                          <p:val>
                                            <p:strVal val="#ppt_w"/>
                                          </p:val>
                                        </p:tav>
                                      </p:tavLst>
                                    </p:anim>
                                    <p:anim calcmode="lin" valueType="num">
                                      <p:cBhvr>
                                        <p:cTn id="8" dur="1000" fill="hold"/>
                                        <p:tgtEl>
                                          <p:spTgt spid="27"/>
                                        </p:tgtEl>
                                        <p:attrNameLst>
                                          <p:attrName>ppt_h</p:attrName>
                                        </p:attrNameLst>
                                      </p:cBhvr>
                                      <p:tavLst>
                                        <p:tav tm="0">
                                          <p:val>
                                            <p:strVal val="#ppt_h"/>
                                          </p:val>
                                        </p:tav>
                                        <p:tav tm="100000">
                                          <p:val>
                                            <p:strVal val="#ppt_h"/>
                                          </p:val>
                                        </p:tav>
                                      </p:tavLst>
                                    </p:anim>
                                    <p:animEffect transition="in" filter="fade">
                                      <p:cBhvr>
                                        <p:cTn id="9" dur="1000"/>
                                        <p:tgtEl>
                                          <p:spTgt spid="27"/>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Scale>
                                      <p:cBhvr>
                                        <p:cTn id="14"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9"/>
                                        </p:tgtEl>
                                        <p:attrNameLst>
                                          <p:attrName>ppt_x</p:attrName>
                                          <p:attrName>ppt_y</p:attrName>
                                        </p:attrNameLst>
                                      </p:cBhvr>
                                    </p:animMotion>
                                    <p:animEffect transition="in" filter="fade">
                                      <p:cBhvr>
                                        <p:cTn id="1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214282" y="785794"/>
            <a:ext cx="4086225" cy="5143536"/>
          </a:xfrm>
        </p:spPr>
        <p:txBody>
          <a:bodyPr>
            <a:normAutofit/>
          </a:bodyPr>
          <a:lstStyle/>
          <a:p>
            <a:pPr marL="0" lvl="0" indent="0" fontAlgn="base">
              <a:spcBef>
                <a:spcPct val="0"/>
              </a:spcBef>
              <a:spcAft>
                <a:spcPct val="0"/>
              </a:spcAft>
              <a:buClrTx/>
              <a:buSzTx/>
              <a:buNone/>
            </a:pPr>
            <a:r>
              <a:rPr lang="fr-FR" sz="2400" b="1" dirty="0" smtClean="0">
                <a:latin typeface="Times New Roman" pitchFamily="18" charset="0"/>
                <a:ea typeface="Calibri" pitchFamily="34" charset="0"/>
                <a:cs typeface="Times New Roman" pitchFamily="18" charset="0"/>
              </a:rPr>
              <a:t>Dans le monde :</a:t>
            </a:r>
            <a:endParaRPr lang="fr-FR" sz="2400" dirty="0" smtClean="0">
              <a:latin typeface="Times New Roman" pitchFamily="18" charset="0"/>
              <a:cs typeface="Times New Roman" pitchFamily="18" charset="0"/>
            </a:endParaRPr>
          </a:p>
          <a:p>
            <a:pPr marL="0" lvl="0" indent="0" eaLnBrk="0" fontAlgn="base" hangingPunct="0">
              <a:spcBef>
                <a:spcPct val="0"/>
              </a:spcBef>
              <a:spcAft>
                <a:spcPct val="0"/>
              </a:spcAft>
              <a:buClrTx/>
              <a:buSzTx/>
              <a:buNone/>
            </a:pPr>
            <a:r>
              <a:rPr lang="fr-FR" sz="1800" dirty="0" smtClean="0">
                <a:latin typeface="Times New Roman" pitchFamily="18" charset="0"/>
                <a:ea typeface="Calibri" pitchFamily="34" charset="0"/>
                <a:cs typeface="Times New Roman" pitchFamily="18" charset="0"/>
              </a:rPr>
              <a:t>      Aujourd’hui, plus de 35 000 grandes éoliennes sont réparties à travers le monde.</a:t>
            </a:r>
            <a:endParaRPr lang="fr-FR" sz="1800" dirty="0" smtClean="0">
              <a:latin typeface="Times New Roman" pitchFamily="18" charset="0"/>
              <a:cs typeface="Times New Roman" pitchFamily="18" charset="0"/>
            </a:endParaRPr>
          </a:p>
          <a:p>
            <a:pPr marL="0" lvl="0" indent="0" eaLnBrk="0" fontAlgn="base" hangingPunct="0">
              <a:spcBef>
                <a:spcPct val="0"/>
              </a:spcBef>
              <a:spcAft>
                <a:spcPct val="0"/>
              </a:spcAft>
              <a:buClrTx/>
              <a:buSzTx/>
              <a:buNone/>
            </a:pPr>
            <a:r>
              <a:rPr lang="fr-FR" sz="1800" dirty="0" smtClean="0">
                <a:latin typeface="Times New Roman" pitchFamily="18" charset="0"/>
                <a:ea typeface="Calibri" pitchFamily="34" charset="0"/>
                <a:cs typeface="Times New Roman" pitchFamily="18" charset="0"/>
              </a:rPr>
              <a:t> - Du point de vue de la production énergétique</a:t>
            </a:r>
            <a:endParaRPr lang="fr-FR" sz="1800" dirty="0" smtClean="0">
              <a:latin typeface="Times New Roman" pitchFamily="18" charset="0"/>
              <a:cs typeface="Times New Roman" pitchFamily="18" charset="0"/>
            </a:endParaRPr>
          </a:p>
          <a:p>
            <a:pPr marL="0" lvl="0" indent="0" eaLnBrk="0" fontAlgn="base" hangingPunct="0">
              <a:spcBef>
                <a:spcPct val="0"/>
              </a:spcBef>
              <a:spcAft>
                <a:spcPct val="0"/>
              </a:spcAft>
              <a:buClrTx/>
              <a:buSzTx/>
              <a:buNone/>
            </a:pPr>
            <a:r>
              <a:rPr lang="fr-FR" sz="1800" dirty="0" smtClean="0">
                <a:latin typeface="Times New Roman" pitchFamily="18" charset="0"/>
                <a:ea typeface="Calibri" pitchFamily="34" charset="0"/>
                <a:cs typeface="Times New Roman" pitchFamily="18" charset="0"/>
              </a:rPr>
              <a:t> - Une éolienne : 2 MW</a:t>
            </a:r>
            <a:endParaRPr lang="fr-FR" sz="1800" dirty="0" smtClean="0">
              <a:latin typeface="Times New Roman" pitchFamily="18" charset="0"/>
              <a:cs typeface="Times New Roman" pitchFamily="18" charset="0"/>
            </a:endParaRPr>
          </a:p>
          <a:p>
            <a:pPr marL="0" lvl="0" indent="0" eaLnBrk="0" fontAlgn="base" hangingPunct="0">
              <a:spcBef>
                <a:spcPct val="0"/>
              </a:spcBef>
              <a:spcAft>
                <a:spcPct val="0"/>
              </a:spcAft>
              <a:buClrTx/>
              <a:buSzTx/>
              <a:buNone/>
            </a:pPr>
            <a:r>
              <a:rPr lang="fr-FR" sz="1800" dirty="0" smtClean="0">
                <a:latin typeface="Times New Roman" pitchFamily="18" charset="0"/>
                <a:ea typeface="Calibri" pitchFamily="34" charset="0"/>
                <a:cs typeface="Times New Roman" pitchFamily="18" charset="0"/>
              </a:rPr>
              <a:t> - Usine marémotrice de la Rance : 240 MW</a:t>
            </a:r>
            <a:endParaRPr lang="fr-FR" sz="1800" dirty="0" smtClean="0">
              <a:latin typeface="Times New Roman" pitchFamily="18" charset="0"/>
              <a:cs typeface="Times New Roman" pitchFamily="18" charset="0"/>
            </a:endParaRPr>
          </a:p>
          <a:p>
            <a:pPr marL="0" lvl="0" indent="0" eaLnBrk="0" fontAlgn="base" hangingPunct="0">
              <a:spcBef>
                <a:spcPct val="0"/>
              </a:spcBef>
              <a:spcAft>
                <a:spcPct val="0"/>
              </a:spcAft>
              <a:buClrTx/>
              <a:buSzTx/>
              <a:buNone/>
            </a:pPr>
            <a:r>
              <a:rPr lang="fr-FR" sz="1800" dirty="0" smtClean="0">
                <a:latin typeface="Times New Roman" pitchFamily="18" charset="0"/>
                <a:ea typeface="Calibri" pitchFamily="34" charset="0"/>
                <a:cs typeface="Times New Roman" pitchFamily="18" charset="0"/>
              </a:rPr>
              <a:t> - Un réacteur nucléaire : 900 à 1450 MW</a:t>
            </a:r>
            <a:endParaRPr lang="fr-FR" sz="1800" dirty="0" smtClean="0">
              <a:latin typeface="Times New Roman" pitchFamily="18" charset="0"/>
              <a:cs typeface="Times New Roman" pitchFamily="18" charset="0"/>
            </a:endParaRPr>
          </a:p>
          <a:p>
            <a:pPr marL="0" lvl="0" indent="0" eaLnBrk="0" fontAlgn="base" hangingPunct="0">
              <a:spcBef>
                <a:spcPct val="0"/>
              </a:spcBef>
              <a:spcAft>
                <a:spcPct val="0"/>
              </a:spcAft>
              <a:buClrTx/>
              <a:buSzTx/>
              <a:buNone/>
            </a:pPr>
            <a:r>
              <a:rPr lang="fr-FR" sz="1800" dirty="0" smtClean="0">
                <a:latin typeface="Times New Roman" pitchFamily="18" charset="0"/>
                <a:ea typeface="Calibri" pitchFamily="34" charset="0"/>
                <a:cs typeface="Times New Roman" pitchFamily="18" charset="0"/>
              </a:rPr>
              <a:t> - Une éolienne de haute qualité a un taux de disponibilité de plus de 98%, c'est à dire que les éoliennes sont opérationnelles en moyenne sur 99% des heures de l'année. Par ailleurs, le développement des éoliennes est générateur de nombreux emplois.</a:t>
            </a:r>
            <a:endParaRPr lang="fr-FR" sz="1800" dirty="0" smtClean="0">
              <a:latin typeface="Times New Roman" pitchFamily="18" charset="0"/>
              <a:cs typeface="Times New Roman" pitchFamily="18" charset="0"/>
            </a:endParaRPr>
          </a:p>
          <a:p>
            <a:endParaRPr lang="fr-FR" sz="1600" dirty="0">
              <a:latin typeface="Times New Roman" pitchFamily="18" charset="0"/>
              <a:cs typeface="Times New Roman" pitchFamily="18" charset="0"/>
            </a:endParaRPr>
          </a:p>
        </p:txBody>
      </p:sp>
      <p:grpSp>
        <p:nvGrpSpPr>
          <p:cNvPr id="5" name="Groupe 4"/>
          <p:cNvGrpSpPr/>
          <p:nvPr/>
        </p:nvGrpSpPr>
        <p:grpSpPr>
          <a:xfrm>
            <a:off x="4429124" y="857232"/>
            <a:ext cx="4714876" cy="5214974"/>
            <a:chOff x="4429124" y="357166"/>
            <a:chExt cx="4714876" cy="6143668"/>
          </a:xfrm>
        </p:grpSpPr>
        <p:pic>
          <p:nvPicPr>
            <p:cNvPr id="4098" name="Picture 2"/>
            <p:cNvPicPr>
              <a:picLocks noChangeAspect="1" noChangeArrowheads="1"/>
            </p:cNvPicPr>
            <p:nvPr/>
          </p:nvPicPr>
          <p:blipFill>
            <a:blip r:embed="rId2" cstate="print"/>
            <a:srcRect/>
            <a:stretch>
              <a:fillRect/>
            </a:stretch>
          </p:blipFill>
          <p:spPr bwMode="auto">
            <a:xfrm>
              <a:off x="4429124" y="357166"/>
              <a:ext cx="4714876" cy="5000660"/>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cstate="print"/>
            <a:srcRect/>
            <a:stretch>
              <a:fillRect/>
            </a:stretch>
          </p:blipFill>
          <p:spPr bwMode="auto">
            <a:xfrm>
              <a:off x="4429124" y="5343536"/>
              <a:ext cx="4714876" cy="115729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3" presetClass="entr" presetSubtype="16"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plus(in)">
                                      <p:cBhvr>
                                        <p:cTn id="4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Alternative 3"/>
          <p:cNvSpPr/>
          <p:nvPr/>
        </p:nvSpPr>
        <p:spPr>
          <a:xfrm>
            <a:off x="2571736" y="142852"/>
            <a:ext cx="4429156" cy="714356"/>
          </a:xfrm>
          <a:prstGeom prst="flowChartAlternateProcess">
            <a:avLst/>
          </a:prstGeo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2400" b="1" dirty="0" smtClean="0">
                <a:latin typeface="Times New Roman" pitchFamily="18" charset="0"/>
                <a:cs typeface="Times New Roman" pitchFamily="18" charset="0"/>
              </a:rPr>
              <a:t>Impacts </a:t>
            </a:r>
            <a:r>
              <a:rPr lang="fr-FR" sz="2400" b="1" dirty="0">
                <a:latin typeface="Times New Roman" pitchFamily="18" charset="0"/>
                <a:cs typeface="Times New Roman" pitchFamily="18" charset="0"/>
              </a:rPr>
              <a:t>environnementaux</a:t>
            </a:r>
            <a:endParaRPr lang="fr-FR" sz="2400" dirty="0">
              <a:latin typeface="Times New Roman" pitchFamily="18" charset="0"/>
              <a:cs typeface="Times New Roman" pitchFamily="18" charset="0"/>
            </a:endParaRPr>
          </a:p>
          <a:p>
            <a:pPr algn="ctr"/>
            <a:endParaRPr lang="fr-FR" dirty="0"/>
          </a:p>
        </p:txBody>
      </p:sp>
      <p:sp>
        <p:nvSpPr>
          <p:cNvPr id="7" name="Organigramme : Alternative 6"/>
          <p:cNvSpPr/>
          <p:nvPr/>
        </p:nvSpPr>
        <p:spPr>
          <a:xfrm>
            <a:off x="2643142" y="1000108"/>
            <a:ext cx="6500858" cy="1785950"/>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r>
              <a:rPr lang="fr-FR" sz="1600" dirty="0" smtClean="0">
                <a:latin typeface="Times New Roman" pitchFamily="18" charset="0"/>
                <a:cs typeface="Times New Roman" pitchFamily="18" charset="0"/>
              </a:rPr>
              <a:t>        Contrairement </a:t>
            </a:r>
            <a:r>
              <a:rPr lang="fr-FR" sz="1600" dirty="0">
                <a:latin typeface="Times New Roman" pitchFamily="18" charset="0"/>
                <a:cs typeface="Times New Roman" pitchFamily="18" charset="0"/>
              </a:rPr>
              <a:t>à une idée parfois répandue, une éolienne moderne ne produit pas plus de bruit que le vent dans un grand pylône électrique. En moyenne, le bruit généré par une éolienne en fonctionnement est d'environ 45 à 50 décibels, ce qui représente le bruit moyen d'un environnement de bureau. On adopte maintenant des normes pour installer des éoliennes à une distance importante des résidences.</a:t>
            </a:r>
          </a:p>
        </p:txBody>
      </p:sp>
      <p:sp>
        <p:nvSpPr>
          <p:cNvPr id="9" name="Organigramme : Alternative 8"/>
          <p:cNvSpPr/>
          <p:nvPr/>
        </p:nvSpPr>
        <p:spPr>
          <a:xfrm>
            <a:off x="2643142" y="4786322"/>
            <a:ext cx="6500858" cy="1857364"/>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600" dirty="0" smtClean="0">
              <a:latin typeface="Times New Roman" pitchFamily="18" charset="0"/>
              <a:cs typeface="Times New Roman" pitchFamily="18" charset="0"/>
            </a:endParaRPr>
          </a:p>
          <a:p>
            <a:r>
              <a:rPr lang="fr-FR" sz="1600" dirty="0" smtClean="0">
                <a:latin typeface="Times New Roman" pitchFamily="18" charset="0"/>
                <a:cs typeface="Times New Roman" pitchFamily="18" charset="0"/>
              </a:rPr>
              <a:t>       C’est </a:t>
            </a:r>
            <a:r>
              <a:rPr lang="fr-FR" sz="1600" dirty="0">
                <a:latin typeface="Times New Roman" pitchFamily="18" charset="0"/>
                <a:cs typeface="Times New Roman" pitchFamily="18" charset="0"/>
              </a:rPr>
              <a:t>la critique la plus fréquemment rencontrée. Il est vrai qu’avec ses 60 mètres de haut, une éolienne est facilement visible, d’autant plus que les parcs se situent en général sur des crêtes ou des sommets de colline. Les efforts doivent aboutir à une harmonisation visuelle pour favoriser l’acceptation du public. La couleur blanche "classique" des éoliennes actuelles permet de limiter au maximum l'impact visuel en se fondant avec le ciel environnant.</a:t>
            </a:r>
          </a:p>
          <a:p>
            <a:pPr algn="ctr"/>
            <a:r>
              <a:rPr lang="fr-FR" dirty="0" smtClean="0"/>
              <a:t> </a:t>
            </a:r>
            <a:endParaRPr lang="fr-FR" dirty="0"/>
          </a:p>
        </p:txBody>
      </p:sp>
      <p:sp>
        <p:nvSpPr>
          <p:cNvPr id="10" name="Organigramme : Alternative 9"/>
          <p:cNvSpPr/>
          <p:nvPr/>
        </p:nvSpPr>
        <p:spPr>
          <a:xfrm>
            <a:off x="2643142" y="2857496"/>
            <a:ext cx="6500858" cy="1857388"/>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r>
              <a:rPr lang="fr-FR" sz="1600" dirty="0" smtClean="0">
                <a:latin typeface="Times New Roman" pitchFamily="18" charset="0"/>
                <a:cs typeface="Times New Roman" pitchFamily="18" charset="0"/>
              </a:rPr>
              <a:t>        Des </a:t>
            </a:r>
            <a:r>
              <a:rPr lang="fr-FR" sz="1600" dirty="0">
                <a:latin typeface="Times New Roman" pitchFamily="18" charset="0"/>
                <a:cs typeface="Times New Roman" pitchFamily="18" charset="0"/>
              </a:rPr>
              <a:t>études scientifiques ont démontré que la plupart des oiseaux identifient et évitent l'hélice qui tourne. Les aigles, et probablement d'autres oiseaux de proie, semblent moins vigilants lorsqu'ils chassent et certains ont été frappés par les pales en mouvement.</a:t>
            </a:r>
          </a:p>
          <a:p>
            <a:r>
              <a:rPr lang="fr-FR" sz="1600" dirty="0">
                <a:latin typeface="Times New Roman" pitchFamily="18" charset="0"/>
                <a:cs typeface="Times New Roman" pitchFamily="18" charset="0"/>
              </a:rPr>
              <a:t>Il est néanmoins essentiel de s'assurer que le lieu d'un projet d'implantation d'éoliennes ne se situe pas dans un couloir de migration d'oiseaux, ni à proximité d'un site de reproduction.</a:t>
            </a:r>
          </a:p>
        </p:txBody>
      </p:sp>
      <p:sp>
        <p:nvSpPr>
          <p:cNvPr id="11" name="Rectangle avec flèche vers la droite 10"/>
          <p:cNvSpPr/>
          <p:nvPr/>
        </p:nvSpPr>
        <p:spPr>
          <a:xfrm>
            <a:off x="357158" y="1571612"/>
            <a:ext cx="2286016" cy="914400"/>
          </a:xfrm>
          <a:prstGeom prst="rightArrowCallout">
            <a:avLst>
              <a:gd name="adj1" fmla="val 27985"/>
              <a:gd name="adj2" fmla="val 30971"/>
              <a:gd name="adj3" fmla="val 25000"/>
              <a:gd name="adj4" fmla="val 797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fr-FR" sz="2000" dirty="0" smtClean="0">
                <a:latin typeface="Times New Roman" pitchFamily="18" charset="0"/>
                <a:cs typeface="Times New Roman" pitchFamily="18" charset="0"/>
              </a:rPr>
              <a:t>Le bruit</a:t>
            </a:r>
            <a:endParaRPr lang="fr-FR" sz="2000" dirty="0">
              <a:latin typeface="Times New Roman" pitchFamily="18" charset="0"/>
              <a:cs typeface="Times New Roman" pitchFamily="18" charset="0"/>
            </a:endParaRPr>
          </a:p>
        </p:txBody>
      </p:sp>
      <p:sp>
        <p:nvSpPr>
          <p:cNvPr id="12" name="Rectangle avec flèche vers la droite 11"/>
          <p:cNvSpPr/>
          <p:nvPr/>
        </p:nvSpPr>
        <p:spPr>
          <a:xfrm>
            <a:off x="357158" y="5286388"/>
            <a:ext cx="2286016" cy="914400"/>
          </a:xfrm>
          <a:prstGeom prst="rightArrowCallout">
            <a:avLst>
              <a:gd name="adj1" fmla="val 27985"/>
              <a:gd name="adj2" fmla="val 30971"/>
              <a:gd name="adj3" fmla="val 25000"/>
              <a:gd name="adj4" fmla="val 79767"/>
            </a:avLst>
          </a:prstGeom>
        </p:spPr>
        <p:style>
          <a:lnRef idx="0">
            <a:schemeClr val="dk1"/>
          </a:lnRef>
          <a:fillRef idx="3">
            <a:schemeClr val="dk1"/>
          </a:fillRef>
          <a:effectRef idx="3">
            <a:schemeClr val="dk1"/>
          </a:effectRef>
          <a:fontRef idx="minor">
            <a:schemeClr val="lt1"/>
          </a:fontRef>
        </p:style>
        <p:txBody>
          <a:bodyPr rtlCol="0" anchor="ctr"/>
          <a:lstStyle/>
          <a:p>
            <a:pPr algn="ctr"/>
            <a:r>
              <a:rPr lang="fr-FR" sz="2000" dirty="0" smtClean="0">
                <a:latin typeface="Times New Roman" pitchFamily="18" charset="0"/>
                <a:cs typeface="Times New Roman" pitchFamily="18" charset="0"/>
              </a:rPr>
              <a:t>Impact visuel</a:t>
            </a:r>
            <a:endParaRPr lang="fr-FR" sz="2000" dirty="0">
              <a:latin typeface="Times New Roman" pitchFamily="18" charset="0"/>
              <a:cs typeface="Times New Roman" pitchFamily="18" charset="0"/>
            </a:endParaRPr>
          </a:p>
        </p:txBody>
      </p:sp>
      <p:sp>
        <p:nvSpPr>
          <p:cNvPr id="13" name="Rectangle avec flèche vers la droite 12"/>
          <p:cNvSpPr/>
          <p:nvPr/>
        </p:nvSpPr>
        <p:spPr>
          <a:xfrm>
            <a:off x="357158" y="3429000"/>
            <a:ext cx="2286016" cy="914400"/>
          </a:xfrm>
          <a:prstGeom prst="rightArrowCallout">
            <a:avLst>
              <a:gd name="adj1" fmla="val 27985"/>
              <a:gd name="adj2" fmla="val 30971"/>
              <a:gd name="adj3" fmla="val 25000"/>
              <a:gd name="adj4" fmla="val 79767"/>
            </a:avLst>
          </a:prstGeom>
        </p:spPr>
        <p:style>
          <a:lnRef idx="0">
            <a:schemeClr val="dk1"/>
          </a:lnRef>
          <a:fillRef idx="3">
            <a:schemeClr val="dk1"/>
          </a:fillRef>
          <a:effectRef idx="3">
            <a:schemeClr val="dk1"/>
          </a:effectRef>
          <a:fontRef idx="minor">
            <a:schemeClr val="lt1"/>
          </a:fontRef>
        </p:style>
        <p:txBody>
          <a:bodyPr rtlCol="0" anchor="ctr"/>
          <a:lstStyle/>
          <a:p>
            <a:pPr algn="ctr"/>
            <a:r>
              <a:rPr lang="fr-FR" sz="2000" dirty="0" smtClean="0">
                <a:latin typeface="Times New Roman" pitchFamily="18" charset="0"/>
                <a:cs typeface="Times New Roman" pitchFamily="18" charset="0"/>
              </a:rPr>
              <a:t>Les oiseaux</a:t>
            </a:r>
            <a:endParaRPr lang="fr-FR"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from="(-#ppt_w/2)" to="(#ppt_x)" calcmode="lin" valueType="num">
                                      <p:cBhvr>
                                        <p:cTn id="12" dur="600" fill="hold">
                                          <p:stCondLst>
                                            <p:cond delay="0"/>
                                          </p:stCondLst>
                                        </p:cTn>
                                        <p:tgtEl>
                                          <p:spTgt spid="11"/>
                                        </p:tgtEl>
                                        <p:attrNameLst>
                                          <p:attrName>ppt_x</p:attrName>
                                        </p:attrNameLst>
                                      </p:cBhvr>
                                    </p:anim>
                                    <p:anim from="0" to="-1.0" calcmode="lin" valueType="num">
                                      <p:cBhvr>
                                        <p:cTn id="13" dur="200" decel="50000" autoRev="1" fill="hold">
                                          <p:stCondLst>
                                            <p:cond delay="600"/>
                                          </p:stCondLst>
                                        </p:cTn>
                                        <p:tgtEl>
                                          <p:spTgt spid="11"/>
                                        </p:tgtEl>
                                        <p:attrNameLst>
                                          <p:attrName>xshear</p:attrName>
                                        </p:attrNameLst>
                                      </p:cBhvr>
                                    </p:anim>
                                    <p:animScale>
                                      <p:cBhvr>
                                        <p:cTn id="14" dur="200" decel="100000" autoRev="1" fill="hold">
                                          <p:stCondLst>
                                            <p:cond delay="600"/>
                                          </p:stCondLst>
                                        </p:cTn>
                                        <p:tgtEl>
                                          <p:spTgt spid="11"/>
                                        </p:tgtEl>
                                      </p:cBhvr>
                                      <p:from x="100000" y="100000"/>
                                      <p:to x="80000" y="100000"/>
                                    </p:animScale>
                                    <p:anim by="(#ppt_h/3+#ppt_w*0.1)" calcmode="lin" valueType="num">
                                      <p:cBhvr additive="sum">
                                        <p:cTn id="15" dur="200" decel="100000" autoRev="1" fill="hold">
                                          <p:stCondLst>
                                            <p:cond delay="600"/>
                                          </p:stCondLst>
                                        </p:cTn>
                                        <p:tgtEl>
                                          <p:spTgt spid="11"/>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Scale>
                                      <p:cBhvr>
                                        <p:cTn id="2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7"/>
                                        </p:tgtEl>
                                        <p:attrNameLst>
                                          <p:attrName>ppt_x</p:attrName>
                                          <p:attrName>ppt_y</p:attrName>
                                        </p:attrNameLst>
                                      </p:cBhvr>
                                    </p:animMotion>
                                    <p:animEffect transition="in" filter="fade">
                                      <p:cBhvr>
                                        <p:cTn id="22" dur="1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 from="(-#ppt_w/2)" to="(#ppt_x)" calcmode="lin" valueType="num">
                                      <p:cBhvr>
                                        <p:cTn id="27" dur="600" fill="hold">
                                          <p:stCondLst>
                                            <p:cond delay="0"/>
                                          </p:stCondLst>
                                        </p:cTn>
                                        <p:tgtEl>
                                          <p:spTgt spid="13"/>
                                        </p:tgtEl>
                                        <p:attrNameLst>
                                          <p:attrName>ppt_x</p:attrName>
                                        </p:attrNameLst>
                                      </p:cBhvr>
                                    </p:anim>
                                    <p:anim from="0" to="-1.0" calcmode="lin" valueType="num">
                                      <p:cBhvr>
                                        <p:cTn id="28" dur="200" decel="50000" autoRev="1" fill="hold">
                                          <p:stCondLst>
                                            <p:cond delay="600"/>
                                          </p:stCondLst>
                                        </p:cTn>
                                        <p:tgtEl>
                                          <p:spTgt spid="13"/>
                                        </p:tgtEl>
                                        <p:attrNameLst>
                                          <p:attrName>xshear</p:attrName>
                                        </p:attrNameLst>
                                      </p:cBhvr>
                                    </p:anim>
                                    <p:animScale>
                                      <p:cBhvr>
                                        <p:cTn id="29" dur="200" decel="100000" autoRev="1" fill="hold">
                                          <p:stCondLst>
                                            <p:cond delay="600"/>
                                          </p:stCondLst>
                                        </p:cTn>
                                        <p:tgtEl>
                                          <p:spTgt spid="13"/>
                                        </p:tgtEl>
                                      </p:cBhvr>
                                      <p:from x="100000" y="100000"/>
                                      <p:to x="80000" y="100000"/>
                                    </p:animScale>
                                    <p:anim by="(#ppt_h/3+#ppt_w*0.1)" calcmode="lin" valueType="num">
                                      <p:cBhvr additive="sum">
                                        <p:cTn id="30" dur="200" decel="100000" autoRev="1" fill="hold">
                                          <p:stCondLst>
                                            <p:cond delay="600"/>
                                          </p:stCondLst>
                                        </p:cTn>
                                        <p:tgtEl>
                                          <p:spTgt spid="13"/>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Scale>
                                      <p:cBhvr>
                                        <p:cTn id="3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10"/>
                                        </p:tgtEl>
                                        <p:attrNameLst>
                                          <p:attrName>ppt_x</p:attrName>
                                          <p:attrName>ppt_y</p:attrName>
                                        </p:attrNameLst>
                                      </p:cBhvr>
                                    </p:animMotion>
                                    <p:animEffect transition="in" filter="fade">
                                      <p:cBhvr>
                                        <p:cTn id="37" dur="10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4"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from="(-#ppt_w/2)" to="(#ppt_x)" calcmode="lin" valueType="num">
                                      <p:cBhvr>
                                        <p:cTn id="42" dur="600" fill="hold">
                                          <p:stCondLst>
                                            <p:cond delay="0"/>
                                          </p:stCondLst>
                                        </p:cTn>
                                        <p:tgtEl>
                                          <p:spTgt spid="12"/>
                                        </p:tgtEl>
                                        <p:attrNameLst>
                                          <p:attrName>ppt_x</p:attrName>
                                        </p:attrNameLst>
                                      </p:cBhvr>
                                    </p:anim>
                                    <p:anim from="0" to="-1.0" calcmode="lin" valueType="num">
                                      <p:cBhvr>
                                        <p:cTn id="43" dur="200" decel="50000" autoRev="1" fill="hold">
                                          <p:stCondLst>
                                            <p:cond delay="600"/>
                                          </p:stCondLst>
                                        </p:cTn>
                                        <p:tgtEl>
                                          <p:spTgt spid="12"/>
                                        </p:tgtEl>
                                        <p:attrNameLst>
                                          <p:attrName>xshear</p:attrName>
                                        </p:attrNameLst>
                                      </p:cBhvr>
                                    </p:anim>
                                    <p:animScale>
                                      <p:cBhvr>
                                        <p:cTn id="44" dur="200" decel="100000" autoRev="1" fill="hold">
                                          <p:stCondLst>
                                            <p:cond delay="600"/>
                                          </p:stCondLst>
                                        </p:cTn>
                                        <p:tgtEl>
                                          <p:spTgt spid="12"/>
                                        </p:tgtEl>
                                      </p:cBhvr>
                                      <p:from x="100000" y="100000"/>
                                      <p:to x="80000" y="100000"/>
                                    </p:animScale>
                                    <p:anim by="(#ppt_h/3+#ppt_w*0.1)" calcmode="lin" valueType="num">
                                      <p:cBhvr additive="sum">
                                        <p:cTn id="45" dur="200" decel="100000" autoRev="1" fill="hold">
                                          <p:stCondLst>
                                            <p:cond delay="600"/>
                                          </p:stCondLst>
                                        </p:cTn>
                                        <p:tgtEl>
                                          <p:spTgt spid="12"/>
                                        </p:tgtEl>
                                        <p:attrNameLst>
                                          <p:attrName>ppt_x</p:attrName>
                                        </p:attrNameLst>
                                      </p:cBhvr>
                                    </p:anim>
                                  </p:childTnLst>
                                </p:cTn>
                              </p:par>
                            </p:childTnLst>
                          </p:cTn>
                        </p:par>
                      </p:childTnLst>
                    </p:cTn>
                  </p:par>
                  <p:par>
                    <p:cTn id="46" fill="hold">
                      <p:stCondLst>
                        <p:cond delay="indefinite"/>
                      </p:stCondLst>
                      <p:childTnLst>
                        <p:par>
                          <p:cTn id="47" fill="hold">
                            <p:stCondLst>
                              <p:cond delay="0"/>
                            </p:stCondLst>
                            <p:childTnLst>
                              <p:par>
                                <p:cTn id="48" presetID="52" presetClass="entr" presetSubtype="0"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Scale>
                                      <p:cBhvr>
                                        <p:cTn id="5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9"/>
                                        </p:tgtEl>
                                        <p:attrNameLst>
                                          <p:attrName>ppt_x</p:attrName>
                                          <p:attrName>ppt_y</p:attrName>
                                        </p:attrNameLst>
                                      </p:cBhvr>
                                    </p:animMotion>
                                    <p:animEffect transition="in" filter="fade">
                                      <p:cBhvr>
                                        <p:cTn id="5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3"/>
          <p:cNvSpPr txBox="1">
            <a:spLocks/>
          </p:cNvSpPr>
          <p:nvPr/>
        </p:nvSpPr>
        <p:spPr>
          <a:xfrm>
            <a:off x="3071802" y="214290"/>
            <a:ext cx="3143272" cy="785812"/>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vert="horz" rtlCol="0" anchor="ctr">
            <a:noAutofit/>
          </a:bodyPr>
          <a:lstStyle/>
          <a:p>
            <a:pPr marL="411480" lvl="0" indent="-342900" algn="ctr">
              <a:spcBef>
                <a:spcPts val="700"/>
              </a:spcBef>
              <a:buClr>
                <a:schemeClr val="tx2"/>
              </a:buClr>
              <a:buSzPct val="95000"/>
            </a:pPr>
            <a:r>
              <a:rPr kumimoji="0" lang="fr-FR" sz="2400" b="1" i="0" u="none" strike="noStrike" kern="1200" cap="none" spc="0" normalizeH="0" baseline="0" noProof="0" dirty="0" smtClean="0">
                <a:ln>
                  <a:noFill/>
                </a:ln>
                <a:solidFill>
                  <a:schemeClr val="lt1"/>
                </a:solidFill>
                <a:effectLst/>
                <a:uLnTx/>
                <a:uFillTx/>
                <a:latin typeface="+mn-lt"/>
                <a:ea typeface="+mn-ea"/>
                <a:cs typeface="+mn-cs"/>
              </a:rPr>
              <a:t> </a:t>
            </a:r>
            <a:r>
              <a:rPr kumimoji="0" lang="fr-FR" sz="2400" b="1" i="0" u="none" strike="noStrike" kern="1200" cap="none" spc="0" normalizeH="0" baseline="0" noProof="0" dirty="0" smtClean="0">
                <a:ln>
                  <a:noFill/>
                </a:ln>
                <a:solidFill>
                  <a:srgbClr val="FFFF00"/>
                </a:solidFill>
                <a:effectLst/>
                <a:uLnTx/>
                <a:uFillTx/>
                <a:latin typeface="Times New Roman" pitchFamily="18" charset="0"/>
                <a:ea typeface="+mn-ea"/>
                <a:cs typeface="Times New Roman" pitchFamily="18" charset="0"/>
              </a:rPr>
              <a:t>L’énergie</a:t>
            </a:r>
            <a:r>
              <a:rPr kumimoji="0" lang="fr-FR" sz="24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 </a:t>
            </a:r>
            <a:r>
              <a:rPr lang="fr-FR" sz="2400" b="1" dirty="0" smtClean="0">
                <a:solidFill>
                  <a:srgbClr val="FFFF00"/>
                </a:solidFill>
                <a:latin typeface="Times New Roman" pitchFamily="18" charset="0"/>
                <a:cs typeface="Times New Roman" pitchFamily="18" charset="0"/>
              </a:rPr>
              <a:t>hydroélectricité</a:t>
            </a:r>
            <a:endParaRPr kumimoji="0" lang="fr-FR" sz="2400" b="0" u="none" strike="noStrike" kern="1200" cap="none" spc="0" normalizeH="0" baseline="0" noProof="0" dirty="0">
              <a:ln>
                <a:noFill/>
              </a:ln>
              <a:solidFill>
                <a:srgbClr val="FFFF00"/>
              </a:solidFill>
              <a:effectLst/>
              <a:uLnTx/>
              <a:uFillTx/>
              <a:latin typeface="Times New Roman" pitchFamily="18" charset="0"/>
              <a:cs typeface="Times New Roman" pitchFamily="18" charset="0"/>
            </a:endParaRPr>
          </a:p>
        </p:txBody>
      </p:sp>
      <p:sp>
        <p:nvSpPr>
          <p:cNvPr id="5" name="Espace réservé du contenu 4"/>
          <p:cNvSpPr>
            <a:spLocks noGrp="1"/>
          </p:cNvSpPr>
          <p:nvPr>
            <p:ph sz="half" idx="1"/>
          </p:nvPr>
        </p:nvSpPr>
        <p:spPr>
          <a:xfrm>
            <a:off x="285720" y="1285860"/>
            <a:ext cx="4107656" cy="3087259"/>
          </a:xfrm>
        </p:spPr>
        <p:txBody>
          <a:bodyPr>
            <a:normAutofit fontScale="85000" lnSpcReduction="10000"/>
          </a:bodyPr>
          <a:lstStyle/>
          <a:p>
            <a:pPr>
              <a:buNone/>
            </a:pPr>
            <a:r>
              <a:rPr lang="fr-FR" sz="2000" b="1"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Définition</a:t>
            </a:r>
            <a:r>
              <a:rPr lang="fr-FR" sz="2000" b="1" dirty="0" smtClean="0">
                <a:latin typeface="Times New Roman" pitchFamily="18" charset="0"/>
                <a:cs typeface="Times New Roman" pitchFamily="18" charset="0"/>
              </a:rPr>
              <a:t> :</a:t>
            </a:r>
            <a:endParaRPr lang="fr-FR" sz="2000" dirty="0" smtClean="0">
              <a:latin typeface="Times New Roman" pitchFamily="18" charset="0"/>
              <a:cs typeface="Times New Roman" pitchFamily="18" charset="0"/>
            </a:endParaRPr>
          </a:p>
          <a:p>
            <a:pPr>
              <a:buNone/>
            </a:pPr>
            <a:r>
              <a:rPr lang="fr-FR" sz="2000" dirty="0" smtClean="0">
                <a:latin typeface="Times New Roman" pitchFamily="18" charset="0"/>
                <a:cs typeface="Times New Roman" pitchFamily="18" charset="0"/>
              </a:rPr>
              <a:t>	    La force de l'eau en mouvement représente une source d'énergie considérable utilisée depuis plus de 2000 ans par l'homme. Dans un premier temps, l'exploitation de cette source d'énergie s'appliquait seulement à des utilisations mécaniques (scieries, moulins, métallurgie…), mais depuis le XIXe siècle, la force de l'eau peut être utilisée pour produire de l'électricité : c'est</a:t>
            </a:r>
            <a:r>
              <a:rPr lang="fr-FR" sz="2000" b="1" dirty="0" smtClean="0">
                <a:latin typeface="Times New Roman" pitchFamily="18" charset="0"/>
                <a:cs typeface="Times New Roman" pitchFamily="18" charset="0"/>
              </a:rPr>
              <a:t> </a:t>
            </a:r>
            <a:r>
              <a:rPr lang="fr-FR" sz="2000" dirty="0" smtClean="0">
                <a:latin typeface="Times New Roman" pitchFamily="18" charset="0"/>
                <a:cs typeface="Times New Roman" pitchFamily="18" charset="0"/>
              </a:rPr>
              <a:t>l'hydroélectricité.</a:t>
            </a:r>
          </a:p>
          <a:p>
            <a:endParaRPr lang="fr-FR" dirty="0"/>
          </a:p>
        </p:txBody>
      </p:sp>
      <p:pic>
        <p:nvPicPr>
          <p:cNvPr id="7" name="Image 6" descr="_Pic9"/>
          <p:cNvPicPr/>
          <p:nvPr/>
        </p:nvPicPr>
        <p:blipFill>
          <a:blip r:embed="rId2"/>
          <a:srcRect/>
          <a:stretch>
            <a:fillRect/>
          </a:stretch>
        </p:blipFill>
        <p:spPr bwMode="auto">
          <a:xfrm>
            <a:off x="0" y="4357694"/>
            <a:ext cx="9144000" cy="2500306"/>
          </a:xfrm>
          <a:prstGeom prst="rect">
            <a:avLst/>
          </a:prstGeom>
          <a:ln>
            <a:noFill/>
          </a:ln>
          <a:effectLst>
            <a:softEdge rad="112500"/>
          </a:effectLst>
        </p:spPr>
      </p:pic>
      <p:pic>
        <p:nvPicPr>
          <p:cNvPr id="8" name="Image 7"/>
          <p:cNvPicPr/>
          <p:nvPr/>
        </p:nvPicPr>
        <p:blipFill>
          <a:blip r:embed="rId3"/>
          <a:srcRect/>
          <a:stretch>
            <a:fillRect/>
          </a:stretch>
        </p:blipFill>
        <p:spPr bwMode="auto">
          <a:xfrm>
            <a:off x="4500562" y="1428736"/>
            <a:ext cx="4643438" cy="302577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 calcmode="lin" valueType="num">
                                      <p:cBhvr additive="base">
                                        <p:cTn id="18"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3" presetClass="entr" presetSubtype="1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plus(in)">
                                      <p:cBhvr>
                                        <p:cTn id="24" dur="2000"/>
                                        <p:tgtEl>
                                          <p:spTgt spid="8"/>
                                        </p:tgtEl>
                                      </p:cBhvr>
                                    </p:animEffect>
                                  </p:childTnLst>
                                </p:cTn>
                              </p:par>
                              <p:par>
                                <p:cTn id="25" presetID="1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plus(in)">
                                      <p:cBhvr>
                                        <p:cTn id="2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uban courbé vers le bas 4"/>
          <p:cNvSpPr/>
          <p:nvPr/>
        </p:nvSpPr>
        <p:spPr>
          <a:xfrm>
            <a:off x="0" y="0"/>
            <a:ext cx="9144000" cy="1142984"/>
          </a:xfrm>
          <a:prstGeom prst="ellipseRibbon">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3200" b="1" i="1" u="sng" dirty="0" smtClean="0">
                <a:solidFill>
                  <a:schemeClr val="bg1"/>
                </a:solidFill>
                <a:latin typeface="Times New Roman" pitchFamily="18" charset="0"/>
                <a:cs typeface="Times New Roman" pitchFamily="18" charset="0"/>
              </a:rPr>
              <a:t>Plan de travail</a:t>
            </a:r>
            <a:endParaRPr lang="fr-FR" sz="3200" b="1" i="1" u="sng" dirty="0">
              <a:solidFill>
                <a:schemeClr val="bg1"/>
              </a:solidFill>
              <a:latin typeface="Times New Roman" pitchFamily="18" charset="0"/>
              <a:cs typeface="Times New Roman" pitchFamily="18" charset="0"/>
            </a:endParaRPr>
          </a:p>
        </p:txBody>
      </p:sp>
      <p:sp>
        <p:nvSpPr>
          <p:cNvPr id="9" name="Sous-titre 8"/>
          <p:cNvSpPr>
            <a:spLocks noGrp="1"/>
          </p:cNvSpPr>
          <p:nvPr>
            <p:ph type="subTitle" idx="4294967295"/>
          </p:nvPr>
        </p:nvSpPr>
        <p:spPr>
          <a:xfrm>
            <a:off x="1066800" y="1357313"/>
            <a:ext cx="5648340" cy="5214937"/>
          </a:xfrm>
        </p:spPr>
        <p:txBody>
          <a:bodyPr>
            <a:normAutofit fontScale="55000" lnSpcReduction="20000"/>
          </a:bodyPr>
          <a:lstStyle/>
          <a:p>
            <a:pPr>
              <a:buNone/>
            </a:pPr>
            <a:r>
              <a:rPr lang="fr-FR" sz="3200" b="1" i="1" dirty="0" smtClean="0">
                <a:latin typeface="Times New Roman" pitchFamily="18" charset="0"/>
                <a:cs typeface="Times New Roman" pitchFamily="18" charset="0"/>
              </a:rPr>
              <a:t>Introduction</a:t>
            </a:r>
            <a:endParaRPr lang="fr-FR" sz="2200" dirty="0" smtClean="0">
              <a:latin typeface="Times New Roman" pitchFamily="18" charset="0"/>
              <a:cs typeface="Times New Roman" pitchFamily="18" charset="0"/>
            </a:endParaRPr>
          </a:p>
          <a:p>
            <a:pPr>
              <a:buNone/>
            </a:pPr>
            <a:r>
              <a:rPr lang="fr-FR" sz="3200" b="1" i="1" dirty="0" smtClean="0">
                <a:latin typeface="Times New Roman" pitchFamily="18" charset="0"/>
                <a:cs typeface="Times New Roman" pitchFamily="18" charset="0"/>
              </a:rPr>
              <a:t>Problématique</a:t>
            </a:r>
            <a:endParaRPr lang="fr-FR" sz="2200" dirty="0" smtClean="0">
              <a:latin typeface="Times New Roman" pitchFamily="18" charset="0"/>
              <a:cs typeface="Times New Roman" pitchFamily="18" charset="0"/>
            </a:endParaRPr>
          </a:p>
          <a:p>
            <a:pPr marL="514350" indent="-514350">
              <a:buFont typeface="+mj-lt"/>
              <a:buAutoNum type="romanUcPeriod"/>
            </a:pPr>
            <a:r>
              <a:rPr lang="fr-FR" sz="3600" b="1" i="1" dirty="0" smtClean="0">
                <a:latin typeface="Times New Roman" pitchFamily="18" charset="0"/>
                <a:cs typeface="Times New Roman" pitchFamily="18" charset="0"/>
              </a:rPr>
              <a:t>Historique</a:t>
            </a:r>
            <a:endParaRPr lang="fr-FR" sz="2200" b="1" i="1" dirty="0" smtClean="0">
              <a:latin typeface="Times New Roman" pitchFamily="18" charset="0"/>
              <a:cs typeface="Times New Roman" pitchFamily="18" charset="0"/>
            </a:endParaRPr>
          </a:p>
          <a:p>
            <a:pPr marL="514350" indent="-514350">
              <a:buFont typeface="+mj-lt"/>
              <a:buAutoNum type="romanUcPeriod"/>
            </a:pPr>
            <a:r>
              <a:rPr lang="fr-FR" sz="3600" b="1" i="1" dirty="0" smtClean="0">
                <a:latin typeface="Times New Roman" pitchFamily="18" charset="0"/>
                <a:cs typeface="Times New Roman" pitchFamily="18" charset="0"/>
              </a:rPr>
              <a:t>Définitions</a:t>
            </a:r>
            <a:r>
              <a:rPr lang="fr-FR" sz="22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de</a:t>
            </a:r>
            <a:r>
              <a:rPr lang="fr-FR" sz="22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concepts</a:t>
            </a:r>
            <a:r>
              <a:rPr lang="fr-FR" sz="2200" b="1" i="1" dirty="0" smtClean="0">
                <a:latin typeface="Times New Roman" pitchFamily="18" charset="0"/>
                <a:cs typeface="Times New Roman" pitchFamily="18" charset="0"/>
              </a:rPr>
              <a:t> </a:t>
            </a:r>
            <a:endParaRPr lang="fr-FR" sz="2200" dirty="0" smtClean="0">
              <a:latin typeface="Times New Roman" pitchFamily="18" charset="0"/>
              <a:cs typeface="Times New Roman" pitchFamily="18" charset="0"/>
            </a:endParaRPr>
          </a:p>
          <a:p>
            <a:pPr marL="514350" indent="-514350">
              <a:buFont typeface="+mj-lt"/>
              <a:buAutoNum type="romanUcPeriod"/>
            </a:pPr>
            <a:r>
              <a:rPr lang="fr-FR" sz="3600" b="1" i="1" dirty="0" smtClean="0">
                <a:latin typeface="Times New Roman" pitchFamily="18" charset="0"/>
                <a:cs typeface="Times New Roman" pitchFamily="18" charset="0"/>
              </a:rPr>
              <a:t>Typologie</a:t>
            </a:r>
            <a:r>
              <a:rPr lang="fr-FR" sz="2200" b="1" i="1" dirty="0" smtClean="0">
                <a:latin typeface="Times New Roman" pitchFamily="18" charset="0"/>
                <a:cs typeface="Times New Roman" pitchFamily="18" charset="0"/>
              </a:rPr>
              <a:t> :</a:t>
            </a:r>
            <a:endParaRPr lang="fr-FR" sz="2200" dirty="0" smtClean="0">
              <a:latin typeface="Times New Roman" pitchFamily="18" charset="0"/>
              <a:cs typeface="Times New Roman" pitchFamily="18" charset="0"/>
            </a:endParaRPr>
          </a:p>
          <a:p>
            <a:pPr marL="457200" indent="-457200">
              <a:buNone/>
            </a:pPr>
            <a:r>
              <a:rPr lang="fr-FR" sz="2200" b="1" i="1" dirty="0" smtClean="0">
                <a:latin typeface="Times New Roman" pitchFamily="18" charset="0"/>
                <a:cs typeface="Times New Roman" pitchFamily="18" charset="0"/>
              </a:rPr>
              <a:t>     </a:t>
            </a:r>
            <a:r>
              <a:rPr lang="fr-FR" sz="3300" b="1" i="1" dirty="0" smtClean="0">
                <a:solidFill>
                  <a:schemeClr val="tx2"/>
                </a:solidFill>
                <a:latin typeface="Times New Roman" pitchFamily="18" charset="0"/>
                <a:cs typeface="Times New Roman" pitchFamily="18" charset="0"/>
              </a:rPr>
              <a:t>1.</a:t>
            </a:r>
            <a:r>
              <a:rPr lang="fr-FR" sz="3300" b="1" i="1" dirty="0" smtClean="0">
                <a:latin typeface="Times New Roman" pitchFamily="18" charset="0"/>
                <a:cs typeface="Times New Roman" pitchFamily="18" charset="0"/>
              </a:rPr>
              <a:t>Les</a:t>
            </a:r>
            <a:r>
              <a:rPr lang="fr-FR" sz="2200" b="1" i="1" dirty="0" smtClean="0">
                <a:latin typeface="Times New Roman" pitchFamily="18" charset="0"/>
                <a:cs typeface="Times New Roman" pitchFamily="18" charset="0"/>
              </a:rPr>
              <a:t> </a:t>
            </a:r>
            <a:r>
              <a:rPr lang="fr-FR" sz="3300" b="1" i="1" dirty="0" smtClean="0">
                <a:latin typeface="Times New Roman" pitchFamily="18" charset="0"/>
                <a:cs typeface="Times New Roman" pitchFamily="18" charset="0"/>
              </a:rPr>
              <a:t>énergies</a:t>
            </a:r>
            <a:r>
              <a:rPr lang="fr-FR" sz="2200" b="1" i="1" dirty="0" smtClean="0">
                <a:latin typeface="Times New Roman" pitchFamily="18" charset="0"/>
                <a:cs typeface="Times New Roman" pitchFamily="18" charset="0"/>
              </a:rPr>
              <a:t> </a:t>
            </a:r>
            <a:r>
              <a:rPr lang="fr-FR" sz="3300" b="1" i="1" dirty="0" smtClean="0">
                <a:latin typeface="Times New Roman" pitchFamily="18" charset="0"/>
                <a:cs typeface="Times New Roman" pitchFamily="18" charset="0"/>
              </a:rPr>
              <a:t>non</a:t>
            </a:r>
            <a:r>
              <a:rPr lang="fr-FR" sz="2200" b="1" i="1" dirty="0" smtClean="0">
                <a:latin typeface="Times New Roman" pitchFamily="18" charset="0"/>
                <a:cs typeface="Times New Roman" pitchFamily="18" charset="0"/>
              </a:rPr>
              <a:t> </a:t>
            </a:r>
            <a:r>
              <a:rPr lang="fr-FR" sz="3300" b="1" i="1" dirty="0" smtClean="0">
                <a:latin typeface="Times New Roman" pitchFamily="18" charset="0"/>
                <a:cs typeface="Times New Roman" pitchFamily="18" charset="0"/>
              </a:rPr>
              <a:t>renouvelables</a:t>
            </a:r>
            <a:endParaRPr lang="fr-FR" sz="2200" dirty="0" smtClean="0">
              <a:latin typeface="Times New Roman" pitchFamily="18" charset="0"/>
              <a:cs typeface="Times New Roman" pitchFamily="18" charset="0"/>
            </a:endParaRPr>
          </a:p>
          <a:p>
            <a:pPr>
              <a:buNone/>
            </a:pPr>
            <a:r>
              <a:rPr lang="fr-FR" sz="2900" b="1" dirty="0" smtClean="0">
                <a:latin typeface="Times New Roman" pitchFamily="18" charset="0"/>
                <a:cs typeface="Times New Roman" pitchFamily="18" charset="0"/>
              </a:rPr>
              <a:t>                      A</a:t>
            </a:r>
            <a:r>
              <a:rPr lang="fr-FR" sz="2200" b="1" dirty="0" smtClean="0">
                <a:latin typeface="Times New Roman" pitchFamily="18" charset="0"/>
                <a:cs typeface="Times New Roman" pitchFamily="18" charset="0"/>
              </a:rPr>
              <a:t>. </a:t>
            </a:r>
            <a:r>
              <a:rPr lang="fr-FR" sz="2900" b="1" dirty="0" smtClean="0">
                <a:latin typeface="Times New Roman" pitchFamily="18" charset="0"/>
                <a:cs typeface="Times New Roman" pitchFamily="18" charset="0"/>
              </a:rPr>
              <a:t>Le</a:t>
            </a:r>
            <a:r>
              <a:rPr lang="fr-FR" b="1" dirty="0" smtClean="0">
                <a:latin typeface="Times New Roman" pitchFamily="18" charset="0"/>
                <a:cs typeface="Times New Roman" pitchFamily="18" charset="0"/>
              </a:rPr>
              <a:t> </a:t>
            </a:r>
            <a:r>
              <a:rPr lang="fr-FR" sz="2900" b="1" dirty="0" smtClean="0">
                <a:latin typeface="Times New Roman" pitchFamily="18" charset="0"/>
                <a:cs typeface="Times New Roman" pitchFamily="18" charset="0"/>
              </a:rPr>
              <a:t>pétrole</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B. Le gaz naturel</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C. Le charbon</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D. L’uranium</a:t>
            </a:r>
            <a:endParaRPr lang="fr-FR" sz="2200" dirty="0" smtClean="0">
              <a:latin typeface="Times New Roman" pitchFamily="18" charset="0"/>
              <a:cs typeface="Times New Roman" pitchFamily="18" charset="0"/>
            </a:endParaRPr>
          </a:p>
          <a:p>
            <a:pPr>
              <a:buNone/>
            </a:pPr>
            <a:r>
              <a:rPr lang="fr-FR" sz="2200" b="1" i="1" dirty="0" smtClean="0">
                <a:latin typeface="Times New Roman" pitchFamily="18" charset="0"/>
                <a:cs typeface="Times New Roman" pitchFamily="18" charset="0"/>
              </a:rPr>
              <a:t>     </a:t>
            </a:r>
            <a:r>
              <a:rPr lang="fr-FR" sz="3300" b="1" i="1" dirty="0" smtClean="0">
                <a:solidFill>
                  <a:schemeClr val="tx2"/>
                </a:solidFill>
                <a:latin typeface="Times New Roman" pitchFamily="18" charset="0"/>
                <a:cs typeface="Times New Roman" pitchFamily="18" charset="0"/>
              </a:rPr>
              <a:t>2.</a:t>
            </a:r>
            <a:r>
              <a:rPr lang="fr-FR" sz="3300" b="1" i="1" dirty="0" smtClean="0">
                <a:latin typeface="Times New Roman" pitchFamily="18" charset="0"/>
                <a:cs typeface="Times New Roman" pitchFamily="18" charset="0"/>
              </a:rPr>
              <a:t>Les</a:t>
            </a:r>
            <a:r>
              <a:rPr lang="fr-FR" sz="2200" b="1" i="1" dirty="0" smtClean="0">
                <a:latin typeface="Times New Roman" pitchFamily="18" charset="0"/>
                <a:cs typeface="Times New Roman" pitchFamily="18" charset="0"/>
              </a:rPr>
              <a:t> </a:t>
            </a:r>
            <a:r>
              <a:rPr lang="fr-FR" sz="3300" b="1" i="1" dirty="0" smtClean="0">
                <a:latin typeface="Times New Roman" pitchFamily="18" charset="0"/>
                <a:cs typeface="Times New Roman" pitchFamily="18" charset="0"/>
              </a:rPr>
              <a:t>énergies</a:t>
            </a:r>
            <a:r>
              <a:rPr lang="fr-FR" sz="2200" b="1" i="1" dirty="0" smtClean="0">
                <a:latin typeface="Times New Roman" pitchFamily="18" charset="0"/>
                <a:cs typeface="Times New Roman" pitchFamily="18" charset="0"/>
              </a:rPr>
              <a:t> </a:t>
            </a:r>
            <a:r>
              <a:rPr lang="fr-FR" sz="3300" b="1" i="1" dirty="0" smtClean="0">
                <a:latin typeface="Times New Roman" pitchFamily="18" charset="0"/>
                <a:cs typeface="Times New Roman" pitchFamily="18" charset="0"/>
              </a:rPr>
              <a:t>renouvelables</a:t>
            </a:r>
            <a:endParaRPr lang="fr-FR" sz="2200" dirty="0" smtClean="0">
              <a:latin typeface="Times New Roman" pitchFamily="18" charset="0"/>
              <a:cs typeface="Times New Roman" pitchFamily="18" charset="0"/>
            </a:endParaRPr>
          </a:p>
          <a:p>
            <a:pPr>
              <a:buNone/>
            </a:pPr>
            <a:r>
              <a:rPr lang="fr-FR" sz="2200" b="1" dirty="0" smtClean="0">
                <a:latin typeface="Times New Roman" pitchFamily="18" charset="0"/>
                <a:cs typeface="Times New Roman" pitchFamily="18" charset="0"/>
              </a:rPr>
              <a:t>                            </a:t>
            </a:r>
            <a:r>
              <a:rPr lang="fr-FR" sz="2900" b="1" dirty="0" smtClean="0">
                <a:latin typeface="Times New Roman" pitchFamily="18" charset="0"/>
                <a:cs typeface="Times New Roman" pitchFamily="18" charset="0"/>
              </a:rPr>
              <a:t>A</a:t>
            </a:r>
            <a:r>
              <a:rPr lang="fr-FR" sz="2200" b="1" dirty="0" smtClean="0">
                <a:latin typeface="Times New Roman" pitchFamily="18" charset="0"/>
                <a:cs typeface="Times New Roman" pitchFamily="18" charset="0"/>
              </a:rPr>
              <a:t>. </a:t>
            </a:r>
            <a:r>
              <a:rPr lang="fr-FR" b="1" dirty="0" smtClean="0">
                <a:latin typeface="Times New Roman" pitchFamily="18" charset="0"/>
                <a:cs typeface="Times New Roman" pitchFamily="18" charset="0"/>
              </a:rPr>
              <a:t>L’énergie solaire</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B. L’énergie éolienne</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C. L'hydroélectricité</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D. L'énergie géothermique</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E. La biomasse</a:t>
            </a:r>
          </a:p>
          <a:p>
            <a:pPr>
              <a:buNone/>
            </a:pPr>
            <a:r>
              <a:rPr lang="fr-FR" b="1" dirty="0" smtClean="0">
                <a:latin typeface="Times New Roman" pitchFamily="18" charset="0"/>
                <a:cs typeface="Times New Roman" pitchFamily="18" charset="0"/>
              </a:rPr>
              <a:t>                    F. L’énergie de mers</a:t>
            </a:r>
            <a:endParaRPr lang="fr-FR" dirty="0" smtClean="0">
              <a:latin typeface="Times New Roman" pitchFamily="18" charset="0"/>
              <a:cs typeface="Times New Roman" pitchFamily="18" charset="0"/>
            </a:endParaRPr>
          </a:p>
          <a:p>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0" y="1214422"/>
            <a:ext cx="4038600" cy="2944383"/>
          </a:xfrm>
        </p:spPr>
        <p:txBody>
          <a:bodyPr>
            <a:normAutofit/>
          </a:bodyPr>
          <a:lstStyle/>
          <a:p>
            <a:pPr>
              <a:buNone/>
            </a:pPr>
            <a:r>
              <a:rPr lang="fr-FR" sz="1800" dirty="0" smtClean="0">
                <a:latin typeface="Times New Roman" pitchFamily="18" charset="0"/>
                <a:cs typeface="Times New Roman" pitchFamily="18" charset="0"/>
              </a:rPr>
              <a:t>	    Le principe est simple, l'eau entraîne la roue d'une turbine qui entraîne elle-même une génératrice, qui transforme l'énergie mécanique en énergie électrique. Cette source d'électricité dispose d'un fort rendement : 90% de</a:t>
            </a:r>
            <a:r>
              <a:rPr lang="fr-FR" sz="1800" b="1" dirty="0" smtClean="0">
                <a:latin typeface="Times New Roman" pitchFamily="18" charset="0"/>
                <a:cs typeface="Times New Roman" pitchFamily="18" charset="0"/>
              </a:rPr>
              <a:t> </a:t>
            </a:r>
            <a:r>
              <a:rPr lang="fr-FR" sz="1800" dirty="0" smtClean="0">
                <a:latin typeface="Times New Roman" pitchFamily="18" charset="0"/>
                <a:cs typeface="Times New Roman" pitchFamily="18" charset="0"/>
              </a:rPr>
              <a:t>l'énergie d'une chute d'eau peut-être transformée en électricité.</a:t>
            </a:r>
            <a:endParaRPr lang="fr-FR" sz="1800" dirty="0">
              <a:latin typeface="Times New Roman" pitchFamily="18" charset="0"/>
              <a:cs typeface="Times New Roman" pitchFamily="18" charset="0"/>
            </a:endParaRPr>
          </a:p>
        </p:txBody>
      </p:sp>
      <p:sp>
        <p:nvSpPr>
          <p:cNvPr id="5" name="Rectangle 4"/>
          <p:cNvSpPr/>
          <p:nvPr/>
        </p:nvSpPr>
        <p:spPr>
          <a:xfrm>
            <a:off x="1000100" y="500042"/>
            <a:ext cx="6929486" cy="707886"/>
          </a:xfrm>
          <a:prstGeom prst="rect">
            <a:avLst/>
          </a:prstGeom>
        </p:spPr>
        <p:txBody>
          <a:bodyPr wrap="square">
            <a:spAutoFit/>
          </a:bodyPr>
          <a:lstStyle/>
          <a:p>
            <a:pPr lvl="0" algn="ctr"/>
            <a:r>
              <a:rPr lang="fr-FR" sz="2000" b="1" dirty="0" smtClean="0">
                <a:solidFill>
                  <a:srgbClr val="FFFF00"/>
                </a:solidFill>
                <a:latin typeface="Times New Roman" pitchFamily="18" charset="0"/>
                <a:cs typeface="Times New Roman" pitchFamily="18" charset="0"/>
              </a:rPr>
              <a:t>Les principes de fonctionnement de  L’énergie hydroélectricité</a:t>
            </a:r>
          </a:p>
          <a:p>
            <a:pPr algn="ctr"/>
            <a:r>
              <a:rPr lang="fr-FR" sz="2000" dirty="0" smtClean="0">
                <a:solidFill>
                  <a:srgbClr val="FFFF00"/>
                </a:solidFill>
                <a:latin typeface="Times New Roman" pitchFamily="18" charset="0"/>
                <a:cs typeface="Times New Roman" pitchFamily="18" charset="0"/>
              </a:rPr>
              <a:t> </a:t>
            </a:r>
            <a:endParaRPr lang="fr-FR" sz="2000" dirty="0"/>
          </a:p>
        </p:txBody>
      </p:sp>
      <p:pic>
        <p:nvPicPr>
          <p:cNvPr id="6" name="Image 5"/>
          <p:cNvPicPr/>
          <p:nvPr/>
        </p:nvPicPr>
        <p:blipFill>
          <a:blip r:embed="rId2"/>
          <a:srcRect/>
          <a:stretch>
            <a:fillRect/>
          </a:stretch>
        </p:blipFill>
        <p:spPr bwMode="auto">
          <a:xfrm>
            <a:off x="4201160" y="1285860"/>
            <a:ext cx="4942840" cy="2786082"/>
          </a:xfrm>
          <a:prstGeom prst="rect">
            <a:avLst/>
          </a:prstGeom>
          <a:ln>
            <a:noFill/>
          </a:ln>
          <a:effectLst>
            <a:softEdge rad="112500"/>
          </a:effectLst>
        </p:spPr>
      </p:pic>
      <p:pic>
        <p:nvPicPr>
          <p:cNvPr id="7" name="Image 6"/>
          <p:cNvPicPr/>
          <p:nvPr/>
        </p:nvPicPr>
        <p:blipFill>
          <a:blip r:embed="rId3"/>
          <a:srcRect/>
          <a:stretch>
            <a:fillRect/>
          </a:stretch>
        </p:blipFill>
        <p:spPr bwMode="auto">
          <a:xfrm>
            <a:off x="0" y="4000504"/>
            <a:ext cx="9144000" cy="285749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3"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plus(in)">
                                      <p:cBhvr>
                                        <p:cTn id="13" dur="2000"/>
                                        <p:tgtEl>
                                          <p:spTgt spid="6"/>
                                        </p:tgtEl>
                                      </p:cBhvr>
                                    </p:animEffect>
                                  </p:childTnLst>
                                </p:cTn>
                              </p:par>
                              <p:par>
                                <p:cTn id="14" presetID="13"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plus(in)">
                                      <p:cBhvr>
                                        <p:cTn id="1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4"/>
          <p:cNvGrpSpPr>
            <a:grpSpLocks/>
          </p:cNvGrpSpPr>
          <p:nvPr/>
        </p:nvGrpSpPr>
        <p:grpSpPr bwMode="auto">
          <a:xfrm>
            <a:off x="179388" y="152400"/>
            <a:ext cx="8785225" cy="6553200"/>
            <a:chOff x="0" y="391"/>
            <a:chExt cx="5585" cy="3929"/>
          </a:xfrm>
        </p:grpSpPr>
        <p:pic>
          <p:nvPicPr>
            <p:cNvPr id="6" name="Picture 4" descr="Conversion énergétique dans un barrage"/>
            <p:cNvPicPr>
              <a:picLocks noChangeAspect="1" noChangeArrowheads="1"/>
            </p:cNvPicPr>
            <p:nvPr/>
          </p:nvPicPr>
          <p:blipFill>
            <a:blip r:embed="rId2"/>
            <a:srcRect/>
            <a:stretch>
              <a:fillRect/>
            </a:stretch>
          </p:blipFill>
          <p:spPr bwMode="auto">
            <a:xfrm>
              <a:off x="0" y="408"/>
              <a:ext cx="5585" cy="3912"/>
            </a:xfrm>
            <a:prstGeom prst="rect">
              <a:avLst/>
            </a:prstGeom>
            <a:noFill/>
            <a:ln w="76200" cmpd="tri">
              <a:solidFill>
                <a:srgbClr val="FF0000"/>
              </a:solidFill>
              <a:miter lim="800000"/>
              <a:headEnd/>
              <a:tailEnd/>
            </a:ln>
          </p:spPr>
        </p:pic>
        <p:pic>
          <p:nvPicPr>
            <p:cNvPr id="7" name="Picture 6"/>
            <p:cNvPicPr>
              <a:picLocks noChangeAspect="1" noChangeArrowheads="1"/>
            </p:cNvPicPr>
            <p:nvPr/>
          </p:nvPicPr>
          <p:blipFill>
            <a:blip r:embed="rId3">
              <a:lum contrast="-6000"/>
            </a:blip>
            <a:srcRect l="80566" t="37387" b="43481"/>
            <a:stretch>
              <a:fillRect/>
            </a:stretch>
          </p:blipFill>
          <p:spPr bwMode="auto">
            <a:xfrm rot="5400000">
              <a:off x="2764" y="3258"/>
              <a:ext cx="815" cy="1310"/>
            </a:xfrm>
            <a:prstGeom prst="rect">
              <a:avLst/>
            </a:prstGeom>
            <a:noFill/>
            <a:ln w="38100" cmpd="dbl">
              <a:noFill/>
              <a:miter lim="800000"/>
              <a:headEnd/>
              <a:tailEnd/>
            </a:ln>
          </p:spPr>
        </p:pic>
        <p:sp>
          <p:nvSpPr>
            <p:cNvPr id="8" name="Text Box 7"/>
            <p:cNvSpPr txBox="1">
              <a:spLocks noChangeArrowheads="1"/>
            </p:cNvSpPr>
            <p:nvPr/>
          </p:nvSpPr>
          <p:spPr bwMode="auto">
            <a:xfrm>
              <a:off x="1292" y="391"/>
              <a:ext cx="3402" cy="219"/>
            </a:xfrm>
            <a:prstGeom prst="rect">
              <a:avLst/>
            </a:prstGeom>
            <a:noFill/>
            <a:ln w="28575">
              <a:solidFill>
                <a:srgbClr val="FF0000"/>
              </a:solidFill>
              <a:miter lim="800000"/>
              <a:headEnd/>
              <a:tailEnd/>
            </a:ln>
            <a:effectLst/>
          </p:spPr>
          <p:txBody>
            <a:bodyPr>
              <a:spAutoFit/>
            </a:bodyPr>
            <a:lstStyle>
              <a:defPPr>
                <a:defRPr lang="fr-FR"/>
              </a:defPPr>
              <a:lvl1pPr algn="l" rtl="0" fontAlgn="base">
                <a:spcBef>
                  <a:spcPct val="0"/>
                </a:spcBef>
                <a:spcAft>
                  <a:spcPct val="0"/>
                </a:spcAft>
                <a:defRPr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kern="1200">
                  <a:solidFill>
                    <a:schemeClr val="tx1"/>
                  </a:solidFill>
                  <a:latin typeface="Times New Roman" pitchFamily="18" charset="0"/>
                  <a:ea typeface="+mn-ea"/>
                  <a:cs typeface="Times New Roman" pitchFamily="18" charset="0"/>
                </a:defRPr>
              </a:lvl5pPr>
              <a:lvl6pPr marL="2286000" algn="l" defTabSz="914400" rtl="0" eaLnBrk="1" latinLnBrk="0" hangingPunct="1">
                <a:defRPr kern="1200">
                  <a:solidFill>
                    <a:schemeClr val="tx1"/>
                  </a:solidFill>
                  <a:latin typeface="Times New Roman" pitchFamily="18" charset="0"/>
                  <a:ea typeface="+mn-ea"/>
                  <a:cs typeface="Times New Roman" pitchFamily="18" charset="0"/>
                </a:defRPr>
              </a:lvl6pPr>
              <a:lvl7pPr marL="2743200" algn="l" defTabSz="914400" rtl="0" eaLnBrk="1" latinLnBrk="0" hangingPunct="1">
                <a:defRPr kern="1200">
                  <a:solidFill>
                    <a:schemeClr val="tx1"/>
                  </a:solidFill>
                  <a:latin typeface="Times New Roman" pitchFamily="18" charset="0"/>
                  <a:ea typeface="+mn-ea"/>
                  <a:cs typeface="Times New Roman" pitchFamily="18" charset="0"/>
                </a:defRPr>
              </a:lvl7pPr>
              <a:lvl8pPr marL="3200400" algn="l" defTabSz="914400" rtl="0" eaLnBrk="1" latinLnBrk="0" hangingPunct="1">
                <a:defRPr kern="1200">
                  <a:solidFill>
                    <a:schemeClr val="tx1"/>
                  </a:solidFill>
                  <a:latin typeface="Times New Roman" pitchFamily="18" charset="0"/>
                  <a:ea typeface="+mn-ea"/>
                  <a:cs typeface="Times New Roman" pitchFamily="18" charset="0"/>
                </a:defRPr>
              </a:lvl8pPr>
              <a:lvl9pPr marL="3657600" algn="l" defTabSz="914400" rtl="0" eaLnBrk="1" latinLnBrk="0" hangingPunct="1">
                <a:defRPr kern="1200">
                  <a:solidFill>
                    <a:schemeClr val="tx1"/>
                  </a:solidFill>
                  <a:latin typeface="Times New Roman" pitchFamily="18" charset="0"/>
                  <a:ea typeface="+mn-ea"/>
                  <a:cs typeface="Times New Roman" pitchFamily="18" charset="0"/>
                </a:defRPr>
              </a:lvl9pPr>
            </a:lstStyle>
            <a:p>
              <a:pPr algn="ctr">
                <a:spcBef>
                  <a:spcPct val="50000"/>
                </a:spcBef>
              </a:pPr>
              <a:r>
                <a:rPr lang="fr-FR" sz="1600">
                  <a:solidFill>
                    <a:srgbClr val="000000"/>
                  </a:solidFill>
                  <a:latin typeface="Algerian" pitchFamily="82" charset="0"/>
                </a:rPr>
                <a:t>Fonctionnement de la centrale hydraulique</a:t>
              </a:r>
            </a:p>
          </p:txBody>
        </p:sp>
        <p:sp>
          <p:nvSpPr>
            <p:cNvPr id="9" name="Text Box 8"/>
            <p:cNvSpPr txBox="1">
              <a:spLocks noChangeArrowheads="1"/>
            </p:cNvSpPr>
            <p:nvPr/>
          </p:nvSpPr>
          <p:spPr bwMode="auto">
            <a:xfrm>
              <a:off x="262" y="2769"/>
              <a:ext cx="873" cy="164"/>
            </a:xfrm>
            <a:prstGeom prst="rect">
              <a:avLst/>
            </a:prstGeom>
            <a:noFill/>
            <a:ln w="9525">
              <a:noFill/>
              <a:miter lim="800000"/>
              <a:headEnd/>
              <a:tailEnd/>
            </a:ln>
            <a:effectLst/>
          </p:spPr>
          <p:txBody>
            <a:bodyPr>
              <a:spAutoFit/>
            </a:bodyPr>
            <a:lstStyle>
              <a:defPPr>
                <a:defRPr lang="fr-FR"/>
              </a:defPPr>
              <a:lvl1pPr algn="l" rtl="0" fontAlgn="base">
                <a:spcBef>
                  <a:spcPct val="0"/>
                </a:spcBef>
                <a:spcAft>
                  <a:spcPct val="0"/>
                </a:spcAft>
                <a:defRPr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kern="1200">
                  <a:solidFill>
                    <a:schemeClr val="tx1"/>
                  </a:solidFill>
                  <a:latin typeface="Times New Roman" pitchFamily="18" charset="0"/>
                  <a:ea typeface="+mn-ea"/>
                  <a:cs typeface="Times New Roman" pitchFamily="18" charset="0"/>
                </a:defRPr>
              </a:lvl5pPr>
              <a:lvl6pPr marL="2286000" algn="l" defTabSz="914400" rtl="0" eaLnBrk="1" latinLnBrk="0" hangingPunct="1">
                <a:defRPr kern="1200">
                  <a:solidFill>
                    <a:schemeClr val="tx1"/>
                  </a:solidFill>
                  <a:latin typeface="Times New Roman" pitchFamily="18" charset="0"/>
                  <a:ea typeface="+mn-ea"/>
                  <a:cs typeface="Times New Roman" pitchFamily="18" charset="0"/>
                </a:defRPr>
              </a:lvl6pPr>
              <a:lvl7pPr marL="2743200" algn="l" defTabSz="914400" rtl="0" eaLnBrk="1" latinLnBrk="0" hangingPunct="1">
                <a:defRPr kern="1200">
                  <a:solidFill>
                    <a:schemeClr val="tx1"/>
                  </a:solidFill>
                  <a:latin typeface="Times New Roman" pitchFamily="18" charset="0"/>
                  <a:ea typeface="+mn-ea"/>
                  <a:cs typeface="Times New Roman" pitchFamily="18" charset="0"/>
                </a:defRPr>
              </a:lvl7pPr>
              <a:lvl8pPr marL="3200400" algn="l" defTabSz="914400" rtl="0" eaLnBrk="1" latinLnBrk="0" hangingPunct="1">
                <a:defRPr kern="1200">
                  <a:solidFill>
                    <a:schemeClr val="tx1"/>
                  </a:solidFill>
                  <a:latin typeface="Times New Roman" pitchFamily="18" charset="0"/>
                  <a:ea typeface="+mn-ea"/>
                  <a:cs typeface="Times New Roman" pitchFamily="18" charset="0"/>
                </a:defRPr>
              </a:lvl8pPr>
              <a:lvl9pPr marL="3657600" algn="l" defTabSz="914400" rtl="0" eaLnBrk="1" latinLnBrk="0" hangingPunct="1">
                <a:defRPr kern="1200">
                  <a:solidFill>
                    <a:schemeClr val="tx1"/>
                  </a:solidFill>
                  <a:latin typeface="Times New Roman" pitchFamily="18" charset="0"/>
                  <a:ea typeface="+mn-ea"/>
                  <a:cs typeface="Times New Roman" pitchFamily="18" charset="0"/>
                </a:defRPr>
              </a:lvl9pPr>
            </a:lstStyle>
            <a:p>
              <a:pPr>
                <a:spcBef>
                  <a:spcPct val="50000"/>
                </a:spcBef>
              </a:pPr>
              <a:r>
                <a:rPr lang="fr-FR" sz="1200">
                  <a:solidFill>
                    <a:srgbClr val="000000"/>
                  </a:solidFill>
                </a:rPr>
                <a:t>turbine</a:t>
              </a:r>
            </a:p>
          </p:txBody>
        </p:sp>
        <p:sp>
          <p:nvSpPr>
            <p:cNvPr id="10" name="Line 9"/>
            <p:cNvSpPr>
              <a:spLocks noChangeShapeType="1"/>
            </p:cNvSpPr>
            <p:nvPr/>
          </p:nvSpPr>
          <p:spPr bwMode="auto">
            <a:xfrm>
              <a:off x="2357" y="2280"/>
              <a:ext cx="1308" cy="0"/>
            </a:xfrm>
            <a:prstGeom prst="line">
              <a:avLst/>
            </a:prstGeom>
            <a:noFill/>
            <a:ln w="57150">
              <a:solidFill>
                <a:srgbClr val="009900"/>
              </a:solidFill>
              <a:round/>
              <a:headEnd type="triangle" w="med" len="med"/>
              <a:tailEnd type="triangle" w="med" len="med"/>
            </a:ln>
            <a:effectLst/>
          </p:spPr>
          <p:txBody>
            <a:bodyPr/>
            <a:lstStyle>
              <a:defPPr>
                <a:defRPr lang="fr-FR"/>
              </a:defPPr>
              <a:lvl1pPr algn="l" rtl="0" fontAlgn="base">
                <a:spcBef>
                  <a:spcPct val="0"/>
                </a:spcBef>
                <a:spcAft>
                  <a:spcPct val="0"/>
                </a:spcAft>
                <a:defRPr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kern="1200">
                  <a:solidFill>
                    <a:schemeClr val="tx1"/>
                  </a:solidFill>
                  <a:latin typeface="Times New Roman" pitchFamily="18" charset="0"/>
                  <a:ea typeface="+mn-ea"/>
                  <a:cs typeface="Times New Roman" pitchFamily="18" charset="0"/>
                </a:defRPr>
              </a:lvl5pPr>
              <a:lvl6pPr marL="2286000" algn="l" defTabSz="914400" rtl="0" eaLnBrk="1" latinLnBrk="0" hangingPunct="1">
                <a:defRPr kern="1200">
                  <a:solidFill>
                    <a:schemeClr val="tx1"/>
                  </a:solidFill>
                  <a:latin typeface="Times New Roman" pitchFamily="18" charset="0"/>
                  <a:ea typeface="+mn-ea"/>
                  <a:cs typeface="Times New Roman" pitchFamily="18" charset="0"/>
                </a:defRPr>
              </a:lvl6pPr>
              <a:lvl7pPr marL="2743200" algn="l" defTabSz="914400" rtl="0" eaLnBrk="1" latinLnBrk="0" hangingPunct="1">
                <a:defRPr kern="1200">
                  <a:solidFill>
                    <a:schemeClr val="tx1"/>
                  </a:solidFill>
                  <a:latin typeface="Times New Roman" pitchFamily="18" charset="0"/>
                  <a:ea typeface="+mn-ea"/>
                  <a:cs typeface="Times New Roman" pitchFamily="18" charset="0"/>
                </a:defRPr>
              </a:lvl7pPr>
              <a:lvl8pPr marL="3200400" algn="l" defTabSz="914400" rtl="0" eaLnBrk="1" latinLnBrk="0" hangingPunct="1">
                <a:defRPr kern="1200">
                  <a:solidFill>
                    <a:schemeClr val="tx1"/>
                  </a:solidFill>
                  <a:latin typeface="Times New Roman" pitchFamily="18" charset="0"/>
                  <a:ea typeface="+mn-ea"/>
                  <a:cs typeface="Times New Roman" pitchFamily="18" charset="0"/>
                </a:defRPr>
              </a:lvl8pPr>
              <a:lvl9pPr marL="3657600" algn="l" defTabSz="914400" rtl="0" eaLnBrk="1" latinLnBrk="0" hangingPunct="1">
                <a:defRPr kern="1200">
                  <a:solidFill>
                    <a:schemeClr val="tx1"/>
                  </a:solidFill>
                  <a:latin typeface="Times New Roman" pitchFamily="18" charset="0"/>
                  <a:ea typeface="+mn-ea"/>
                  <a:cs typeface="Times New Roman" pitchFamily="18" charset="0"/>
                </a:defRPr>
              </a:lvl9pPr>
            </a:lstStyle>
            <a:p>
              <a:endParaRPr lang="fr-FR"/>
            </a:p>
          </p:txBody>
        </p:sp>
        <p:sp>
          <p:nvSpPr>
            <p:cNvPr id="11" name="Text Box 10"/>
            <p:cNvSpPr txBox="1">
              <a:spLocks noChangeArrowheads="1"/>
            </p:cNvSpPr>
            <p:nvPr/>
          </p:nvSpPr>
          <p:spPr bwMode="auto">
            <a:xfrm>
              <a:off x="2426" y="2024"/>
              <a:ext cx="1270" cy="202"/>
            </a:xfrm>
            <a:prstGeom prst="rect">
              <a:avLst/>
            </a:prstGeom>
            <a:noFill/>
            <a:ln w="9525">
              <a:noFill/>
              <a:miter lim="800000"/>
              <a:headEnd/>
              <a:tailEnd/>
            </a:ln>
            <a:effectLst/>
          </p:spPr>
          <p:txBody>
            <a:bodyPr>
              <a:spAutoFit/>
            </a:bodyPr>
            <a:lstStyle>
              <a:defPPr>
                <a:defRPr lang="fr-FR"/>
              </a:defPPr>
              <a:lvl1pPr algn="l" rtl="0" fontAlgn="base">
                <a:spcBef>
                  <a:spcPct val="0"/>
                </a:spcBef>
                <a:spcAft>
                  <a:spcPct val="0"/>
                </a:spcAft>
                <a:defRPr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kern="1200">
                  <a:solidFill>
                    <a:schemeClr val="tx1"/>
                  </a:solidFill>
                  <a:latin typeface="Times New Roman" pitchFamily="18" charset="0"/>
                  <a:ea typeface="+mn-ea"/>
                  <a:cs typeface="Times New Roman" pitchFamily="18" charset="0"/>
                </a:defRPr>
              </a:lvl5pPr>
              <a:lvl6pPr marL="2286000" algn="l" defTabSz="914400" rtl="0" eaLnBrk="1" latinLnBrk="0" hangingPunct="1">
                <a:defRPr kern="1200">
                  <a:solidFill>
                    <a:schemeClr val="tx1"/>
                  </a:solidFill>
                  <a:latin typeface="Times New Roman" pitchFamily="18" charset="0"/>
                  <a:ea typeface="+mn-ea"/>
                  <a:cs typeface="Times New Roman" pitchFamily="18" charset="0"/>
                </a:defRPr>
              </a:lvl6pPr>
              <a:lvl7pPr marL="2743200" algn="l" defTabSz="914400" rtl="0" eaLnBrk="1" latinLnBrk="0" hangingPunct="1">
                <a:defRPr kern="1200">
                  <a:solidFill>
                    <a:schemeClr val="tx1"/>
                  </a:solidFill>
                  <a:latin typeface="Times New Roman" pitchFamily="18" charset="0"/>
                  <a:ea typeface="+mn-ea"/>
                  <a:cs typeface="Times New Roman" pitchFamily="18" charset="0"/>
                </a:defRPr>
              </a:lvl7pPr>
              <a:lvl8pPr marL="3200400" algn="l" defTabSz="914400" rtl="0" eaLnBrk="1" latinLnBrk="0" hangingPunct="1">
                <a:defRPr kern="1200">
                  <a:solidFill>
                    <a:schemeClr val="tx1"/>
                  </a:solidFill>
                  <a:latin typeface="Times New Roman" pitchFamily="18" charset="0"/>
                  <a:ea typeface="+mn-ea"/>
                  <a:cs typeface="Times New Roman" pitchFamily="18" charset="0"/>
                </a:defRPr>
              </a:lvl8pPr>
              <a:lvl9pPr marL="3657600" algn="l" defTabSz="914400" rtl="0" eaLnBrk="1" latinLnBrk="0" hangingPunct="1">
                <a:defRPr kern="1200">
                  <a:solidFill>
                    <a:schemeClr val="tx1"/>
                  </a:solidFill>
                  <a:latin typeface="Times New Roman" pitchFamily="18" charset="0"/>
                  <a:ea typeface="+mn-ea"/>
                  <a:cs typeface="Times New Roman" pitchFamily="18" charset="0"/>
                </a:defRPr>
              </a:lvl9pPr>
            </a:lstStyle>
            <a:p>
              <a:pPr>
                <a:spcBef>
                  <a:spcPct val="50000"/>
                </a:spcBef>
              </a:pPr>
              <a:r>
                <a:rPr lang="fr-FR" sz="1600" b="1">
                  <a:solidFill>
                    <a:srgbClr val="009900"/>
                  </a:solidFill>
                </a:rPr>
                <a:t>Énergie mécanique </a:t>
              </a:r>
            </a:p>
          </p:txBody>
        </p:sp>
        <p:sp>
          <p:nvSpPr>
            <p:cNvPr id="12" name="Line 11"/>
            <p:cNvSpPr>
              <a:spLocks noChangeShapeType="1"/>
            </p:cNvSpPr>
            <p:nvPr/>
          </p:nvSpPr>
          <p:spPr bwMode="auto">
            <a:xfrm>
              <a:off x="960" y="2932"/>
              <a:ext cx="1222" cy="244"/>
            </a:xfrm>
            <a:prstGeom prst="line">
              <a:avLst/>
            </a:prstGeom>
            <a:noFill/>
            <a:ln w="9525">
              <a:solidFill>
                <a:srgbClr val="000000"/>
              </a:solidFill>
              <a:round/>
              <a:headEnd/>
              <a:tailEnd type="triangle" w="med" len="med"/>
            </a:ln>
            <a:effectLst/>
          </p:spPr>
          <p:txBody>
            <a:bodyPr/>
            <a:lstStyle>
              <a:defPPr>
                <a:defRPr lang="fr-FR"/>
              </a:defPPr>
              <a:lvl1pPr algn="l" rtl="0" fontAlgn="base">
                <a:spcBef>
                  <a:spcPct val="0"/>
                </a:spcBef>
                <a:spcAft>
                  <a:spcPct val="0"/>
                </a:spcAft>
                <a:defRPr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kern="1200">
                  <a:solidFill>
                    <a:schemeClr val="tx1"/>
                  </a:solidFill>
                  <a:latin typeface="Times New Roman" pitchFamily="18" charset="0"/>
                  <a:ea typeface="+mn-ea"/>
                  <a:cs typeface="Times New Roman" pitchFamily="18" charset="0"/>
                </a:defRPr>
              </a:lvl5pPr>
              <a:lvl6pPr marL="2286000" algn="l" defTabSz="914400" rtl="0" eaLnBrk="1" latinLnBrk="0" hangingPunct="1">
                <a:defRPr kern="1200">
                  <a:solidFill>
                    <a:schemeClr val="tx1"/>
                  </a:solidFill>
                  <a:latin typeface="Times New Roman" pitchFamily="18" charset="0"/>
                  <a:ea typeface="+mn-ea"/>
                  <a:cs typeface="Times New Roman" pitchFamily="18" charset="0"/>
                </a:defRPr>
              </a:lvl6pPr>
              <a:lvl7pPr marL="2743200" algn="l" defTabSz="914400" rtl="0" eaLnBrk="1" latinLnBrk="0" hangingPunct="1">
                <a:defRPr kern="1200">
                  <a:solidFill>
                    <a:schemeClr val="tx1"/>
                  </a:solidFill>
                  <a:latin typeface="Times New Roman" pitchFamily="18" charset="0"/>
                  <a:ea typeface="+mn-ea"/>
                  <a:cs typeface="Times New Roman" pitchFamily="18" charset="0"/>
                </a:defRPr>
              </a:lvl7pPr>
              <a:lvl8pPr marL="3200400" algn="l" defTabSz="914400" rtl="0" eaLnBrk="1" latinLnBrk="0" hangingPunct="1">
                <a:defRPr kern="1200">
                  <a:solidFill>
                    <a:schemeClr val="tx1"/>
                  </a:solidFill>
                  <a:latin typeface="Times New Roman" pitchFamily="18" charset="0"/>
                  <a:ea typeface="+mn-ea"/>
                  <a:cs typeface="Times New Roman" pitchFamily="18" charset="0"/>
                </a:defRPr>
              </a:lvl8pPr>
              <a:lvl9pPr marL="3657600" algn="l" defTabSz="914400" rtl="0" eaLnBrk="1" latinLnBrk="0" hangingPunct="1">
                <a:defRPr kern="1200">
                  <a:solidFill>
                    <a:schemeClr val="tx1"/>
                  </a:solidFill>
                  <a:latin typeface="Times New Roman" pitchFamily="18" charset="0"/>
                  <a:ea typeface="+mn-ea"/>
                  <a:cs typeface="Times New Roman" pitchFamily="18" charset="0"/>
                </a:defRPr>
              </a:lvl9pPr>
            </a:lstStyle>
            <a:p>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rganigramme : Alternative 4"/>
          <p:cNvSpPr/>
          <p:nvPr/>
        </p:nvSpPr>
        <p:spPr>
          <a:xfrm>
            <a:off x="2571736" y="142852"/>
            <a:ext cx="4429156" cy="714356"/>
          </a:xfrm>
          <a:prstGeom prst="flowChartAlternateProcess">
            <a:avLst/>
          </a:prstGeom>
          <a:scene3d>
            <a:camera prst="orthographicFront"/>
            <a:lightRig rig="threePt" dir="t"/>
          </a:scene3d>
          <a:sp3d>
            <a:bevelT prst="angle"/>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2400" b="1" dirty="0" smtClean="0">
                <a:latin typeface="Times New Roman" pitchFamily="18" charset="0"/>
                <a:cs typeface="Times New Roman" pitchFamily="18" charset="0"/>
              </a:rPr>
              <a:t>Impacts </a:t>
            </a:r>
            <a:r>
              <a:rPr lang="fr-FR" sz="2400" b="1" dirty="0">
                <a:latin typeface="Times New Roman" pitchFamily="18" charset="0"/>
                <a:cs typeface="Times New Roman" pitchFamily="18" charset="0"/>
              </a:rPr>
              <a:t>environnementaux</a:t>
            </a:r>
            <a:endParaRPr lang="fr-FR" sz="2400" dirty="0">
              <a:latin typeface="Times New Roman" pitchFamily="18" charset="0"/>
              <a:cs typeface="Times New Roman" pitchFamily="18" charset="0"/>
            </a:endParaRPr>
          </a:p>
          <a:p>
            <a:pPr algn="ctr"/>
            <a:endParaRPr lang="fr-FR" dirty="0"/>
          </a:p>
        </p:txBody>
      </p:sp>
      <p:sp>
        <p:nvSpPr>
          <p:cNvPr id="6" name="Organigramme : Alternative 5"/>
          <p:cNvSpPr/>
          <p:nvPr/>
        </p:nvSpPr>
        <p:spPr>
          <a:xfrm>
            <a:off x="2643142" y="1000108"/>
            <a:ext cx="6500858" cy="2571768"/>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r>
              <a:rPr lang="fr-FR" sz="1600" dirty="0" smtClean="0">
                <a:latin typeface="Times New Roman" pitchFamily="18" charset="0"/>
                <a:cs typeface="Times New Roman" pitchFamily="18" charset="0"/>
              </a:rPr>
              <a:t>    L'eau peut être stockée et libérée ensuite : les barrages et les lacs constituent une réserve en eau et donc une réserve énergétique disponible à tout moment. Elle possède donc des qualités de souplesse et de rapidité de mise en </a:t>
            </a:r>
            <a:r>
              <a:rPr lang="fr-FR" sz="1600" dirty="0" err="1" smtClean="0">
                <a:latin typeface="Times New Roman" pitchFamily="18" charset="0"/>
                <a:cs typeface="Times New Roman" pitchFamily="18" charset="0"/>
              </a:rPr>
              <a:t>oeuvre</a:t>
            </a:r>
            <a:r>
              <a:rPr lang="fr-FR" sz="1600" dirty="0" smtClean="0">
                <a:latin typeface="Times New Roman" pitchFamily="18" charset="0"/>
                <a:cs typeface="Times New Roman" pitchFamily="18" charset="0"/>
              </a:rPr>
              <a:t>, permettant de répondre rapidement aux exigences de consommation, tout en restant économique puisque l'eau est gratuite.</a:t>
            </a:r>
          </a:p>
          <a:p>
            <a:r>
              <a:rPr lang="fr-FR" sz="1600" dirty="0" smtClean="0">
                <a:latin typeface="Times New Roman" pitchFamily="18" charset="0"/>
                <a:cs typeface="Times New Roman" pitchFamily="18" charset="0"/>
              </a:rPr>
              <a:t>    C'est une énergie renouvelable dont les stocks sont immenses. C'est également une énergie propre, au sens ou elle n'entraîne pas la production de gaz à effet de serre.</a:t>
            </a:r>
            <a:endParaRPr lang="fr-FR" sz="1600" dirty="0">
              <a:latin typeface="Times New Roman" pitchFamily="18" charset="0"/>
              <a:cs typeface="Times New Roman" pitchFamily="18" charset="0"/>
            </a:endParaRPr>
          </a:p>
        </p:txBody>
      </p:sp>
      <p:sp>
        <p:nvSpPr>
          <p:cNvPr id="7" name="Organigramme : Alternative 6"/>
          <p:cNvSpPr/>
          <p:nvPr/>
        </p:nvSpPr>
        <p:spPr>
          <a:xfrm>
            <a:off x="2643142" y="4357694"/>
            <a:ext cx="6500858" cy="2285992"/>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r>
              <a:rPr lang="fr-FR" sz="1600" dirty="0" smtClean="0">
                <a:latin typeface="Times New Roman" pitchFamily="18" charset="0"/>
                <a:cs typeface="Times New Roman" pitchFamily="18" charset="0"/>
              </a:rPr>
              <a:t>La construction des grands barrages engendre souvent des submersions de terre importantes, entraînant la perte de terres agricoles et le déplacement des populations.</a:t>
            </a:r>
          </a:p>
          <a:p>
            <a:r>
              <a:rPr lang="fr-FR" sz="1600" dirty="0" smtClean="0">
                <a:latin typeface="Times New Roman" pitchFamily="18" charset="0"/>
                <a:cs typeface="Times New Roman" pitchFamily="18" charset="0"/>
              </a:rPr>
              <a:t>- les modifications paysagères sont profondes.</a:t>
            </a:r>
          </a:p>
          <a:p>
            <a:r>
              <a:rPr lang="fr-FR" sz="1600" dirty="0" smtClean="0">
                <a:latin typeface="Times New Roman" pitchFamily="18" charset="0"/>
                <a:cs typeface="Times New Roman" pitchFamily="18" charset="0"/>
              </a:rPr>
              <a:t>- La stagnation de l'eau en amont du barrage conduit à l'eutrophisation et à des pollutions importantes des lacs de retenues qui se comblent inexorablement</a:t>
            </a:r>
            <a:r>
              <a:rPr lang="fr-FR" sz="1600" dirty="0" smtClean="0"/>
              <a:t>.</a:t>
            </a:r>
            <a:endParaRPr lang="fr-FR" sz="1600" dirty="0"/>
          </a:p>
        </p:txBody>
      </p:sp>
      <p:sp>
        <p:nvSpPr>
          <p:cNvPr id="8" name="Rectangle avec flèche vers la droite 7"/>
          <p:cNvSpPr/>
          <p:nvPr/>
        </p:nvSpPr>
        <p:spPr>
          <a:xfrm>
            <a:off x="357158" y="1571612"/>
            <a:ext cx="2286016" cy="914400"/>
          </a:xfrm>
          <a:prstGeom prst="rightArrowCallout">
            <a:avLst>
              <a:gd name="adj1" fmla="val 27985"/>
              <a:gd name="adj2" fmla="val 30971"/>
              <a:gd name="adj3" fmla="val 25000"/>
              <a:gd name="adj4" fmla="val 797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fr-FR" sz="2000" dirty="0" smtClean="0">
                <a:latin typeface="Times New Roman" pitchFamily="18" charset="0"/>
                <a:cs typeface="Times New Roman" pitchFamily="18" charset="0"/>
              </a:rPr>
              <a:t>Les avantages</a:t>
            </a:r>
            <a:endParaRPr lang="fr-FR" sz="2000" dirty="0">
              <a:latin typeface="Times New Roman" pitchFamily="18" charset="0"/>
              <a:cs typeface="Times New Roman" pitchFamily="18" charset="0"/>
            </a:endParaRPr>
          </a:p>
        </p:txBody>
      </p:sp>
      <p:sp>
        <p:nvSpPr>
          <p:cNvPr id="9" name="Rectangle avec flèche vers la droite 8"/>
          <p:cNvSpPr/>
          <p:nvPr/>
        </p:nvSpPr>
        <p:spPr>
          <a:xfrm>
            <a:off x="357158" y="5072074"/>
            <a:ext cx="2286016" cy="914400"/>
          </a:xfrm>
          <a:prstGeom prst="rightArrowCallout">
            <a:avLst>
              <a:gd name="adj1" fmla="val 27985"/>
              <a:gd name="adj2" fmla="val 30971"/>
              <a:gd name="adj3" fmla="val 25000"/>
              <a:gd name="adj4" fmla="val 79767"/>
            </a:avLst>
          </a:prstGeom>
        </p:spPr>
        <p:style>
          <a:lnRef idx="0">
            <a:schemeClr val="dk1"/>
          </a:lnRef>
          <a:fillRef idx="3">
            <a:schemeClr val="dk1"/>
          </a:fillRef>
          <a:effectRef idx="3">
            <a:schemeClr val="dk1"/>
          </a:effectRef>
          <a:fontRef idx="minor">
            <a:schemeClr val="lt1"/>
          </a:fontRef>
        </p:style>
        <p:txBody>
          <a:bodyPr rtlCol="0" anchor="ctr"/>
          <a:lstStyle/>
          <a:p>
            <a:pPr algn="ctr"/>
            <a:r>
              <a:rPr lang="fr-FR" sz="2000" dirty="0" smtClean="0">
                <a:latin typeface="Times New Roman" pitchFamily="18" charset="0"/>
                <a:cs typeface="Times New Roman" pitchFamily="18" charset="0"/>
              </a:rPr>
              <a:t>Les inconvénients</a:t>
            </a:r>
            <a:endParaRPr lang="fr-FR"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from="(-#ppt_w/2)" to="(#ppt_x)" calcmode="lin" valueType="num">
                                      <p:cBhvr>
                                        <p:cTn id="12" dur="600" fill="hold">
                                          <p:stCondLst>
                                            <p:cond delay="0"/>
                                          </p:stCondLst>
                                        </p:cTn>
                                        <p:tgtEl>
                                          <p:spTgt spid="8"/>
                                        </p:tgtEl>
                                        <p:attrNameLst>
                                          <p:attrName>ppt_x</p:attrName>
                                        </p:attrNameLst>
                                      </p:cBhvr>
                                    </p:anim>
                                    <p:anim from="0" to="-1.0" calcmode="lin" valueType="num">
                                      <p:cBhvr>
                                        <p:cTn id="13" dur="200" decel="50000" autoRev="1" fill="hold">
                                          <p:stCondLst>
                                            <p:cond delay="600"/>
                                          </p:stCondLst>
                                        </p:cTn>
                                        <p:tgtEl>
                                          <p:spTgt spid="8"/>
                                        </p:tgtEl>
                                        <p:attrNameLst>
                                          <p:attrName>xshear</p:attrName>
                                        </p:attrNameLst>
                                      </p:cBhvr>
                                    </p:anim>
                                    <p:animScale>
                                      <p:cBhvr>
                                        <p:cTn id="14" dur="200" decel="100000" autoRev="1" fill="hold">
                                          <p:stCondLst>
                                            <p:cond delay="600"/>
                                          </p:stCondLst>
                                        </p:cTn>
                                        <p:tgtEl>
                                          <p:spTgt spid="8"/>
                                        </p:tgtEl>
                                      </p:cBhvr>
                                      <p:from x="100000" y="100000"/>
                                      <p:to x="80000" y="100000"/>
                                    </p:animScale>
                                    <p:anim by="(#ppt_h/3+#ppt_w*0.1)" calcmode="lin" valueType="num">
                                      <p:cBhvr additive="sum">
                                        <p:cTn id="15" dur="200" decel="100000" autoRev="1" fill="hold">
                                          <p:stCondLst>
                                            <p:cond delay="600"/>
                                          </p:stCondLst>
                                        </p:cTn>
                                        <p:tgtEl>
                                          <p:spTgt spid="8"/>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Scale>
                                      <p:cBhvr>
                                        <p:cTn id="2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6"/>
                                        </p:tgtEl>
                                        <p:attrNameLst>
                                          <p:attrName>ppt_x</p:attrName>
                                          <p:attrName>ppt_y</p:attrName>
                                        </p:attrNameLst>
                                      </p:cBhvr>
                                    </p:animMotion>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from="(-#ppt_w/2)" to="(#ppt_x)" calcmode="lin" valueType="num">
                                      <p:cBhvr>
                                        <p:cTn id="27" dur="600" fill="hold">
                                          <p:stCondLst>
                                            <p:cond delay="0"/>
                                          </p:stCondLst>
                                        </p:cTn>
                                        <p:tgtEl>
                                          <p:spTgt spid="9"/>
                                        </p:tgtEl>
                                        <p:attrNameLst>
                                          <p:attrName>ppt_x</p:attrName>
                                        </p:attrNameLst>
                                      </p:cBhvr>
                                    </p:anim>
                                    <p:anim from="0" to="-1.0" calcmode="lin" valueType="num">
                                      <p:cBhvr>
                                        <p:cTn id="28" dur="200" decel="50000" autoRev="1" fill="hold">
                                          <p:stCondLst>
                                            <p:cond delay="600"/>
                                          </p:stCondLst>
                                        </p:cTn>
                                        <p:tgtEl>
                                          <p:spTgt spid="9"/>
                                        </p:tgtEl>
                                        <p:attrNameLst>
                                          <p:attrName>xshear</p:attrName>
                                        </p:attrNameLst>
                                      </p:cBhvr>
                                    </p:anim>
                                    <p:animScale>
                                      <p:cBhvr>
                                        <p:cTn id="29" dur="200" decel="100000" autoRev="1" fill="hold">
                                          <p:stCondLst>
                                            <p:cond delay="600"/>
                                          </p:stCondLst>
                                        </p:cTn>
                                        <p:tgtEl>
                                          <p:spTgt spid="9"/>
                                        </p:tgtEl>
                                      </p:cBhvr>
                                      <p:from x="100000" y="100000"/>
                                      <p:to x="80000" y="100000"/>
                                    </p:animScale>
                                    <p:anim by="(#ppt_h/3+#ppt_w*0.1)" calcmode="lin" valueType="num">
                                      <p:cBhvr additive="sum">
                                        <p:cTn id="30" dur="200" decel="100000" autoRev="1" fill="hold">
                                          <p:stCondLst>
                                            <p:cond delay="600"/>
                                          </p:stCondLst>
                                        </p:cTn>
                                        <p:tgtEl>
                                          <p:spTgt spid="9"/>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Scale>
                                      <p:cBhvr>
                                        <p:cTn id="35"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7"/>
                                        </p:tgtEl>
                                        <p:attrNameLst>
                                          <p:attrName>ppt_x</p:attrName>
                                          <p:attrName>ppt_y</p:attrName>
                                        </p:attrNameLst>
                                      </p:cBhvr>
                                    </p:animMotion>
                                    <p:animEffect transition="in" filter="fade">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txBox="1">
            <a:spLocks/>
          </p:cNvSpPr>
          <p:nvPr/>
        </p:nvSpPr>
        <p:spPr>
          <a:xfrm>
            <a:off x="3214678" y="285728"/>
            <a:ext cx="314327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marR="0" lvl="0" indent="-342900" algn="ctr" defTabSz="914400" rtl="0" eaLnBrk="1" fontAlgn="auto" latinLnBrk="0" hangingPunct="1">
              <a:lnSpc>
                <a:spcPct val="100000"/>
              </a:lnSpc>
              <a:spcBef>
                <a:spcPts val="700"/>
              </a:spcBef>
              <a:spcAft>
                <a:spcPts val="0"/>
              </a:spcAft>
              <a:buClr>
                <a:schemeClr val="tx2"/>
              </a:buClr>
              <a:buSzPct val="95000"/>
              <a:buFont typeface="Wingdings"/>
              <a:buNone/>
              <a:tabLst/>
              <a:defRPr/>
            </a:pPr>
            <a:r>
              <a:rPr lang="fr-FR" sz="2800" b="1" dirty="0" smtClean="0">
                <a:latin typeface="Times New Roman" pitchFamily="18" charset="0"/>
                <a:cs typeface="Times New Roman" pitchFamily="18" charset="0"/>
              </a:rPr>
              <a:t>La géothermie</a:t>
            </a:r>
            <a:endParaRPr kumimoji="0" lang="fr-FR" sz="2800" b="0"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
        <p:nvSpPr>
          <p:cNvPr id="5" name="Rectangle 4"/>
          <p:cNvSpPr/>
          <p:nvPr/>
        </p:nvSpPr>
        <p:spPr>
          <a:xfrm>
            <a:off x="428596" y="785794"/>
            <a:ext cx="1714512" cy="461665"/>
          </a:xfrm>
          <a:prstGeom prst="rect">
            <a:avLst/>
          </a:prstGeom>
        </p:spPr>
        <p:txBody>
          <a:bodyPr wrap="square">
            <a:spAutoFit/>
          </a:bodyPr>
          <a:lstStyle/>
          <a:p>
            <a:r>
              <a:rPr lang="fr-FR" sz="2400" b="1" dirty="0" smtClean="0">
                <a:latin typeface="Times New Roman" pitchFamily="18" charset="0"/>
                <a:cs typeface="Times New Roman" pitchFamily="18" charset="0"/>
              </a:rPr>
              <a:t>Définition:</a:t>
            </a:r>
          </a:p>
        </p:txBody>
      </p:sp>
      <p:sp>
        <p:nvSpPr>
          <p:cNvPr id="6" name="Rectangle 5"/>
          <p:cNvSpPr/>
          <p:nvPr/>
        </p:nvSpPr>
        <p:spPr>
          <a:xfrm>
            <a:off x="214282" y="1428736"/>
            <a:ext cx="4572000" cy="2862322"/>
          </a:xfrm>
          <a:prstGeom prst="rect">
            <a:avLst/>
          </a:prstGeom>
        </p:spPr>
        <p:txBody>
          <a:bodyPr>
            <a:spAutoFit/>
          </a:bodyPr>
          <a:lstStyle/>
          <a:p>
            <a:r>
              <a:rPr lang="fr-FR" dirty="0" smtClean="0">
                <a:latin typeface="Times New Roman" pitchFamily="18" charset="0"/>
                <a:cs typeface="Times New Roman" pitchFamily="18" charset="0"/>
              </a:rPr>
              <a:t>     A mesure que l'on s'enfonce sous terre, la température augmente C'est le gradient géothermique. Il témoigne de la présence d'une quantité de chaleur importante dans le sous-sol, dont l'origine provient pour l'essentiel de la radioactivité naturelle des roches de la croûte terrestre. La géothermie est l'exploitation de cette chaleur stockée dans le sous-sol.</a:t>
            </a:r>
          </a:p>
          <a:p>
            <a:endParaRPr lang="fr-FR" dirty="0" smtClean="0"/>
          </a:p>
          <a:p>
            <a:endParaRPr lang="fr-FR" dirty="0"/>
          </a:p>
        </p:txBody>
      </p:sp>
      <p:pic>
        <p:nvPicPr>
          <p:cNvPr id="8" name="Image 7" descr="Schéma du fonctionnement de la géothermie"/>
          <p:cNvPicPr/>
          <p:nvPr/>
        </p:nvPicPr>
        <p:blipFill>
          <a:blip r:embed="rId2" r:link="rId3"/>
          <a:srcRect/>
          <a:stretch>
            <a:fillRect/>
          </a:stretch>
        </p:blipFill>
        <p:spPr bwMode="auto">
          <a:xfrm>
            <a:off x="0" y="3857628"/>
            <a:ext cx="9144000" cy="3000372"/>
          </a:xfrm>
          <a:prstGeom prst="rect">
            <a:avLst/>
          </a:prstGeom>
          <a:noFill/>
          <a:ln w="9525">
            <a:noFill/>
            <a:miter lim="800000"/>
            <a:headEnd/>
            <a:tailEnd/>
          </a:ln>
        </p:spPr>
      </p:pic>
      <p:pic>
        <p:nvPicPr>
          <p:cNvPr id="9" name="Image 8"/>
          <p:cNvPicPr/>
          <p:nvPr/>
        </p:nvPicPr>
        <p:blipFill>
          <a:blip r:embed="rId4"/>
          <a:srcRect/>
          <a:stretch>
            <a:fillRect/>
          </a:stretch>
        </p:blipFill>
        <p:spPr bwMode="auto">
          <a:xfrm>
            <a:off x="5357818" y="1500174"/>
            <a:ext cx="3786182" cy="23574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lide(fromBottom)">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plus(in)">
                                      <p:cBhvr>
                                        <p:cTn id="20" dur="2000"/>
                                        <p:tgtEl>
                                          <p:spTgt spid="9"/>
                                        </p:tgtEl>
                                      </p:cBhvr>
                                    </p:animEffect>
                                  </p:childTnLst>
                                </p:cTn>
                              </p:par>
                              <p:par>
                                <p:cTn id="21" presetID="1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plus(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3"/>
          <p:cNvSpPr txBox="1">
            <a:spLocks/>
          </p:cNvSpPr>
          <p:nvPr/>
        </p:nvSpPr>
        <p:spPr>
          <a:xfrm>
            <a:off x="2714612" y="285728"/>
            <a:ext cx="457203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indent="-342900" algn="ctr">
              <a:spcBef>
                <a:spcPts val="700"/>
              </a:spcBef>
              <a:buClr>
                <a:schemeClr val="tx2"/>
              </a:buClr>
              <a:buSzPct val="95000"/>
            </a:pPr>
            <a:r>
              <a:rPr lang="fr-FR" sz="2400" dirty="0" smtClean="0">
                <a:latin typeface="Times New Roman" pitchFamily="18" charset="0"/>
                <a:cs typeface="Times New Roman" pitchFamily="18" charset="0"/>
              </a:rPr>
              <a:t>Principe de fonctionnement</a:t>
            </a:r>
          </a:p>
        </p:txBody>
      </p:sp>
      <p:sp>
        <p:nvSpPr>
          <p:cNvPr id="38913" name="Rectangle 1"/>
          <p:cNvSpPr>
            <a:spLocks noChangeArrowheads="1"/>
          </p:cNvSpPr>
          <p:nvPr/>
        </p:nvSpPr>
        <p:spPr bwMode="auto">
          <a:xfrm>
            <a:off x="0" y="1000108"/>
            <a:ext cx="4143372" cy="30469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   Les pompes </a:t>
            </a:r>
            <a:r>
              <a:rPr kumimoji="0" lang="fr-FR" sz="1600" b="0" i="0" u="none" strike="noStrike" cap="none" normalizeH="0" baseline="0" dirty="0" smtClean="0">
                <a:ln>
                  <a:noFill/>
                </a:ln>
                <a:effectLst/>
                <a:latin typeface="Calibri"/>
                <a:ea typeface="Calibri" pitchFamily="34" charset="0"/>
                <a:cs typeface="Times New Roman" pitchFamily="18" charset="0"/>
              </a:rPr>
              <a:t>à</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 chaleur utilisent la chaleur naturelle. Elles y pr</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l</a:t>
            </a:r>
            <a:r>
              <a:rPr kumimoji="0" lang="fr-FR" sz="1600" b="0" i="0" u="none" strike="noStrike" cap="none" normalizeH="0" baseline="0" dirty="0" smtClean="0">
                <a:ln>
                  <a:noFill/>
                </a:ln>
                <a:effectLst/>
                <a:latin typeface="Calibri"/>
                <a:ea typeface="Calibri" pitchFamily="34" charset="0"/>
                <a:cs typeface="Times New Roman" pitchFamily="18" charset="0"/>
              </a:rPr>
              <a:t>è</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vent les calories pour les transf</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rer </a:t>
            </a:r>
            <a:r>
              <a:rPr kumimoji="0" lang="fr-FR" sz="1600" b="0" i="0" u="none" strike="noStrike" cap="none" normalizeH="0" baseline="0" dirty="0" smtClean="0">
                <a:ln>
                  <a:noFill/>
                </a:ln>
                <a:effectLst/>
                <a:latin typeface="Calibri"/>
                <a:ea typeface="Calibri" pitchFamily="34" charset="0"/>
                <a:cs typeface="Times New Roman" pitchFamily="18" charset="0"/>
              </a:rPr>
              <a:t>à</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 l</a:t>
            </a:r>
            <a:r>
              <a:rPr kumimoji="0" lang="fr-FR" sz="1600" b="0" i="0" u="none" strike="noStrike" cap="none" normalizeH="0" baseline="0" dirty="0" smtClean="0">
                <a:ln>
                  <a:noFill/>
                </a:ln>
                <a:effectLst/>
                <a:latin typeface="Calibri"/>
                <a:ea typeface="Calibri" pitchFamily="34" charset="0"/>
                <a:cs typeface="Times New Roman" pitchFamily="18" charset="0"/>
              </a:rPr>
              <a:t>’</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int</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rieur des bâtiments. Par ailleurs, il est possible d</a:t>
            </a:r>
            <a:r>
              <a:rPr kumimoji="0" lang="fr-FR" sz="1600" b="0" i="0" u="none" strike="noStrike" cap="none" normalizeH="0" baseline="0" dirty="0" smtClean="0">
                <a:ln>
                  <a:noFill/>
                </a:ln>
                <a:effectLst/>
                <a:latin typeface="Calibri"/>
                <a:ea typeface="Calibri" pitchFamily="34" charset="0"/>
                <a:cs typeface="Times New Roman" pitchFamily="18" charset="0"/>
              </a:rPr>
              <a:t>’</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exploiter la chaleur g</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othermique profonde avec des puits g</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othermiques. Ceux-ci vont puiser les calories dans l</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corce terrestre l</a:t>
            </a:r>
            <a:r>
              <a:rPr kumimoji="0" lang="fr-FR" sz="1600" b="0" i="0" u="none" strike="noStrike" cap="none" normalizeH="0" baseline="0" dirty="0" smtClean="0">
                <a:ln>
                  <a:noFill/>
                </a:ln>
                <a:effectLst/>
                <a:latin typeface="Calibri"/>
                <a:ea typeface="Calibri" pitchFamily="34" charset="0"/>
                <a:cs typeface="Times New Roman" pitchFamily="18" charset="0"/>
              </a:rPr>
              <a:t>à</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 o</a:t>
            </a:r>
            <a:r>
              <a:rPr kumimoji="0" lang="fr-FR" sz="1600" b="0" i="0" u="none" strike="noStrike" cap="none" normalizeH="0" baseline="0" dirty="0" smtClean="0">
                <a:ln>
                  <a:noFill/>
                </a:ln>
                <a:effectLst/>
                <a:latin typeface="Calibri"/>
                <a:ea typeface="Calibri" pitchFamily="34" charset="0"/>
                <a:cs typeface="Times New Roman" pitchFamily="18" charset="0"/>
              </a:rPr>
              <a:t>ù</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 des mouvements convectifs permettent le renouvellement du r</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servoir de chaleur. Le potentiel d'un gisement g</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othermique est donc fonction de sa temp</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rature et de sa capacit</a:t>
            </a:r>
            <a:r>
              <a:rPr kumimoji="0" lang="fr-FR" sz="1600" b="0" i="0" u="none" strike="noStrike" cap="none" normalizeH="0" baseline="0" dirty="0" smtClean="0">
                <a:ln>
                  <a:noFill/>
                </a:ln>
                <a:effectLst/>
                <a:latin typeface="Calibri"/>
                <a:ea typeface="Calibri" pitchFamily="34" charset="0"/>
                <a:cs typeface="Times New Roman" pitchFamily="18" charset="0"/>
              </a:rPr>
              <a:t>é</a:t>
            </a:r>
            <a:r>
              <a:rPr kumimoji="0" lang="fr-FR" sz="1600" b="0" i="0" u="none" strike="noStrike" cap="none" normalizeH="0" baseline="0" dirty="0" smtClean="0">
                <a:ln>
                  <a:noFill/>
                </a:ln>
                <a:effectLst/>
                <a:latin typeface="Times New Roman" pitchFamily="18" charset="0"/>
                <a:ea typeface="Calibri" pitchFamily="34" charset="0"/>
                <a:cs typeface="Times New Roman" pitchFamily="18" charset="0"/>
              </a:rPr>
              <a:t> de renouvellement thermique. </a:t>
            </a:r>
            <a:endParaRPr kumimoji="0" lang="fr-FR" sz="2000" b="0" i="0" u="none" strike="noStrike" cap="none" normalizeH="0" baseline="0" dirty="0" smtClean="0">
              <a:ln>
                <a:noFill/>
              </a:ln>
              <a:effectLst/>
              <a:latin typeface="Arial" pitchFamily="34" charset="0"/>
              <a:cs typeface="Arial" pitchFamily="34" charset="0"/>
            </a:endParaRPr>
          </a:p>
        </p:txBody>
      </p:sp>
      <p:pic>
        <p:nvPicPr>
          <p:cNvPr id="4" name="Image 3" descr="schema_sonde"/>
          <p:cNvPicPr/>
          <p:nvPr/>
        </p:nvPicPr>
        <p:blipFill>
          <a:blip r:embed="rId2"/>
          <a:srcRect/>
          <a:stretch>
            <a:fillRect/>
          </a:stretch>
        </p:blipFill>
        <p:spPr bwMode="auto">
          <a:xfrm>
            <a:off x="4214810" y="1071546"/>
            <a:ext cx="4929190" cy="5786454"/>
          </a:xfrm>
          <a:prstGeom prst="rect">
            <a:avLst/>
          </a:prstGeom>
          <a:noFill/>
          <a:ln w="9525">
            <a:solidFill>
              <a:srgbClr val="FF0000"/>
            </a:solidFill>
            <a:miter lim="800000"/>
            <a:headEnd/>
            <a:tailEnd/>
          </a:ln>
        </p:spPr>
      </p:pic>
      <p:pic>
        <p:nvPicPr>
          <p:cNvPr id="5" name="Image 4" descr="untitled"/>
          <p:cNvPicPr/>
          <p:nvPr/>
        </p:nvPicPr>
        <p:blipFill>
          <a:blip r:embed="rId3">
            <a:lum bright="-10000"/>
          </a:blip>
          <a:srcRect/>
          <a:stretch>
            <a:fillRect/>
          </a:stretch>
        </p:blipFill>
        <p:spPr bwMode="auto">
          <a:xfrm>
            <a:off x="0" y="4143380"/>
            <a:ext cx="4214810" cy="271462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8913"/>
                                        </p:tgtEl>
                                        <p:attrNameLst>
                                          <p:attrName>style.visibility</p:attrName>
                                        </p:attrNameLst>
                                      </p:cBhvr>
                                      <p:to>
                                        <p:strVal val="visible"/>
                                      </p:to>
                                    </p:set>
                                    <p:animEffect transition="in" filter="slide(fromBottom)">
                                      <p:cBhvr>
                                        <p:cTn id="12" dur="500"/>
                                        <p:tgtEl>
                                          <p:spTgt spid="38913"/>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plus(in)">
                                      <p:cBhvr>
                                        <p:cTn id="17" dur="2000"/>
                                        <p:tgtEl>
                                          <p:spTgt spid="4"/>
                                        </p:tgtEl>
                                      </p:cBhvr>
                                    </p:animEffect>
                                  </p:childTnLst>
                                </p:cTn>
                              </p:par>
                              <p:par>
                                <p:cTn id="18" presetID="1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plus(in)">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89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txBox="1">
            <a:spLocks/>
          </p:cNvSpPr>
          <p:nvPr/>
        </p:nvSpPr>
        <p:spPr>
          <a:xfrm>
            <a:off x="3214678" y="285728"/>
            <a:ext cx="314327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marR="0" lvl="0" indent="-342900" algn="ctr" defTabSz="914400" rtl="0" eaLnBrk="1" fontAlgn="auto" latinLnBrk="0" hangingPunct="1">
              <a:lnSpc>
                <a:spcPct val="100000"/>
              </a:lnSpc>
              <a:spcBef>
                <a:spcPts val="700"/>
              </a:spcBef>
              <a:spcAft>
                <a:spcPts val="0"/>
              </a:spcAft>
              <a:buClr>
                <a:schemeClr val="tx2"/>
              </a:buClr>
              <a:buSzPct val="95000"/>
              <a:buFont typeface="Wingdings"/>
              <a:buNone/>
              <a:tabLst/>
              <a:defRPr/>
            </a:pPr>
            <a:r>
              <a:rPr kumimoji="0" lang="fr-FR" sz="2800" b="1" i="0" u="none" strike="noStrike" kern="1200" cap="none" spc="0" normalizeH="0" baseline="0" noProof="0" dirty="0" smtClean="0">
                <a:ln>
                  <a:noFill/>
                </a:ln>
                <a:solidFill>
                  <a:schemeClr val="lt1"/>
                </a:solidFill>
                <a:effectLst/>
                <a:uLnTx/>
                <a:uFillTx/>
                <a:latin typeface="Times New Roman" pitchFamily="18" charset="0"/>
                <a:ea typeface="+mn-ea"/>
                <a:cs typeface="Times New Roman" pitchFamily="18" charset="0"/>
              </a:rPr>
              <a:t>La</a:t>
            </a:r>
            <a:r>
              <a:rPr kumimoji="0" lang="fr-FR" sz="2800" b="1" i="0" u="none" strike="noStrike" kern="1200" cap="none" spc="0" normalizeH="0" noProof="0" dirty="0" smtClean="0">
                <a:ln>
                  <a:noFill/>
                </a:ln>
                <a:solidFill>
                  <a:schemeClr val="lt1"/>
                </a:solidFill>
                <a:effectLst/>
                <a:uLnTx/>
                <a:uFillTx/>
                <a:latin typeface="Times New Roman" pitchFamily="18" charset="0"/>
                <a:ea typeface="+mn-ea"/>
                <a:cs typeface="Times New Roman" pitchFamily="18" charset="0"/>
              </a:rPr>
              <a:t> biomasse</a:t>
            </a:r>
            <a:endParaRPr kumimoji="0" lang="fr-FR" sz="2800" b="0"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
        <p:nvSpPr>
          <p:cNvPr id="5" name="Rectangle 4"/>
          <p:cNvSpPr/>
          <p:nvPr/>
        </p:nvSpPr>
        <p:spPr>
          <a:xfrm>
            <a:off x="428596" y="785794"/>
            <a:ext cx="1714512" cy="461665"/>
          </a:xfrm>
          <a:prstGeom prst="rect">
            <a:avLst/>
          </a:prstGeom>
        </p:spPr>
        <p:txBody>
          <a:bodyPr wrap="square">
            <a:spAutoFit/>
          </a:bodyPr>
          <a:lstStyle/>
          <a:p>
            <a:r>
              <a:rPr lang="fr-FR" sz="2400" b="1" dirty="0" smtClean="0">
                <a:latin typeface="Times New Roman" pitchFamily="18" charset="0"/>
                <a:cs typeface="Times New Roman" pitchFamily="18" charset="0"/>
              </a:rPr>
              <a:t>Définition:</a:t>
            </a:r>
          </a:p>
        </p:txBody>
      </p:sp>
      <p:sp>
        <p:nvSpPr>
          <p:cNvPr id="35842" name="Rectangle 2"/>
          <p:cNvSpPr>
            <a:spLocks noChangeArrowheads="1"/>
          </p:cNvSpPr>
          <p:nvPr/>
        </p:nvSpPr>
        <p:spPr bwMode="auto">
          <a:xfrm>
            <a:off x="0" y="1214422"/>
            <a:ext cx="4643438" cy="36009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 énergie de la biomasse » désigne l’énergie pouvant être extraite directement, ou indirectement, de matériaux biologiques. Le bois, les déchets agricoles et le fumier restent les principales sources d’énergie dans beaucoup de pays en voie de développement. On cherche aussi à y cultiver des végétaux à croissance rapide et à fort rendement, dont la biomasse peut être exploitée.</a:t>
            </a:r>
            <a:r>
              <a:rPr lang="fr-FR" sz="2400" dirty="0" smtClean="0"/>
              <a:t> </a:t>
            </a:r>
            <a:r>
              <a:rPr lang="fr-FR" dirty="0" smtClean="0">
                <a:latin typeface="Times New Roman" pitchFamily="18" charset="0"/>
                <a:cs typeface="Times New Roman" pitchFamily="18" charset="0"/>
              </a:rPr>
              <a:t>Pour des applications énergétiques, la biomasse est transformée en un combustible ou un carburant. </a:t>
            </a:r>
            <a:endParaRPr lang="fr-FR" sz="2400" dirty="0" smtClean="0">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8" name="Image 7" descr="Chaufferie à bois"/>
          <p:cNvPicPr/>
          <p:nvPr/>
        </p:nvPicPr>
        <p:blipFill>
          <a:blip r:embed="rId2"/>
          <a:srcRect/>
          <a:stretch>
            <a:fillRect/>
          </a:stretch>
        </p:blipFill>
        <p:spPr bwMode="auto">
          <a:xfrm>
            <a:off x="0" y="4523754"/>
            <a:ext cx="4743946" cy="2334246"/>
          </a:xfrm>
          <a:prstGeom prst="rect">
            <a:avLst/>
          </a:prstGeom>
          <a:noFill/>
          <a:ln w="9525">
            <a:noFill/>
            <a:miter lim="800000"/>
            <a:headEnd/>
            <a:tailEnd/>
          </a:ln>
        </p:spPr>
      </p:pic>
      <p:pic>
        <p:nvPicPr>
          <p:cNvPr id="9" name="Image 8" descr="Système de récupération du bois"/>
          <p:cNvPicPr/>
          <p:nvPr/>
        </p:nvPicPr>
        <p:blipFill>
          <a:blip r:embed="rId3" r:link="rId4"/>
          <a:srcRect/>
          <a:stretch>
            <a:fillRect/>
          </a:stretch>
        </p:blipFill>
        <p:spPr bwMode="auto">
          <a:xfrm>
            <a:off x="4714877" y="1285860"/>
            <a:ext cx="4429124" cy="557214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lide(fromBottom)">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slide(fromBottom)">
                                      <p:cBhvr>
                                        <p:cTn id="15" dur="500"/>
                                        <p:tgtEl>
                                          <p:spTgt spid="35842"/>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plus(in)">
                                      <p:cBhvr>
                                        <p:cTn id="20" dur="2000"/>
                                        <p:tgtEl>
                                          <p:spTgt spid="9"/>
                                        </p:tgtEl>
                                      </p:cBhvr>
                                    </p:animEffect>
                                  </p:childTnLst>
                                </p:cTn>
                              </p:par>
                              <p:par>
                                <p:cTn id="21" presetID="1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plus(in)">
                                      <p:cBhvr>
                                        <p:cTn id="2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84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e 5"/>
          <p:cNvGrpSpPr/>
          <p:nvPr/>
        </p:nvGrpSpPr>
        <p:grpSpPr>
          <a:xfrm>
            <a:off x="0" y="1285860"/>
            <a:ext cx="9144000" cy="5572140"/>
            <a:chOff x="0" y="1285860"/>
            <a:chExt cx="9144000" cy="5572140"/>
          </a:xfrm>
        </p:grpSpPr>
        <p:pic>
          <p:nvPicPr>
            <p:cNvPr id="1026" name="Picture 2"/>
            <p:cNvPicPr>
              <a:picLocks noChangeAspect="1" noChangeArrowheads="1"/>
            </p:cNvPicPr>
            <p:nvPr/>
          </p:nvPicPr>
          <p:blipFill>
            <a:blip r:embed="rId2"/>
            <a:srcRect/>
            <a:stretch>
              <a:fillRect/>
            </a:stretch>
          </p:blipFill>
          <p:spPr bwMode="auto">
            <a:xfrm>
              <a:off x="0" y="1285860"/>
              <a:ext cx="9144000" cy="5572140"/>
            </a:xfrm>
            <a:prstGeom prst="rect">
              <a:avLst/>
            </a:prstGeom>
            <a:ln>
              <a:noFill/>
            </a:ln>
            <a:effectLst>
              <a:softEdge rad="112500"/>
            </a:effectLst>
          </p:spPr>
        </p:pic>
        <p:pic>
          <p:nvPicPr>
            <p:cNvPr id="1027" name="Picture 3"/>
            <p:cNvPicPr>
              <a:picLocks noChangeAspect="1" noChangeArrowheads="1"/>
            </p:cNvPicPr>
            <p:nvPr/>
          </p:nvPicPr>
          <p:blipFill>
            <a:blip r:embed="rId3" cstate="print"/>
            <a:srcRect/>
            <a:stretch>
              <a:fillRect/>
            </a:stretch>
          </p:blipFill>
          <p:spPr bwMode="auto">
            <a:xfrm>
              <a:off x="3143240" y="6000768"/>
              <a:ext cx="3643340" cy="857232"/>
            </a:xfrm>
            <a:prstGeom prst="rect">
              <a:avLst/>
            </a:prstGeom>
            <a:noFill/>
            <a:ln w="9525">
              <a:noFill/>
              <a:miter lim="800000"/>
              <a:headEnd/>
              <a:tailEnd/>
            </a:ln>
            <a:effectLst/>
          </p:spPr>
        </p:pic>
      </p:grpSp>
      <p:sp>
        <p:nvSpPr>
          <p:cNvPr id="5" name="Rectangle 4"/>
          <p:cNvSpPr/>
          <p:nvPr/>
        </p:nvSpPr>
        <p:spPr>
          <a:xfrm>
            <a:off x="1357290" y="500042"/>
            <a:ext cx="5786478" cy="523220"/>
          </a:xfrm>
          <a:prstGeom prst="rect">
            <a:avLst/>
          </a:prstGeom>
        </p:spPr>
        <p:txBody>
          <a:bodyPr wrap="square">
            <a:spAutoFit/>
          </a:bodyPr>
          <a:lstStyle/>
          <a:p>
            <a:pPr lvl="0" algn="ctr" fontAlgn="base">
              <a:spcBef>
                <a:spcPct val="0"/>
              </a:spcBef>
              <a:spcAft>
                <a:spcPct val="0"/>
              </a:spcAft>
            </a:pPr>
            <a:r>
              <a:rPr lang="fr-FR" sz="2800" b="1" dirty="0" smtClean="0">
                <a:solidFill>
                  <a:srgbClr val="FFFF00"/>
                </a:solidFill>
                <a:latin typeface="Times New Roman" pitchFamily="18" charset="0"/>
                <a:ea typeface="Calibri" pitchFamily="34" charset="0"/>
                <a:cs typeface="Times New Roman" pitchFamily="18" charset="0"/>
              </a:rPr>
              <a:t>Dans le monde :</a:t>
            </a:r>
            <a:endParaRPr lang="fr-FR" sz="2800" dirty="0" smtClean="0">
              <a:solidFill>
                <a:srgbClr val="FFFF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3"/>
          <p:cNvSpPr txBox="1">
            <a:spLocks/>
          </p:cNvSpPr>
          <p:nvPr/>
        </p:nvSpPr>
        <p:spPr>
          <a:xfrm>
            <a:off x="3214678" y="285728"/>
            <a:ext cx="314327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marR="0" lvl="0" indent="-342900" algn="ctr" defTabSz="914400" rtl="0" eaLnBrk="1" fontAlgn="auto" latinLnBrk="0" hangingPunct="1">
              <a:lnSpc>
                <a:spcPct val="100000"/>
              </a:lnSpc>
              <a:spcBef>
                <a:spcPts val="700"/>
              </a:spcBef>
              <a:spcAft>
                <a:spcPts val="0"/>
              </a:spcAft>
              <a:buClr>
                <a:schemeClr val="tx2"/>
              </a:buClr>
              <a:buSzPct val="95000"/>
              <a:buFont typeface="Wingdings"/>
              <a:buNone/>
              <a:tabLst/>
              <a:defRPr/>
            </a:pPr>
            <a:r>
              <a:rPr lang="fr-FR" sz="2800" b="1" dirty="0" smtClean="0">
                <a:latin typeface="Times New Roman" pitchFamily="18" charset="0"/>
                <a:cs typeface="Times New Roman" pitchFamily="18" charset="0"/>
              </a:rPr>
              <a:t>Énergie de mer</a:t>
            </a:r>
            <a:endParaRPr kumimoji="0" lang="fr-FR" sz="2800" b="0" i="0" u="none" strike="noStrike" kern="1200" cap="none" spc="0" normalizeH="0" baseline="0" noProof="0" dirty="0">
              <a:ln>
                <a:noFill/>
              </a:ln>
              <a:solidFill>
                <a:schemeClr val="lt1"/>
              </a:solidFill>
              <a:effectLst/>
              <a:uLnTx/>
              <a:uFillTx/>
              <a:latin typeface="Times New Roman" pitchFamily="18" charset="0"/>
              <a:ea typeface="+mn-ea"/>
              <a:cs typeface="Times New Roman" pitchFamily="18" charset="0"/>
            </a:endParaRPr>
          </a:p>
        </p:txBody>
      </p:sp>
      <p:sp>
        <p:nvSpPr>
          <p:cNvPr id="8" name="Rectangle 7"/>
          <p:cNvSpPr/>
          <p:nvPr/>
        </p:nvSpPr>
        <p:spPr>
          <a:xfrm>
            <a:off x="142844" y="1571612"/>
            <a:ext cx="3429024" cy="3970318"/>
          </a:xfrm>
          <a:prstGeom prst="rect">
            <a:avLst/>
          </a:prstGeom>
        </p:spPr>
        <p:txBody>
          <a:bodyPr wrap="square">
            <a:spAutoFit/>
          </a:bodyPr>
          <a:lstStyle/>
          <a:p>
            <a:r>
              <a:rPr lang="fr-FR" dirty="0" smtClean="0">
                <a:latin typeface="Times New Roman" pitchFamily="18" charset="0"/>
                <a:cs typeface="Times New Roman" pitchFamily="18" charset="0"/>
              </a:rPr>
              <a:t>La mer est un milieu fluide qui couvre 71% de la surface terrestre, est riche en énergies renouvelables, d’origine thermique et mécanique. Leur exploitation ne génère pas de gaz à effet de serre et est compatible avec les obligations du développement durable. </a:t>
            </a:r>
          </a:p>
          <a:p>
            <a:r>
              <a:rPr lang="fr-FR" dirty="0" smtClean="0">
                <a:latin typeface="Times New Roman" pitchFamily="18" charset="0"/>
                <a:cs typeface="Times New Roman" pitchFamily="18" charset="0"/>
              </a:rPr>
              <a:t>La conquête de ces ressources a déjà commencé et le potentiel est immense.</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p:txBody>
      </p:sp>
      <p:sp>
        <p:nvSpPr>
          <p:cNvPr id="9" name="Rectangle 8"/>
          <p:cNvSpPr/>
          <p:nvPr/>
        </p:nvSpPr>
        <p:spPr>
          <a:xfrm>
            <a:off x="428596" y="1071546"/>
            <a:ext cx="1714512" cy="461665"/>
          </a:xfrm>
          <a:prstGeom prst="rect">
            <a:avLst/>
          </a:prstGeom>
        </p:spPr>
        <p:txBody>
          <a:bodyPr wrap="square">
            <a:spAutoFit/>
          </a:bodyPr>
          <a:lstStyle/>
          <a:p>
            <a:r>
              <a:rPr lang="fr-FR" sz="2400" b="1" dirty="0" smtClean="0">
                <a:latin typeface="Times New Roman" pitchFamily="18" charset="0"/>
                <a:cs typeface="Times New Roman" pitchFamily="18" charset="0"/>
              </a:rPr>
              <a:t>Définition:</a:t>
            </a:r>
          </a:p>
        </p:txBody>
      </p:sp>
      <p:grpSp>
        <p:nvGrpSpPr>
          <p:cNvPr id="3" name="Groupe 3"/>
          <p:cNvGrpSpPr/>
          <p:nvPr/>
        </p:nvGrpSpPr>
        <p:grpSpPr>
          <a:xfrm>
            <a:off x="3714711" y="1285860"/>
            <a:ext cx="1456634" cy="1225351"/>
            <a:chOff x="225327" y="1220390"/>
            <a:chExt cx="1795716" cy="1225351"/>
          </a:xfrm>
        </p:grpSpPr>
        <p:sp>
          <p:nvSpPr>
            <p:cNvPr id="38" name="Rectangle à coins arrondis 19"/>
            <p:cNvSpPr/>
            <p:nvPr/>
          </p:nvSpPr>
          <p:spPr>
            <a:xfrm>
              <a:off x="225327" y="1220390"/>
              <a:ext cx="1795716" cy="1225351"/>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9" name="Rectangle 20"/>
            <p:cNvSpPr/>
            <p:nvPr/>
          </p:nvSpPr>
          <p:spPr>
            <a:xfrm>
              <a:off x="261216" y="1256279"/>
              <a:ext cx="1723938" cy="11535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fr-FR" sz="2000" kern="1200" dirty="0" smtClean="0">
                  <a:latin typeface="Times New Roman" pitchFamily="18" charset="0"/>
                  <a:cs typeface="Times New Roman" pitchFamily="18" charset="0"/>
                </a:rPr>
                <a:t>Énergie éolienne offshore</a:t>
              </a:r>
              <a:endParaRPr lang="fr-FR" sz="2000" kern="1200" dirty="0">
                <a:latin typeface="Times New Roman" pitchFamily="18" charset="0"/>
                <a:cs typeface="Times New Roman" pitchFamily="18" charset="0"/>
              </a:endParaRPr>
            </a:p>
          </p:txBody>
        </p:sp>
      </p:grpSp>
      <p:grpSp>
        <p:nvGrpSpPr>
          <p:cNvPr id="4" name="Groupe 4"/>
          <p:cNvGrpSpPr/>
          <p:nvPr/>
        </p:nvGrpSpPr>
        <p:grpSpPr>
          <a:xfrm>
            <a:off x="3772659" y="5429264"/>
            <a:ext cx="1456634" cy="1225351"/>
            <a:chOff x="225327" y="2634257"/>
            <a:chExt cx="1795716" cy="1225351"/>
          </a:xfrm>
        </p:grpSpPr>
        <p:sp>
          <p:nvSpPr>
            <p:cNvPr id="36" name="Rectangle à coins arrondis 17"/>
            <p:cNvSpPr/>
            <p:nvPr/>
          </p:nvSpPr>
          <p:spPr>
            <a:xfrm>
              <a:off x="225327" y="2634257"/>
              <a:ext cx="1795716" cy="1225351"/>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Rectangle 18"/>
            <p:cNvSpPr/>
            <p:nvPr/>
          </p:nvSpPr>
          <p:spPr>
            <a:xfrm>
              <a:off x="261216" y="2670146"/>
              <a:ext cx="1723938" cy="11535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fr-FR" sz="2000" kern="1200" dirty="0" smtClean="0">
                  <a:latin typeface="Times New Roman" pitchFamily="18" charset="0"/>
                  <a:cs typeface="Times New Roman" pitchFamily="18" charset="0"/>
                </a:rPr>
                <a:t>Énergie thermique des mers</a:t>
              </a:r>
              <a:endParaRPr lang="fr-FR" sz="2000" kern="1200" dirty="0">
                <a:latin typeface="Times New Roman" pitchFamily="18" charset="0"/>
                <a:cs typeface="Times New Roman" pitchFamily="18" charset="0"/>
              </a:endParaRPr>
            </a:p>
          </p:txBody>
        </p:sp>
      </p:grpSp>
      <p:grpSp>
        <p:nvGrpSpPr>
          <p:cNvPr id="10" name="Groupe 7"/>
          <p:cNvGrpSpPr/>
          <p:nvPr/>
        </p:nvGrpSpPr>
        <p:grpSpPr>
          <a:xfrm>
            <a:off x="7629418" y="1285860"/>
            <a:ext cx="1456634" cy="1225351"/>
            <a:chOff x="5051317" y="1220390"/>
            <a:chExt cx="1795716" cy="1225351"/>
          </a:xfrm>
        </p:grpSpPr>
        <p:sp>
          <p:nvSpPr>
            <p:cNvPr id="30" name="Rectangle à coins arrondis 11"/>
            <p:cNvSpPr/>
            <p:nvPr/>
          </p:nvSpPr>
          <p:spPr>
            <a:xfrm>
              <a:off x="5051317" y="1220390"/>
              <a:ext cx="1795716" cy="1225351"/>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Rectangle 12"/>
            <p:cNvSpPr/>
            <p:nvPr/>
          </p:nvSpPr>
          <p:spPr>
            <a:xfrm>
              <a:off x="5087206" y="1256279"/>
              <a:ext cx="1723938" cy="11535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fr-FR" sz="2000" kern="1200" dirty="0" smtClean="0">
                  <a:latin typeface="Times New Roman" pitchFamily="18" charset="0"/>
                  <a:cs typeface="Times New Roman" pitchFamily="18" charset="0"/>
                </a:rPr>
                <a:t>Énergie des courants de marée</a:t>
              </a:r>
              <a:endParaRPr lang="fr-FR" sz="2000" kern="1200" dirty="0">
                <a:latin typeface="Times New Roman" pitchFamily="18" charset="0"/>
                <a:cs typeface="Times New Roman" pitchFamily="18" charset="0"/>
              </a:endParaRPr>
            </a:p>
          </p:txBody>
        </p:sp>
      </p:grpSp>
      <p:grpSp>
        <p:nvGrpSpPr>
          <p:cNvPr id="11" name="Groupe 8"/>
          <p:cNvGrpSpPr/>
          <p:nvPr/>
        </p:nvGrpSpPr>
        <p:grpSpPr>
          <a:xfrm>
            <a:off x="7687366" y="5429264"/>
            <a:ext cx="1456634" cy="1225351"/>
            <a:chOff x="5051317" y="2634257"/>
            <a:chExt cx="1795716" cy="1225351"/>
          </a:xfrm>
        </p:grpSpPr>
        <p:sp>
          <p:nvSpPr>
            <p:cNvPr id="28" name="Rectangle à coins arrondis 9"/>
            <p:cNvSpPr/>
            <p:nvPr/>
          </p:nvSpPr>
          <p:spPr>
            <a:xfrm>
              <a:off x="5051317" y="2634257"/>
              <a:ext cx="1795716" cy="1225351"/>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Rectangle 10"/>
            <p:cNvSpPr/>
            <p:nvPr/>
          </p:nvSpPr>
          <p:spPr>
            <a:xfrm>
              <a:off x="5087206" y="2670146"/>
              <a:ext cx="1723938" cy="11535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fr-FR" sz="2000" kern="1200" dirty="0" smtClean="0">
                  <a:latin typeface="Times New Roman" pitchFamily="18" charset="0"/>
                  <a:cs typeface="Times New Roman" pitchFamily="18" charset="0"/>
                </a:rPr>
                <a:t>Énergie marémotrice</a:t>
              </a:r>
              <a:endParaRPr lang="fr-FR" sz="2000" kern="1200" dirty="0">
                <a:latin typeface="Times New Roman" pitchFamily="18" charset="0"/>
                <a:cs typeface="Times New Roman" pitchFamily="18" charset="0"/>
              </a:endParaRPr>
            </a:p>
          </p:txBody>
        </p:sp>
      </p:grpSp>
      <p:grpSp>
        <p:nvGrpSpPr>
          <p:cNvPr id="12" name="Groupe 21"/>
          <p:cNvGrpSpPr/>
          <p:nvPr/>
        </p:nvGrpSpPr>
        <p:grpSpPr>
          <a:xfrm>
            <a:off x="5672064" y="3357562"/>
            <a:ext cx="1456634" cy="1225351"/>
            <a:chOff x="225327" y="2634257"/>
            <a:chExt cx="1795716" cy="1225351"/>
          </a:xfrm>
        </p:grpSpPr>
        <p:sp>
          <p:nvSpPr>
            <p:cNvPr id="26" name="Rectangle à coins arrondis 25"/>
            <p:cNvSpPr/>
            <p:nvPr/>
          </p:nvSpPr>
          <p:spPr>
            <a:xfrm>
              <a:off x="225327" y="2634257"/>
              <a:ext cx="1795716" cy="1225351"/>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Rectangle 26"/>
            <p:cNvSpPr/>
            <p:nvPr/>
          </p:nvSpPr>
          <p:spPr>
            <a:xfrm>
              <a:off x="261216" y="2670146"/>
              <a:ext cx="1723938" cy="115357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0800" tIns="38100" rIns="50800" bIns="38100" numCol="1" spcCol="1270" anchor="ctr" anchorCtr="0">
              <a:noAutofit/>
            </a:bodyPr>
            <a:lstStyle/>
            <a:p>
              <a:pPr lvl="0" algn="ctr" defTabSz="889000">
                <a:lnSpc>
                  <a:spcPct val="90000"/>
                </a:lnSpc>
                <a:spcBef>
                  <a:spcPct val="0"/>
                </a:spcBef>
                <a:spcAft>
                  <a:spcPct val="35000"/>
                </a:spcAft>
              </a:pPr>
              <a:r>
                <a:rPr lang="fr-FR" sz="2000" kern="1200" dirty="0" smtClean="0">
                  <a:latin typeface="Times New Roman" pitchFamily="18" charset="0"/>
                  <a:cs typeface="Times New Roman" pitchFamily="18" charset="0"/>
                </a:rPr>
                <a:t>Énergie des mers</a:t>
              </a:r>
              <a:endParaRPr lang="fr-FR" sz="2000" kern="1200" dirty="0">
                <a:latin typeface="Times New Roman" pitchFamily="18" charset="0"/>
                <a:cs typeface="Times New Roman" pitchFamily="18" charset="0"/>
              </a:endParaRPr>
            </a:p>
          </p:txBody>
        </p:sp>
      </p:grpSp>
      <p:sp>
        <p:nvSpPr>
          <p:cNvPr id="23" name="Flèche à angle droit 22"/>
          <p:cNvSpPr/>
          <p:nvPr/>
        </p:nvSpPr>
        <p:spPr>
          <a:xfrm rot="10800000">
            <a:off x="4281301" y="4857760"/>
            <a:ext cx="4240006" cy="571504"/>
          </a:xfrm>
          <a:prstGeom prst="bentUpArrow">
            <a:avLst>
              <a:gd name="adj1" fmla="val 22922"/>
              <a:gd name="adj2" fmla="val 25000"/>
              <a:gd name="adj3" fmla="val 250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4" name="Flèche vers le bas 23"/>
          <p:cNvSpPr/>
          <p:nvPr/>
        </p:nvSpPr>
        <p:spPr>
          <a:xfrm>
            <a:off x="8376761" y="4857760"/>
            <a:ext cx="192728" cy="571504"/>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0" name="Flèche à angle droit 19"/>
          <p:cNvSpPr/>
          <p:nvPr/>
        </p:nvSpPr>
        <p:spPr>
          <a:xfrm>
            <a:off x="4271533" y="2500306"/>
            <a:ext cx="4240006" cy="571504"/>
          </a:xfrm>
          <a:prstGeom prst="bentUpArrow">
            <a:avLst>
              <a:gd name="adj1" fmla="val 22922"/>
              <a:gd name="adj2" fmla="val 25000"/>
              <a:gd name="adj3" fmla="val 250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Flèche vers le bas 20"/>
          <p:cNvSpPr/>
          <p:nvPr/>
        </p:nvSpPr>
        <p:spPr>
          <a:xfrm rot="10800000">
            <a:off x="4223351" y="2500306"/>
            <a:ext cx="192728" cy="571504"/>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Rectangle 39"/>
          <p:cNvSpPr/>
          <p:nvPr/>
        </p:nvSpPr>
        <p:spPr>
          <a:xfrm flipH="1">
            <a:off x="6357950" y="3071810"/>
            <a:ext cx="142876" cy="28575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p:cNvSpPr/>
          <p:nvPr/>
        </p:nvSpPr>
        <p:spPr>
          <a:xfrm>
            <a:off x="6357950" y="4572008"/>
            <a:ext cx="142876" cy="28575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lide(fromBottom)">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Espace réservé du contenu 3"/>
          <p:cNvSpPr txBox="1">
            <a:spLocks/>
          </p:cNvSpPr>
          <p:nvPr/>
        </p:nvSpPr>
        <p:spPr>
          <a:xfrm>
            <a:off x="3214678" y="357166"/>
            <a:ext cx="3786214"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indent="-342900" algn="ctr">
              <a:spcBef>
                <a:spcPts val="700"/>
              </a:spcBef>
              <a:buClr>
                <a:schemeClr val="tx2"/>
              </a:buClr>
              <a:buSzPct val="95000"/>
            </a:pPr>
            <a:r>
              <a:rPr lang="fr-FR" sz="2400" dirty="0" smtClean="0">
                <a:latin typeface="Times New Roman" pitchFamily="18" charset="0"/>
                <a:cs typeface="Times New Roman" pitchFamily="18" charset="0"/>
              </a:rPr>
              <a:t>Énergie éolienne offshore</a:t>
            </a:r>
          </a:p>
        </p:txBody>
      </p:sp>
      <p:sp>
        <p:nvSpPr>
          <p:cNvPr id="36" name="Rectangle 35"/>
          <p:cNvSpPr/>
          <p:nvPr/>
        </p:nvSpPr>
        <p:spPr>
          <a:xfrm>
            <a:off x="1000100" y="1357298"/>
            <a:ext cx="1643074" cy="461665"/>
          </a:xfrm>
          <a:prstGeom prst="rect">
            <a:avLst/>
          </a:prstGeom>
        </p:spPr>
        <p:txBody>
          <a:bodyPr wrap="square">
            <a:spAutoFit/>
          </a:bodyPr>
          <a:lstStyle/>
          <a:p>
            <a:r>
              <a:rPr lang="fr-FR" sz="2400" b="1" dirty="0" smtClean="0">
                <a:latin typeface="Times New Roman" pitchFamily="18" charset="0"/>
                <a:cs typeface="Times New Roman" pitchFamily="18" charset="0"/>
              </a:rPr>
              <a:t>Définition:</a:t>
            </a:r>
            <a:endParaRPr lang="fr-FR" b="1" dirty="0" smtClean="0">
              <a:latin typeface="Times New Roman" pitchFamily="18" charset="0"/>
              <a:cs typeface="Times New Roman" pitchFamily="18" charset="0"/>
            </a:endParaRPr>
          </a:p>
        </p:txBody>
      </p:sp>
      <p:sp>
        <p:nvSpPr>
          <p:cNvPr id="37" name="Rectangle 36"/>
          <p:cNvSpPr/>
          <p:nvPr/>
        </p:nvSpPr>
        <p:spPr>
          <a:xfrm>
            <a:off x="214282" y="1928802"/>
            <a:ext cx="4572032" cy="3416320"/>
          </a:xfrm>
          <a:prstGeom prst="rect">
            <a:avLst/>
          </a:prstGeom>
        </p:spPr>
        <p:txBody>
          <a:bodyPr wrap="square">
            <a:spAutoFit/>
          </a:bodyPr>
          <a:lstStyle/>
          <a:p>
            <a:r>
              <a:rPr lang="fr-FR" dirty="0" smtClean="0">
                <a:latin typeface="Times New Roman" pitchFamily="18" charset="0"/>
                <a:cs typeface="Times New Roman" pitchFamily="18" charset="0"/>
              </a:rPr>
              <a:t>L’énergie éolienne n’est pas à proprement parler une énergie marine, mais son</a:t>
            </a:r>
          </a:p>
          <a:p>
            <a:r>
              <a:rPr lang="fr-FR" dirty="0" smtClean="0">
                <a:latin typeface="Times New Roman" pitchFamily="18" charset="0"/>
                <a:cs typeface="Times New Roman" pitchFamily="18" charset="0"/>
              </a:rPr>
              <a:t>exploitation en mer présente des caractéristiques particulières:</a:t>
            </a:r>
          </a:p>
          <a:p>
            <a:r>
              <a:rPr lang="fr-FR" dirty="0" smtClean="0">
                <a:latin typeface="Times New Roman" pitchFamily="18" charset="0"/>
                <a:cs typeface="Times New Roman" pitchFamily="18" charset="0"/>
              </a:rPr>
              <a:t>- Le vent est plus fort et plus constant en mer qu’à terre, si bien que la productivité</a:t>
            </a:r>
          </a:p>
          <a:p>
            <a:r>
              <a:rPr lang="fr-FR" dirty="0" smtClean="0">
                <a:latin typeface="Times New Roman" pitchFamily="18" charset="0"/>
                <a:cs typeface="Times New Roman" pitchFamily="18" charset="0"/>
              </a:rPr>
              <a:t>des éoliennes est meilleure.</a:t>
            </a:r>
          </a:p>
          <a:p>
            <a:r>
              <a:rPr lang="fr-FR" dirty="0" smtClean="0">
                <a:latin typeface="Times New Roman" pitchFamily="18" charset="0"/>
                <a:cs typeface="Times New Roman" pitchFamily="18" charset="0"/>
              </a:rPr>
              <a:t>- La mer offre de grands espaces libres d’obstacles, où l’implantation des</a:t>
            </a:r>
          </a:p>
          <a:p>
            <a:r>
              <a:rPr lang="fr-FR" dirty="0" smtClean="0">
                <a:latin typeface="Times New Roman" pitchFamily="18" charset="0"/>
                <a:cs typeface="Times New Roman" pitchFamily="18" charset="0"/>
              </a:rPr>
              <a:t>machines est possible en concertation avec les autres usagers de la mer.</a:t>
            </a:r>
          </a:p>
          <a:p>
            <a:endParaRPr lang="fr-FR" dirty="0" smtClean="0"/>
          </a:p>
        </p:txBody>
      </p:sp>
      <p:pic>
        <p:nvPicPr>
          <p:cNvPr id="28674" name="Picture 2"/>
          <p:cNvPicPr>
            <a:picLocks noChangeAspect="1" noChangeArrowheads="1"/>
          </p:cNvPicPr>
          <p:nvPr/>
        </p:nvPicPr>
        <p:blipFill>
          <a:blip r:embed="rId2"/>
          <a:srcRect/>
          <a:stretch>
            <a:fillRect/>
          </a:stretch>
        </p:blipFill>
        <p:spPr bwMode="auto">
          <a:xfrm>
            <a:off x="4857752" y="1500174"/>
            <a:ext cx="4000528" cy="507209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slide(fromBottom)">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slide(fromBottom)">
                                      <p:cBhvr>
                                        <p:cTn id="12" dur="500"/>
                                        <p:tgtEl>
                                          <p:spTgt spid="3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slide(fromBottom)">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28674"/>
                                        </p:tgtEl>
                                        <p:attrNameLst>
                                          <p:attrName>style.visibility</p:attrName>
                                        </p:attrNameLst>
                                      </p:cBhvr>
                                      <p:to>
                                        <p:strVal val="visible"/>
                                      </p:to>
                                    </p:set>
                                    <p:animEffect transition="in" filter="plus(in)">
                                      <p:cBhvr>
                                        <p:cTn id="20" dur="20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2910" y="1000108"/>
            <a:ext cx="3786214" cy="4801314"/>
          </a:xfrm>
          <a:prstGeom prst="rect">
            <a:avLst/>
          </a:prstGeom>
        </p:spPr>
        <p:txBody>
          <a:bodyPr wrap="square">
            <a:spAutoFit/>
          </a:bodyPr>
          <a:lstStyle/>
          <a:p>
            <a:r>
              <a:rPr lang="fr-FR" dirty="0" smtClean="0">
                <a:latin typeface="Times New Roman" pitchFamily="18" charset="0"/>
                <a:cs typeface="Times New Roman" pitchFamily="18" charset="0"/>
              </a:rPr>
              <a:t>    Dans l’état actuel du développement, les éoliennes offshore ont une puissance unitaire de 2 à 5MW. Le rotor a un diamètre voisin de 100m. Elles sont implantées dans 10 à20m d’eau. La durée équivalente de fonctionnement à pleine puissance est fréquemment supérieure à 3300h. Une ferme offshore a une densité de puissance d’environ 6MW/km² d’étendue, soit une productivité de plus de 20 millions de kWh par km² et par an.</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p:txBody>
      </p:sp>
      <p:grpSp>
        <p:nvGrpSpPr>
          <p:cNvPr id="3" name="Group 2"/>
          <p:cNvGrpSpPr>
            <a:grpSpLocks/>
          </p:cNvGrpSpPr>
          <p:nvPr/>
        </p:nvGrpSpPr>
        <p:grpSpPr bwMode="auto">
          <a:xfrm>
            <a:off x="4429124" y="1071546"/>
            <a:ext cx="4714876" cy="4929222"/>
            <a:chOff x="1869" y="328"/>
            <a:chExt cx="8533" cy="6187"/>
          </a:xfrm>
        </p:grpSpPr>
        <p:pic>
          <p:nvPicPr>
            <p:cNvPr id="29699" name="Picture 3" descr="tempimage1"/>
            <p:cNvPicPr>
              <a:picLocks noChangeAspect="1" noChangeArrowheads="1"/>
            </p:cNvPicPr>
            <p:nvPr/>
          </p:nvPicPr>
          <p:blipFill>
            <a:blip r:embed="rId2" cstate="print"/>
            <a:srcRect/>
            <a:stretch>
              <a:fillRect/>
            </a:stretch>
          </p:blipFill>
          <p:spPr bwMode="auto">
            <a:xfrm>
              <a:off x="1869" y="328"/>
              <a:ext cx="8533" cy="522"/>
            </a:xfrm>
            <a:prstGeom prst="rect">
              <a:avLst/>
            </a:prstGeom>
            <a:noFill/>
          </p:spPr>
        </p:pic>
        <p:pic>
          <p:nvPicPr>
            <p:cNvPr id="29700" name="Picture 4" descr="tempimage1"/>
            <p:cNvPicPr>
              <a:picLocks noChangeAspect="1" noChangeArrowheads="1"/>
            </p:cNvPicPr>
            <p:nvPr/>
          </p:nvPicPr>
          <p:blipFill>
            <a:blip r:embed="rId3" cstate="print"/>
            <a:srcRect/>
            <a:stretch>
              <a:fillRect/>
            </a:stretch>
          </p:blipFill>
          <p:spPr bwMode="auto">
            <a:xfrm>
              <a:off x="1869" y="850"/>
              <a:ext cx="8533" cy="565"/>
            </a:xfrm>
            <a:prstGeom prst="rect">
              <a:avLst/>
            </a:prstGeom>
            <a:noFill/>
          </p:spPr>
        </p:pic>
        <p:pic>
          <p:nvPicPr>
            <p:cNvPr id="29701" name="Picture 5" descr="tempimage1"/>
            <p:cNvPicPr>
              <a:picLocks noChangeAspect="1" noChangeArrowheads="1"/>
            </p:cNvPicPr>
            <p:nvPr/>
          </p:nvPicPr>
          <p:blipFill>
            <a:blip r:embed="rId4" cstate="print"/>
            <a:srcRect/>
            <a:stretch>
              <a:fillRect/>
            </a:stretch>
          </p:blipFill>
          <p:spPr bwMode="auto">
            <a:xfrm>
              <a:off x="1869" y="1415"/>
              <a:ext cx="8533" cy="565"/>
            </a:xfrm>
            <a:prstGeom prst="rect">
              <a:avLst/>
            </a:prstGeom>
            <a:noFill/>
          </p:spPr>
        </p:pic>
        <p:pic>
          <p:nvPicPr>
            <p:cNvPr id="29702" name="Picture 6" descr="tempimage1"/>
            <p:cNvPicPr>
              <a:picLocks noChangeAspect="1" noChangeArrowheads="1"/>
            </p:cNvPicPr>
            <p:nvPr/>
          </p:nvPicPr>
          <p:blipFill>
            <a:blip r:embed="rId5" cstate="print"/>
            <a:srcRect/>
            <a:stretch>
              <a:fillRect/>
            </a:stretch>
          </p:blipFill>
          <p:spPr bwMode="auto">
            <a:xfrm>
              <a:off x="1869" y="1980"/>
              <a:ext cx="8533" cy="565"/>
            </a:xfrm>
            <a:prstGeom prst="rect">
              <a:avLst/>
            </a:prstGeom>
            <a:noFill/>
          </p:spPr>
        </p:pic>
        <p:pic>
          <p:nvPicPr>
            <p:cNvPr id="29703" name="Picture 7" descr="tempimage1"/>
            <p:cNvPicPr>
              <a:picLocks noChangeAspect="1" noChangeArrowheads="1"/>
            </p:cNvPicPr>
            <p:nvPr/>
          </p:nvPicPr>
          <p:blipFill>
            <a:blip r:embed="rId6" cstate="print"/>
            <a:srcRect/>
            <a:stretch>
              <a:fillRect/>
            </a:stretch>
          </p:blipFill>
          <p:spPr bwMode="auto">
            <a:xfrm>
              <a:off x="1869" y="2545"/>
              <a:ext cx="8533" cy="565"/>
            </a:xfrm>
            <a:prstGeom prst="rect">
              <a:avLst/>
            </a:prstGeom>
            <a:noFill/>
          </p:spPr>
        </p:pic>
        <p:pic>
          <p:nvPicPr>
            <p:cNvPr id="29704" name="Picture 8" descr="tempimage1"/>
            <p:cNvPicPr>
              <a:picLocks noChangeAspect="1" noChangeArrowheads="1"/>
            </p:cNvPicPr>
            <p:nvPr/>
          </p:nvPicPr>
          <p:blipFill>
            <a:blip r:embed="rId7" cstate="print"/>
            <a:srcRect/>
            <a:stretch>
              <a:fillRect/>
            </a:stretch>
          </p:blipFill>
          <p:spPr bwMode="auto">
            <a:xfrm>
              <a:off x="1869" y="3110"/>
              <a:ext cx="8533" cy="572"/>
            </a:xfrm>
            <a:prstGeom prst="rect">
              <a:avLst/>
            </a:prstGeom>
            <a:noFill/>
          </p:spPr>
        </p:pic>
        <p:pic>
          <p:nvPicPr>
            <p:cNvPr id="29705" name="Picture 9" descr="tempimage1"/>
            <p:cNvPicPr>
              <a:picLocks noChangeAspect="1" noChangeArrowheads="1"/>
            </p:cNvPicPr>
            <p:nvPr/>
          </p:nvPicPr>
          <p:blipFill>
            <a:blip r:embed="rId8" cstate="print"/>
            <a:srcRect/>
            <a:stretch>
              <a:fillRect/>
            </a:stretch>
          </p:blipFill>
          <p:spPr bwMode="auto">
            <a:xfrm>
              <a:off x="1869" y="3682"/>
              <a:ext cx="8533" cy="566"/>
            </a:xfrm>
            <a:prstGeom prst="rect">
              <a:avLst/>
            </a:prstGeom>
            <a:noFill/>
          </p:spPr>
        </p:pic>
        <p:pic>
          <p:nvPicPr>
            <p:cNvPr id="29706" name="Picture 10" descr="tempimage1"/>
            <p:cNvPicPr>
              <a:picLocks noChangeAspect="1" noChangeArrowheads="1"/>
            </p:cNvPicPr>
            <p:nvPr/>
          </p:nvPicPr>
          <p:blipFill>
            <a:blip r:embed="rId9" cstate="print"/>
            <a:srcRect/>
            <a:stretch>
              <a:fillRect/>
            </a:stretch>
          </p:blipFill>
          <p:spPr bwMode="auto">
            <a:xfrm>
              <a:off x="1869" y="4248"/>
              <a:ext cx="8533" cy="565"/>
            </a:xfrm>
            <a:prstGeom prst="rect">
              <a:avLst/>
            </a:prstGeom>
            <a:noFill/>
          </p:spPr>
        </p:pic>
        <p:pic>
          <p:nvPicPr>
            <p:cNvPr id="29707" name="Picture 11" descr="tempimage1"/>
            <p:cNvPicPr>
              <a:picLocks noChangeAspect="1" noChangeArrowheads="1"/>
            </p:cNvPicPr>
            <p:nvPr/>
          </p:nvPicPr>
          <p:blipFill>
            <a:blip r:embed="rId10" cstate="print"/>
            <a:srcRect/>
            <a:stretch>
              <a:fillRect/>
            </a:stretch>
          </p:blipFill>
          <p:spPr bwMode="auto">
            <a:xfrm>
              <a:off x="1869" y="4813"/>
              <a:ext cx="8533" cy="565"/>
            </a:xfrm>
            <a:prstGeom prst="rect">
              <a:avLst/>
            </a:prstGeom>
            <a:noFill/>
          </p:spPr>
        </p:pic>
        <p:pic>
          <p:nvPicPr>
            <p:cNvPr id="29708" name="Picture 12" descr="tempimage1"/>
            <p:cNvPicPr>
              <a:picLocks noChangeAspect="1" noChangeArrowheads="1"/>
            </p:cNvPicPr>
            <p:nvPr/>
          </p:nvPicPr>
          <p:blipFill>
            <a:blip r:embed="rId11" cstate="print"/>
            <a:srcRect/>
            <a:stretch>
              <a:fillRect/>
            </a:stretch>
          </p:blipFill>
          <p:spPr bwMode="auto">
            <a:xfrm>
              <a:off x="1869" y="5378"/>
              <a:ext cx="8533" cy="565"/>
            </a:xfrm>
            <a:prstGeom prst="rect">
              <a:avLst/>
            </a:prstGeom>
            <a:noFill/>
          </p:spPr>
        </p:pic>
        <p:pic>
          <p:nvPicPr>
            <p:cNvPr id="29709" name="Picture 13" descr="tempimage1"/>
            <p:cNvPicPr>
              <a:picLocks noChangeAspect="1" noChangeArrowheads="1"/>
            </p:cNvPicPr>
            <p:nvPr/>
          </p:nvPicPr>
          <p:blipFill>
            <a:blip r:embed="rId12" cstate="print"/>
            <a:srcRect/>
            <a:stretch>
              <a:fillRect/>
            </a:stretch>
          </p:blipFill>
          <p:spPr bwMode="auto">
            <a:xfrm>
              <a:off x="1869" y="5943"/>
              <a:ext cx="8533" cy="57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plus(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4294967295"/>
          </p:nvPr>
        </p:nvSpPr>
        <p:spPr>
          <a:xfrm>
            <a:off x="357188" y="214313"/>
            <a:ext cx="8786812" cy="6643687"/>
          </a:xfrm>
        </p:spPr>
        <p:txBody>
          <a:bodyPr>
            <a:normAutofit fontScale="55000" lnSpcReduction="20000"/>
          </a:bodyPr>
          <a:lstStyle/>
          <a:p>
            <a:endParaRPr lang="fr-FR" b="1" i="1" dirty="0" smtClean="0"/>
          </a:p>
          <a:p>
            <a:pPr marL="514350" indent="-514350">
              <a:buNone/>
            </a:pPr>
            <a:r>
              <a:rPr lang="fr-FR" b="1" i="1" dirty="0" smtClean="0">
                <a:latin typeface="Times New Roman" pitchFamily="18" charset="0"/>
                <a:cs typeface="Times New Roman" pitchFamily="18" charset="0"/>
              </a:rPr>
              <a:t>   </a:t>
            </a:r>
            <a:r>
              <a:rPr lang="fr-FR" sz="3600" b="1" i="1" dirty="0" smtClean="0">
                <a:solidFill>
                  <a:schemeClr val="tx2"/>
                </a:solidFill>
                <a:latin typeface="Times New Roman" pitchFamily="18" charset="0"/>
                <a:cs typeface="Times New Roman" pitchFamily="18" charset="0"/>
              </a:rPr>
              <a:t>IV</a:t>
            </a:r>
            <a:r>
              <a:rPr lang="fr-FR" sz="2400" b="1" i="1" dirty="0" smtClean="0">
                <a:solidFill>
                  <a:schemeClr val="tx2"/>
                </a:solidFill>
                <a:latin typeface="Times New Roman" pitchFamily="18" charset="0"/>
                <a:cs typeface="Times New Roman" pitchFamily="18" charset="0"/>
              </a:rPr>
              <a:t>.</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Les</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enjeux</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1</a:t>
            </a:r>
            <a:r>
              <a:rPr lang="fr-FR" b="1" dirty="0" smtClean="0">
                <a:latin typeface="Times New Roman" pitchFamily="18" charset="0"/>
                <a:cs typeface="Times New Roman" pitchFamily="18" charset="0"/>
              </a:rPr>
              <a:t>. Les enjeux environnementaux</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2.</a:t>
            </a:r>
            <a:r>
              <a:rPr lang="fr-FR" b="1" dirty="0" smtClean="0">
                <a:latin typeface="Times New Roman" pitchFamily="18" charset="0"/>
                <a:cs typeface="Times New Roman" pitchFamily="18" charset="0"/>
              </a:rPr>
              <a:t> Les enjeux géopolitiques</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3.</a:t>
            </a:r>
            <a:r>
              <a:rPr lang="fr-FR" b="1" dirty="0" smtClean="0">
                <a:latin typeface="Times New Roman" pitchFamily="18" charset="0"/>
                <a:cs typeface="Times New Roman" pitchFamily="18" charset="0"/>
              </a:rPr>
              <a:t> Les enjeux socio-économiques</a:t>
            </a:r>
            <a:endParaRPr lang="fr-FR" dirty="0" smtClean="0">
              <a:latin typeface="Times New Roman" pitchFamily="18" charset="0"/>
              <a:cs typeface="Times New Roman" pitchFamily="18" charset="0"/>
            </a:endParaRPr>
          </a:p>
          <a:p>
            <a:pPr>
              <a:buNone/>
            </a:pPr>
            <a:r>
              <a:rPr lang="fr-FR" b="1" i="1" dirty="0" smtClean="0">
                <a:latin typeface="Times New Roman" pitchFamily="18" charset="0"/>
                <a:cs typeface="Times New Roman" pitchFamily="18" charset="0"/>
              </a:rPr>
              <a:t>   </a:t>
            </a:r>
            <a:r>
              <a:rPr lang="fr-FR" sz="3600" b="1" i="1" dirty="0" smtClean="0">
                <a:solidFill>
                  <a:schemeClr val="tx2"/>
                </a:solidFill>
                <a:latin typeface="Times New Roman" pitchFamily="18" charset="0"/>
                <a:cs typeface="Times New Roman" pitchFamily="18" charset="0"/>
              </a:rPr>
              <a:t>V</a:t>
            </a:r>
            <a:r>
              <a:rPr lang="fr-FR" sz="2400" b="1" i="1" dirty="0" smtClean="0">
                <a:solidFill>
                  <a:schemeClr val="tx2"/>
                </a:solidFill>
                <a:latin typeface="Times New Roman" pitchFamily="18" charset="0"/>
                <a:cs typeface="Times New Roman" pitchFamily="18" charset="0"/>
              </a:rPr>
              <a:t>.</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Réduction</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de</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la</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consommation</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de</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l’énergie</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a:t>
            </a:r>
            <a:r>
              <a:rPr lang="fr-FR" b="1" dirty="0" smtClean="0">
                <a:solidFill>
                  <a:schemeClr val="tx2"/>
                </a:solidFill>
                <a:latin typeface="Times New Roman" pitchFamily="18" charset="0"/>
                <a:cs typeface="Times New Roman" pitchFamily="18" charset="0"/>
              </a:rPr>
              <a:t>1.</a:t>
            </a:r>
            <a:r>
              <a:rPr lang="fr-FR" b="1" dirty="0" smtClean="0">
                <a:latin typeface="Times New Roman" pitchFamily="18" charset="0"/>
                <a:cs typeface="Times New Roman" pitchFamily="18" charset="0"/>
              </a:rPr>
              <a:t> Chauffage</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2.</a:t>
            </a:r>
            <a:r>
              <a:rPr lang="fr-FR" b="1" dirty="0" smtClean="0">
                <a:latin typeface="Times New Roman" pitchFamily="18" charset="0"/>
                <a:cs typeface="Times New Roman" pitchFamily="18" charset="0"/>
              </a:rPr>
              <a:t> Isolation</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3.</a:t>
            </a:r>
            <a:r>
              <a:rPr lang="fr-FR" b="1" dirty="0" smtClean="0">
                <a:latin typeface="Times New Roman" pitchFamily="18" charset="0"/>
                <a:cs typeface="Times New Roman" pitchFamily="18" charset="0"/>
              </a:rPr>
              <a:t> L’éclairage</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4.</a:t>
            </a:r>
            <a:r>
              <a:rPr lang="fr-FR" b="1" dirty="0" smtClean="0">
                <a:latin typeface="Times New Roman" pitchFamily="18" charset="0"/>
                <a:cs typeface="Times New Roman" pitchFamily="18" charset="0"/>
              </a:rPr>
              <a:t> Secteur industriel</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5.</a:t>
            </a:r>
            <a:r>
              <a:rPr lang="fr-FR" b="1" dirty="0" smtClean="0">
                <a:latin typeface="Times New Roman" pitchFamily="18" charset="0"/>
                <a:cs typeface="Times New Roman" pitchFamily="18" charset="0"/>
              </a:rPr>
              <a:t> Production d’électricité</a:t>
            </a:r>
            <a:endParaRPr lang="fr-FR" dirty="0" smtClean="0">
              <a:latin typeface="Times New Roman" pitchFamily="18" charset="0"/>
              <a:cs typeface="Times New Roman" pitchFamily="18" charset="0"/>
            </a:endParaRPr>
          </a:p>
          <a:p>
            <a:pPr>
              <a:buNone/>
            </a:pPr>
            <a:r>
              <a:rPr lang="fr-FR" b="1" dirty="0" smtClean="0">
                <a:latin typeface="Times New Roman" pitchFamily="18" charset="0"/>
                <a:cs typeface="Times New Roman" pitchFamily="18" charset="0"/>
              </a:rPr>
              <a:t>         </a:t>
            </a:r>
            <a:r>
              <a:rPr lang="fr-FR" b="1" dirty="0" smtClean="0">
                <a:solidFill>
                  <a:schemeClr val="tx2"/>
                </a:solidFill>
                <a:latin typeface="Times New Roman" pitchFamily="18" charset="0"/>
                <a:cs typeface="Times New Roman" pitchFamily="18" charset="0"/>
              </a:rPr>
              <a:t>6.</a:t>
            </a:r>
            <a:r>
              <a:rPr lang="fr-FR" b="1" dirty="0" smtClean="0">
                <a:latin typeface="Times New Roman" pitchFamily="18" charset="0"/>
                <a:cs typeface="Times New Roman" pitchFamily="18" charset="0"/>
              </a:rPr>
              <a:t> Transport routier</a:t>
            </a:r>
            <a:endParaRPr lang="fr-FR" dirty="0" smtClean="0">
              <a:latin typeface="Times New Roman" pitchFamily="18" charset="0"/>
              <a:cs typeface="Times New Roman" pitchFamily="18" charset="0"/>
            </a:endParaRPr>
          </a:p>
          <a:p>
            <a:pPr>
              <a:buNone/>
            </a:pPr>
            <a:r>
              <a:rPr lang="fr-FR" b="1" i="1" dirty="0" smtClean="0">
                <a:latin typeface="Times New Roman" pitchFamily="18" charset="0"/>
                <a:cs typeface="Times New Roman" pitchFamily="18" charset="0"/>
              </a:rPr>
              <a:t>   </a:t>
            </a:r>
            <a:r>
              <a:rPr lang="fr-FR" sz="3600" b="1" i="1" dirty="0" smtClean="0">
                <a:solidFill>
                  <a:schemeClr val="tx2"/>
                </a:solidFill>
                <a:latin typeface="Times New Roman" pitchFamily="18" charset="0"/>
                <a:cs typeface="Times New Roman" pitchFamily="18" charset="0"/>
              </a:rPr>
              <a:t>VI</a:t>
            </a:r>
            <a:r>
              <a:rPr lang="fr-FR" sz="2200" b="1" i="1" dirty="0" smtClean="0">
                <a:solidFill>
                  <a:schemeClr val="tx2"/>
                </a:solidFill>
                <a:latin typeface="Times New Roman" pitchFamily="18" charset="0"/>
                <a:cs typeface="Times New Roman" pitchFamily="18" charset="0"/>
              </a:rPr>
              <a:t>.</a:t>
            </a:r>
            <a:r>
              <a:rPr lang="fr-FR" sz="22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Le</a:t>
            </a:r>
            <a:r>
              <a:rPr lang="fr-FR" sz="22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cadre</a:t>
            </a:r>
            <a:r>
              <a:rPr lang="fr-FR" sz="22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législatif</a:t>
            </a:r>
            <a:r>
              <a:rPr lang="fr-FR" sz="2400" b="1" i="1" dirty="0" smtClean="0">
                <a:latin typeface="Times New Roman" pitchFamily="18" charset="0"/>
                <a:cs typeface="Times New Roman" pitchFamily="18" charset="0"/>
              </a:rPr>
              <a:t> </a:t>
            </a:r>
            <a:endParaRPr lang="fr-FR" sz="2400" dirty="0" smtClean="0">
              <a:latin typeface="Times New Roman" pitchFamily="18" charset="0"/>
              <a:cs typeface="Times New Roman" pitchFamily="18" charset="0"/>
            </a:endParaRPr>
          </a:p>
          <a:p>
            <a:pPr>
              <a:buNone/>
            </a:pPr>
            <a:r>
              <a:rPr lang="fr-FR" sz="2400" b="1" i="1" dirty="0" smtClean="0">
                <a:latin typeface="Times New Roman" pitchFamily="18" charset="0"/>
                <a:cs typeface="Times New Roman" pitchFamily="18" charset="0"/>
              </a:rPr>
              <a:t>   </a:t>
            </a:r>
            <a:r>
              <a:rPr lang="fr-FR" sz="3600" b="1" i="1" dirty="0" smtClean="0">
                <a:solidFill>
                  <a:schemeClr val="tx2"/>
                </a:solidFill>
                <a:latin typeface="Times New Roman" pitchFamily="18" charset="0"/>
                <a:cs typeface="Times New Roman" pitchFamily="18" charset="0"/>
              </a:rPr>
              <a:t>VII</a:t>
            </a:r>
            <a:r>
              <a:rPr lang="fr-FR" sz="2400" b="1" i="1" dirty="0" smtClean="0">
                <a:solidFill>
                  <a:schemeClr val="tx2"/>
                </a:solidFill>
                <a:latin typeface="Times New Roman" pitchFamily="18" charset="0"/>
                <a:cs typeface="Times New Roman" pitchFamily="18" charset="0"/>
              </a:rPr>
              <a:t>.</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Les</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expériences</a:t>
            </a:r>
            <a:endParaRPr lang="fr-FR" sz="2400"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1.</a:t>
            </a:r>
            <a:r>
              <a:rPr lang="fr-FR" b="1" dirty="0" smtClean="0">
                <a:latin typeface="Times New Roman" pitchFamily="18" charset="0"/>
                <a:cs typeface="Times New Roman" pitchFamily="18" charset="0"/>
              </a:rPr>
              <a:t> Belgique</a:t>
            </a:r>
            <a:endParaRPr lang="fr-FR" dirty="0" smtClean="0">
              <a:latin typeface="Times New Roman" pitchFamily="18" charset="0"/>
              <a:cs typeface="Times New Roman" pitchFamily="18" charset="0"/>
            </a:endParaRPr>
          </a:p>
          <a:p>
            <a:pPr>
              <a:buNone/>
            </a:pPr>
            <a:r>
              <a:rPr lang="fr-FR" b="1" dirty="0" smtClean="0">
                <a:solidFill>
                  <a:schemeClr val="tx2"/>
                </a:solidFill>
                <a:latin typeface="Times New Roman" pitchFamily="18" charset="0"/>
                <a:cs typeface="Times New Roman" pitchFamily="18" charset="0"/>
              </a:rPr>
              <a:t>         2. </a:t>
            </a:r>
            <a:r>
              <a:rPr lang="fr-FR" b="1" dirty="0" smtClean="0">
                <a:latin typeface="Times New Roman" pitchFamily="18" charset="0"/>
                <a:cs typeface="Times New Roman" pitchFamily="18" charset="0"/>
              </a:rPr>
              <a:t>Algérienne</a:t>
            </a:r>
            <a:endParaRPr lang="fr-FR" dirty="0" smtClean="0">
              <a:latin typeface="Times New Roman" pitchFamily="18" charset="0"/>
              <a:cs typeface="Times New Roman" pitchFamily="18" charset="0"/>
            </a:endParaRPr>
          </a:p>
          <a:p>
            <a:pPr>
              <a:buNone/>
            </a:pPr>
            <a:r>
              <a:rPr lang="fr-FR" b="1" i="1" dirty="0" smtClean="0">
                <a:latin typeface="Times New Roman" pitchFamily="18" charset="0"/>
                <a:cs typeface="Times New Roman" pitchFamily="18" charset="0"/>
              </a:rPr>
              <a:t>   </a:t>
            </a:r>
            <a:r>
              <a:rPr lang="fr-FR" sz="3600" b="1" i="1" dirty="0" smtClean="0">
                <a:solidFill>
                  <a:schemeClr val="tx2"/>
                </a:solidFill>
                <a:latin typeface="Times New Roman" pitchFamily="18" charset="0"/>
                <a:cs typeface="Times New Roman" pitchFamily="18" charset="0"/>
              </a:rPr>
              <a:t>VIII</a:t>
            </a:r>
            <a:r>
              <a:rPr lang="fr-FR" sz="2400" b="1" i="1" dirty="0" smtClean="0">
                <a:solidFill>
                  <a:schemeClr val="tx2"/>
                </a:solidFill>
                <a:latin typeface="Times New Roman" pitchFamily="18" charset="0"/>
                <a:cs typeface="Times New Roman" pitchFamily="18" charset="0"/>
              </a:rPr>
              <a:t>.</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Les</a:t>
            </a:r>
            <a:r>
              <a:rPr lang="fr-FR" sz="2400"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recommandations</a:t>
            </a:r>
            <a:endParaRPr lang="fr-FR" dirty="0" smtClean="0">
              <a:latin typeface="Times New Roman" pitchFamily="18" charset="0"/>
              <a:cs typeface="Times New Roman" pitchFamily="18" charset="0"/>
            </a:endParaRPr>
          </a:p>
          <a:p>
            <a:pPr>
              <a:buNone/>
            </a:pPr>
            <a:r>
              <a:rPr lang="fr-FR" b="1" i="1" dirty="0" smtClean="0">
                <a:latin typeface="Times New Roman" pitchFamily="18" charset="0"/>
                <a:cs typeface="Times New Roman" pitchFamily="18" charset="0"/>
              </a:rPr>
              <a:t>    </a:t>
            </a:r>
            <a:r>
              <a:rPr lang="fr-FR" sz="3600" b="1" i="1" dirty="0" smtClean="0">
                <a:latin typeface="Times New Roman" pitchFamily="18" charset="0"/>
                <a:cs typeface="Times New Roman" pitchFamily="18" charset="0"/>
              </a:rPr>
              <a:t>Conclusion</a:t>
            </a:r>
            <a:endParaRPr lang="fr-FR" sz="2200" dirty="0" smtClean="0">
              <a:latin typeface="Times New Roman" pitchFamily="18" charset="0"/>
              <a:cs typeface="Times New Roman" pitchFamily="18" charset="0"/>
            </a:endParaRPr>
          </a:p>
          <a:p>
            <a:pPr>
              <a:buNone/>
            </a:pPr>
            <a:r>
              <a:rPr lang="fr-FR" sz="2400" b="1" i="1" dirty="0" smtClean="0">
                <a:latin typeface="Times New Roman" pitchFamily="18" charset="0"/>
                <a:cs typeface="Times New Roman" pitchFamily="18" charset="0"/>
              </a:rPr>
              <a:t> </a:t>
            </a:r>
            <a:endParaRPr lang="fr-FR" sz="2400" dirty="0" smtClean="0">
              <a:latin typeface="Times New Roman" pitchFamily="18" charset="0"/>
              <a:cs typeface="Times New Roman" pitchFamily="18" charset="0"/>
            </a:endParaRPr>
          </a:p>
          <a:p>
            <a:pPr>
              <a:buNone/>
            </a:pPr>
            <a:r>
              <a:rPr lang="fr-FR" b="1" i="1" dirty="0" smtClean="0"/>
              <a:t> </a:t>
            </a:r>
            <a:endParaRPr lang="fr-FR" dirty="0" smtClean="0"/>
          </a:p>
          <a:p>
            <a:pPr>
              <a:buNone/>
            </a:pPr>
            <a:r>
              <a:rPr lang="fr-FR" b="1" i="1" dirty="0" smtClean="0"/>
              <a:t> </a:t>
            </a:r>
            <a:endParaRPr lang="fr-FR" dirty="0" smtClean="0"/>
          </a:p>
          <a:p>
            <a:endParaRPr lang="fr-F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3"/>
          <p:cNvSpPr txBox="1">
            <a:spLocks/>
          </p:cNvSpPr>
          <p:nvPr/>
        </p:nvSpPr>
        <p:spPr>
          <a:xfrm>
            <a:off x="2928926" y="357166"/>
            <a:ext cx="457203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indent="-342900" algn="ctr">
              <a:spcBef>
                <a:spcPts val="700"/>
              </a:spcBef>
              <a:buClr>
                <a:schemeClr val="tx2"/>
              </a:buClr>
              <a:buSzPct val="95000"/>
            </a:pPr>
            <a:r>
              <a:rPr lang="fr-FR" sz="2400" dirty="0" smtClean="0">
                <a:latin typeface="Times New Roman" pitchFamily="18" charset="0"/>
                <a:cs typeface="Times New Roman" pitchFamily="18" charset="0"/>
              </a:rPr>
              <a:t>Énergie des courants marins</a:t>
            </a:r>
          </a:p>
        </p:txBody>
      </p:sp>
      <p:sp>
        <p:nvSpPr>
          <p:cNvPr id="3" name="Rectangle 2"/>
          <p:cNvSpPr/>
          <p:nvPr/>
        </p:nvSpPr>
        <p:spPr>
          <a:xfrm>
            <a:off x="857224" y="2357430"/>
            <a:ext cx="3000380" cy="3693319"/>
          </a:xfrm>
          <a:prstGeom prst="rect">
            <a:avLst/>
          </a:prstGeom>
        </p:spPr>
        <p:txBody>
          <a:bodyPr wrap="square">
            <a:spAutoFit/>
          </a:bodyPr>
          <a:lstStyle/>
          <a:p>
            <a:r>
              <a:rPr lang="fr-FR" dirty="0" smtClean="0">
                <a:latin typeface="Times New Roman" pitchFamily="18" charset="0"/>
                <a:cs typeface="Times New Roman" pitchFamily="18" charset="0"/>
              </a:rPr>
              <a:t>L’énergie hydrolienne correspond à l’exploitation de l’énergie cinétique des masses</a:t>
            </a:r>
          </a:p>
          <a:p>
            <a:r>
              <a:rPr lang="fr-FR" dirty="0" smtClean="0">
                <a:latin typeface="Times New Roman" pitchFamily="18" charset="0"/>
                <a:cs typeface="Times New Roman" pitchFamily="18" charset="0"/>
              </a:rPr>
              <a:t>d’eau mises en mouvement par les courants marins.</a:t>
            </a:r>
          </a:p>
          <a:p>
            <a:r>
              <a:rPr lang="fr-FR" dirty="0" smtClean="0">
                <a:latin typeface="Times New Roman" pitchFamily="18" charset="0"/>
                <a:cs typeface="Times New Roman" pitchFamily="18" charset="0"/>
              </a:rPr>
              <a:t>Une installation hydrolienne, peut être assimilée à une éolienne sous-marine.</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a:latin typeface="Times New Roman" pitchFamily="18" charset="0"/>
              <a:cs typeface="Times New Roman" pitchFamily="18" charset="0"/>
            </a:endParaRPr>
          </a:p>
        </p:txBody>
      </p:sp>
      <p:sp>
        <p:nvSpPr>
          <p:cNvPr id="4" name="Rectangle 3"/>
          <p:cNvSpPr/>
          <p:nvPr/>
        </p:nvSpPr>
        <p:spPr>
          <a:xfrm>
            <a:off x="1428728" y="1643050"/>
            <a:ext cx="1603324" cy="461665"/>
          </a:xfrm>
          <a:prstGeom prst="rect">
            <a:avLst/>
          </a:prstGeom>
        </p:spPr>
        <p:txBody>
          <a:bodyPr wrap="none">
            <a:spAutoFit/>
          </a:bodyPr>
          <a:lstStyle/>
          <a:p>
            <a:r>
              <a:rPr lang="fr-FR" sz="2400" b="1" dirty="0" smtClean="0">
                <a:latin typeface="Times New Roman" pitchFamily="18" charset="0"/>
                <a:cs typeface="Times New Roman" pitchFamily="18" charset="0"/>
              </a:rPr>
              <a:t>Définition:</a:t>
            </a:r>
          </a:p>
        </p:txBody>
      </p:sp>
      <p:pic>
        <p:nvPicPr>
          <p:cNvPr id="31746" name="Picture 2"/>
          <p:cNvPicPr>
            <a:picLocks noChangeAspect="1" noChangeArrowheads="1"/>
          </p:cNvPicPr>
          <p:nvPr/>
        </p:nvPicPr>
        <p:blipFill>
          <a:blip r:embed="rId2"/>
          <a:srcRect/>
          <a:stretch>
            <a:fillRect/>
          </a:stretch>
        </p:blipFill>
        <p:spPr bwMode="auto">
          <a:xfrm>
            <a:off x="4214810" y="1285860"/>
            <a:ext cx="4929190" cy="507209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lide(fromBottom)">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31746"/>
                                        </p:tgtEl>
                                        <p:attrNameLst>
                                          <p:attrName>style.visibility</p:attrName>
                                        </p:attrNameLst>
                                      </p:cBhvr>
                                      <p:to>
                                        <p:strVal val="visible"/>
                                      </p:to>
                                    </p:set>
                                    <p:animEffect transition="in" filter="plus(in)">
                                      <p:cBhvr>
                                        <p:cTn id="20" dur="2000"/>
                                        <p:tgtEl>
                                          <p:spTgt spid="31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14422"/>
            <a:ext cx="3786182" cy="4247317"/>
          </a:xfrm>
          <a:prstGeom prst="rect">
            <a:avLst/>
          </a:prstGeom>
        </p:spPr>
        <p:txBody>
          <a:bodyPr wrap="square">
            <a:spAutoFit/>
          </a:bodyPr>
          <a:lstStyle/>
          <a:p>
            <a:r>
              <a:rPr lang="fr-FR" dirty="0" smtClean="0">
                <a:latin typeface="Times New Roman" pitchFamily="18" charset="0"/>
                <a:cs typeface="Times New Roman" pitchFamily="18" charset="0"/>
              </a:rPr>
              <a:t>La ressource augmente très vite avec la vitesse du courant, ce qui montre qu’il est les sites privilégiés par des courants </a:t>
            </a:r>
          </a:p>
          <a:p>
            <a:r>
              <a:rPr lang="fr-FR" dirty="0" smtClean="0">
                <a:latin typeface="Times New Roman" pitchFamily="18" charset="0"/>
                <a:cs typeface="Times New Roman" pitchFamily="18" charset="0"/>
              </a:rPr>
              <a:t>forts. En tenant compte du rendement </a:t>
            </a:r>
          </a:p>
          <a:p>
            <a:r>
              <a:rPr lang="fr-FR" dirty="0" smtClean="0">
                <a:latin typeface="Times New Roman" pitchFamily="18" charset="0"/>
                <a:cs typeface="Times New Roman" pitchFamily="18" charset="0"/>
              </a:rPr>
              <a:t>hydrodynamique des rotors, la puissance obtenue est de l’ordre de 1,2 kW/m2 pour un courant de 2m/s et 4 kW/m2 pour un courant de 3m/s.</a:t>
            </a:r>
          </a:p>
          <a:p>
            <a:r>
              <a:rPr lang="fr-FR" dirty="0" smtClean="0">
                <a:latin typeface="Times New Roman" pitchFamily="18" charset="0"/>
                <a:cs typeface="Times New Roman" pitchFamily="18" charset="0"/>
              </a:rPr>
              <a:t>La durée équivalente de fonctionnement à pleine puissance atteint alors environ 4000 heures par an.</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p:txBody>
      </p:sp>
      <p:sp>
        <p:nvSpPr>
          <p:cNvPr id="4" name="Espace réservé du contenu 3"/>
          <p:cNvSpPr txBox="1">
            <a:spLocks/>
          </p:cNvSpPr>
          <p:nvPr/>
        </p:nvSpPr>
        <p:spPr>
          <a:xfrm>
            <a:off x="2714612" y="285728"/>
            <a:ext cx="457203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indent="-342900" algn="ctr">
              <a:spcBef>
                <a:spcPts val="700"/>
              </a:spcBef>
              <a:buClr>
                <a:schemeClr val="tx2"/>
              </a:buClr>
              <a:buSzPct val="95000"/>
            </a:pPr>
            <a:r>
              <a:rPr lang="fr-FR" sz="2400" dirty="0" smtClean="0">
                <a:latin typeface="Times New Roman" pitchFamily="18" charset="0"/>
                <a:cs typeface="Times New Roman" pitchFamily="18" charset="0"/>
              </a:rPr>
              <a:t>Principe de fonctionnement</a:t>
            </a:r>
          </a:p>
        </p:txBody>
      </p:sp>
      <p:grpSp>
        <p:nvGrpSpPr>
          <p:cNvPr id="3" name="Groupe 6"/>
          <p:cNvGrpSpPr/>
          <p:nvPr/>
        </p:nvGrpSpPr>
        <p:grpSpPr>
          <a:xfrm>
            <a:off x="4000496" y="1071546"/>
            <a:ext cx="5143504" cy="5214974"/>
            <a:chOff x="4000496" y="1071546"/>
            <a:chExt cx="5143504" cy="5214974"/>
          </a:xfrm>
        </p:grpSpPr>
        <p:pic>
          <p:nvPicPr>
            <p:cNvPr id="32770" name="Picture 2"/>
            <p:cNvPicPr>
              <a:picLocks noChangeAspect="1" noChangeArrowheads="1"/>
            </p:cNvPicPr>
            <p:nvPr/>
          </p:nvPicPr>
          <p:blipFill>
            <a:blip r:embed="rId2"/>
            <a:srcRect/>
            <a:stretch>
              <a:fillRect/>
            </a:stretch>
          </p:blipFill>
          <p:spPr bwMode="auto">
            <a:xfrm>
              <a:off x="4000496" y="1071546"/>
              <a:ext cx="3571900" cy="5214974"/>
            </a:xfrm>
            <a:prstGeom prst="rect">
              <a:avLst/>
            </a:prstGeom>
            <a:noFill/>
            <a:ln w="9525">
              <a:noFill/>
              <a:miter lim="800000"/>
              <a:headEnd/>
              <a:tailEnd/>
            </a:ln>
            <a:effectLst/>
          </p:spPr>
        </p:pic>
        <p:pic>
          <p:nvPicPr>
            <p:cNvPr id="32771" name="Picture 3"/>
            <p:cNvPicPr>
              <a:picLocks noChangeAspect="1" noChangeArrowheads="1"/>
            </p:cNvPicPr>
            <p:nvPr/>
          </p:nvPicPr>
          <p:blipFill>
            <a:blip r:embed="rId3"/>
            <a:srcRect/>
            <a:stretch>
              <a:fillRect/>
            </a:stretch>
          </p:blipFill>
          <p:spPr bwMode="auto">
            <a:xfrm>
              <a:off x="7191372" y="1071546"/>
              <a:ext cx="1952628" cy="5214974"/>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lide(fromBottom)">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plus(in)">
                                      <p:cBhvr>
                                        <p:cTn id="1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3"/>
          <p:cNvSpPr txBox="1">
            <a:spLocks/>
          </p:cNvSpPr>
          <p:nvPr/>
        </p:nvSpPr>
        <p:spPr>
          <a:xfrm>
            <a:off x="2714612" y="285728"/>
            <a:ext cx="457203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indent="-342900" algn="ctr">
              <a:spcBef>
                <a:spcPts val="700"/>
              </a:spcBef>
              <a:buClr>
                <a:schemeClr val="tx2"/>
              </a:buClr>
              <a:buSzPct val="95000"/>
            </a:pPr>
            <a:r>
              <a:rPr lang="fr-FR" sz="2400" dirty="0" smtClean="0">
                <a:latin typeface="Times New Roman" pitchFamily="18" charset="0"/>
                <a:cs typeface="Times New Roman" pitchFamily="18" charset="0"/>
              </a:rPr>
              <a:t>Énergie thermique des mers</a:t>
            </a:r>
          </a:p>
        </p:txBody>
      </p:sp>
      <p:sp>
        <p:nvSpPr>
          <p:cNvPr id="3" name="Rectangle 2"/>
          <p:cNvSpPr/>
          <p:nvPr/>
        </p:nvSpPr>
        <p:spPr>
          <a:xfrm>
            <a:off x="0" y="1500174"/>
            <a:ext cx="4714876" cy="3139321"/>
          </a:xfrm>
          <a:prstGeom prst="rect">
            <a:avLst/>
          </a:prstGeom>
        </p:spPr>
        <p:txBody>
          <a:bodyPr wrap="square">
            <a:spAutoFit/>
          </a:bodyPr>
          <a:lstStyle/>
          <a:p>
            <a:r>
              <a:rPr lang="fr-FR" dirty="0" smtClean="0">
                <a:latin typeface="Times New Roman" pitchFamily="18" charset="0"/>
                <a:cs typeface="Times New Roman" pitchFamily="18" charset="0"/>
              </a:rPr>
              <a:t>Dans toute la zone intertropicale la température de l’eau de l’océan reste uniformément</a:t>
            </a:r>
          </a:p>
          <a:p>
            <a:r>
              <a:rPr lang="fr-FR" dirty="0" smtClean="0">
                <a:latin typeface="Times New Roman" pitchFamily="18" charset="0"/>
                <a:cs typeface="Times New Roman" pitchFamily="18" charset="0"/>
              </a:rPr>
              <a:t>proche de 4°C à 1000 mètres de profondeur alors qu’en surface elle est supérieure à20°C.</a:t>
            </a:r>
          </a:p>
          <a:p>
            <a:r>
              <a:rPr lang="fr-FR" dirty="0" smtClean="0">
                <a:latin typeface="Times New Roman" pitchFamily="18" charset="0"/>
                <a:cs typeface="Times New Roman" pitchFamily="18" charset="0"/>
              </a:rPr>
              <a:t>Une centrale ETM se compose d’un ensemble évaporateur-turbine-condenseur, des</a:t>
            </a:r>
          </a:p>
          <a:p>
            <a:r>
              <a:rPr lang="fr-FR" dirty="0" smtClean="0">
                <a:latin typeface="Times New Roman" pitchFamily="18" charset="0"/>
                <a:cs typeface="Times New Roman" pitchFamily="18" charset="0"/>
              </a:rPr>
              <a:t>conduites et des pompes d’alimentation en eaux chaude et froide pompées en surface et</a:t>
            </a:r>
          </a:p>
          <a:p>
            <a:r>
              <a:rPr lang="fr-FR" dirty="0" smtClean="0">
                <a:latin typeface="Times New Roman" pitchFamily="18" charset="0"/>
                <a:cs typeface="Times New Roman" pitchFamily="18" charset="0"/>
              </a:rPr>
              <a:t>en profondeur dans l’océan, et d’une infrastructure abritant tous les équipements</a:t>
            </a:r>
          </a:p>
          <a:p>
            <a:r>
              <a:rPr lang="fr-FR" dirty="0" smtClean="0">
                <a:latin typeface="Times New Roman" pitchFamily="18" charset="0"/>
                <a:cs typeface="Times New Roman" pitchFamily="18" charset="0"/>
              </a:rPr>
              <a:t>nécessaires à son fonctionnement.</a:t>
            </a:r>
          </a:p>
        </p:txBody>
      </p:sp>
      <p:sp>
        <p:nvSpPr>
          <p:cNvPr id="4" name="Rectangle 3"/>
          <p:cNvSpPr/>
          <p:nvPr/>
        </p:nvSpPr>
        <p:spPr>
          <a:xfrm>
            <a:off x="785786" y="1071546"/>
            <a:ext cx="1603324" cy="461665"/>
          </a:xfrm>
          <a:prstGeom prst="rect">
            <a:avLst/>
          </a:prstGeom>
        </p:spPr>
        <p:txBody>
          <a:bodyPr wrap="none">
            <a:spAutoFit/>
          </a:bodyPr>
          <a:lstStyle/>
          <a:p>
            <a:r>
              <a:rPr lang="fr-FR" sz="2400" b="1" dirty="0" smtClean="0">
                <a:latin typeface="Times New Roman" pitchFamily="18" charset="0"/>
                <a:cs typeface="Times New Roman" pitchFamily="18" charset="0"/>
              </a:rPr>
              <a:t>Définition:</a:t>
            </a:r>
          </a:p>
        </p:txBody>
      </p:sp>
      <p:pic>
        <p:nvPicPr>
          <p:cNvPr id="33794" name="Picture 2"/>
          <p:cNvPicPr>
            <a:picLocks noChangeAspect="1" noChangeArrowheads="1"/>
          </p:cNvPicPr>
          <p:nvPr/>
        </p:nvPicPr>
        <p:blipFill>
          <a:blip r:embed="rId2"/>
          <a:srcRect/>
          <a:stretch>
            <a:fillRect/>
          </a:stretch>
        </p:blipFill>
        <p:spPr bwMode="auto">
          <a:xfrm>
            <a:off x="4643438" y="1357298"/>
            <a:ext cx="4500562" cy="485778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500"/>
                                        <p:tgtEl>
                                          <p:spTgt spid="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33794"/>
                                        </p:tgtEl>
                                        <p:attrNameLst>
                                          <p:attrName>style.visibility</p:attrName>
                                        </p:attrNameLst>
                                      </p:cBhvr>
                                      <p:to>
                                        <p:strVal val="visible"/>
                                      </p:to>
                                    </p:set>
                                    <p:animEffect transition="in" filter="plus(in)">
                                      <p:cBhvr>
                                        <p:cTn id="20" dur="2000"/>
                                        <p:tgtEl>
                                          <p:spTgt spid="33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3"/>
          <p:cNvSpPr txBox="1">
            <a:spLocks/>
          </p:cNvSpPr>
          <p:nvPr/>
        </p:nvSpPr>
        <p:spPr>
          <a:xfrm>
            <a:off x="2786050" y="142852"/>
            <a:ext cx="4572032" cy="571504"/>
          </a:xfrm>
          <a:prstGeom prst="roundRect">
            <a:avLst/>
          </a:prstGeom>
          <a:solidFill>
            <a:srgbClr val="FF0000"/>
          </a:solidFill>
          <a:ln w="19050" cap="flat" cmpd="sng" algn="ctr">
            <a:noFill/>
            <a:prstDash val="solid"/>
          </a:ln>
          <a:effectLst>
            <a:glow rad="228600">
              <a:schemeClr val="accent3">
                <a:satMod val="175000"/>
                <a:alpha val="40000"/>
              </a:schemeClr>
            </a:glow>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11480" indent="-342900" algn="ctr">
              <a:spcBef>
                <a:spcPts val="700"/>
              </a:spcBef>
              <a:buClr>
                <a:schemeClr val="tx2"/>
              </a:buClr>
              <a:buSzPct val="95000"/>
            </a:pPr>
            <a:r>
              <a:rPr lang="fr-FR" sz="2400" dirty="0" smtClean="0">
                <a:latin typeface="Times New Roman" pitchFamily="18" charset="0"/>
                <a:cs typeface="Times New Roman" pitchFamily="18" charset="0"/>
              </a:rPr>
              <a:t>Énergie marémotrice</a:t>
            </a:r>
          </a:p>
        </p:txBody>
      </p:sp>
      <p:sp>
        <p:nvSpPr>
          <p:cNvPr id="3" name="Rectangle 2"/>
          <p:cNvSpPr/>
          <p:nvPr/>
        </p:nvSpPr>
        <p:spPr>
          <a:xfrm>
            <a:off x="785786" y="714356"/>
            <a:ext cx="1603324" cy="461665"/>
          </a:xfrm>
          <a:prstGeom prst="rect">
            <a:avLst/>
          </a:prstGeom>
        </p:spPr>
        <p:txBody>
          <a:bodyPr wrap="none">
            <a:spAutoFit/>
          </a:bodyPr>
          <a:lstStyle/>
          <a:p>
            <a:r>
              <a:rPr lang="fr-FR" sz="2400" b="1" dirty="0" smtClean="0">
                <a:latin typeface="Times New Roman" pitchFamily="18" charset="0"/>
                <a:cs typeface="Times New Roman" pitchFamily="18" charset="0"/>
              </a:rPr>
              <a:t>Définition:</a:t>
            </a:r>
          </a:p>
        </p:txBody>
      </p:sp>
      <p:sp>
        <p:nvSpPr>
          <p:cNvPr id="4" name="Rectangle 3"/>
          <p:cNvSpPr/>
          <p:nvPr/>
        </p:nvSpPr>
        <p:spPr>
          <a:xfrm>
            <a:off x="428596" y="1142984"/>
            <a:ext cx="8572560" cy="2862322"/>
          </a:xfrm>
          <a:prstGeom prst="rect">
            <a:avLst/>
          </a:prstGeom>
        </p:spPr>
        <p:txBody>
          <a:bodyPr wrap="square">
            <a:spAutoFit/>
          </a:bodyPr>
          <a:lstStyle/>
          <a:p>
            <a:r>
              <a:rPr lang="fr-FR" dirty="0" smtClean="0">
                <a:latin typeface="Times New Roman" pitchFamily="18" charset="0"/>
                <a:cs typeface="Times New Roman" pitchFamily="18" charset="0"/>
              </a:rPr>
              <a:t>Il existe deux types de centrales marémotrices : celles qui exploitent le simple mouvement et celles qui exploitent le double mouvement, c’est-à-dire, autant le flux que le reflux de l’eau des marées.</a:t>
            </a:r>
          </a:p>
          <a:p>
            <a:r>
              <a:rPr lang="fr-FR" dirty="0" smtClean="0">
                <a:latin typeface="Times New Roman" pitchFamily="18" charset="0"/>
                <a:cs typeface="Times New Roman" pitchFamily="18" charset="0"/>
              </a:rPr>
              <a:t>Dans le premier cas, il y a production d’électricité seulement lorsque l’eau des marées retourne vers l’océan, alors que, dans le second, on utilise également le mouvement ascendant des marées. Le principe de production d’électricité est sensiblement le même que pour les autres centrales hydroélectriques : la puissance de l’eau fait tourner une turbine qui active un alternateur pour produire de l’électricité. Dans le cas des centrales qui utilisent les deux mouvements de la marée, l’eau s’accumule derrière un barrage pendant le mouvement ascendant et est ensuite redirigée vers les turbines au cours du mouvement descendant.</a:t>
            </a:r>
            <a:endParaRPr lang="fr-FR" dirty="0">
              <a:latin typeface="Times New Roman" pitchFamily="18" charset="0"/>
              <a:cs typeface="Times New Roman" pitchFamily="18" charset="0"/>
            </a:endParaRPr>
          </a:p>
        </p:txBody>
      </p:sp>
      <p:pic>
        <p:nvPicPr>
          <p:cNvPr id="34818" name="Picture 2"/>
          <p:cNvPicPr>
            <a:picLocks noChangeAspect="1" noChangeArrowheads="1"/>
          </p:cNvPicPr>
          <p:nvPr/>
        </p:nvPicPr>
        <p:blipFill>
          <a:blip r:embed="rId2"/>
          <a:srcRect/>
          <a:stretch>
            <a:fillRect/>
          </a:stretch>
        </p:blipFill>
        <p:spPr bwMode="auto">
          <a:xfrm>
            <a:off x="428596" y="4357694"/>
            <a:ext cx="8286808" cy="250030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lide(fromBottom)">
                                      <p:cBhvr>
                                        <p:cTn id="12" dur="500"/>
                                        <p:tgtEl>
                                          <p:spTgt spid="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Bottom)">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3" presetClass="entr" presetSubtype="16" fill="hold" nodeType="clickEffect">
                                  <p:stCondLst>
                                    <p:cond delay="0"/>
                                  </p:stCondLst>
                                  <p:childTnLst>
                                    <p:set>
                                      <p:cBhvr>
                                        <p:cTn id="19" dur="1" fill="hold">
                                          <p:stCondLst>
                                            <p:cond delay="0"/>
                                          </p:stCondLst>
                                        </p:cTn>
                                        <p:tgtEl>
                                          <p:spTgt spid="34818"/>
                                        </p:tgtEl>
                                        <p:attrNameLst>
                                          <p:attrName>style.visibility</p:attrName>
                                        </p:attrNameLst>
                                      </p:cBhvr>
                                      <p:to>
                                        <p:strVal val="visible"/>
                                      </p:to>
                                    </p:set>
                                    <p:animEffect transition="in" filter="plus(in)">
                                      <p:cBhvr>
                                        <p:cTn id="20" dur="2000"/>
                                        <p:tgtEl>
                                          <p:spTgt spid="348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286124"/>
            <a:ext cx="3143240" cy="1714512"/>
          </a:xfrm>
          <a:prstGeom prst="wedgeRectCallout">
            <a:avLst>
              <a:gd name="adj1" fmla="val 7289"/>
              <a:gd name="adj2" fmla="val 83275"/>
            </a:avLst>
          </a:prstGeom>
          <a:solidFill>
            <a:schemeClr val="accent3">
              <a:lumMod val="75000"/>
            </a:schemeClr>
          </a:solidFill>
          <a:ln>
            <a:solidFill>
              <a:schemeClr val="accent1"/>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smtClean="0">
                <a:latin typeface="Times New Roman" pitchFamily="18" charset="0"/>
                <a:cs typeface="Times New Roman" pitchFamily="18" charset="0"/>
              </a:rPr>
              <a:t>La stabilité des prix étaient des questions stratégiques, d'autant que les grandes réserves sont, pour une large part, concentrées dans certaines zones géographiques à forte instabilité politique, principalement au Moyen-Orient.</a:t>
            </a:r>
          </a:p>
        </p:txBody>
      </p:sp>
      <p:sp>
        <p:nvSpPr>
          <p:cNvPr id="7" name="Rectangle 6"/>
          <p:cNvSpPr/>
          <p:nvPr/>
        </p:nvSpPr>
        <p:spPr>
          <a:xfrm>
            <a:off x="5929322" y="3214686"/>
            <a:ext cx="3214678" cy="1857388"/>
          </a:xfrm>
          <a:prstGeom prst="wedgeRectCallout">
            <a:avLst>
              <a:gd name="adj1" fmla="val -4040"/>
              <a:gd name="adj2" fmla="val 78676"/>
            </a:avLst>
          </a:prstGeom>
          <a:solidFill>
            <a:schemeClr val="accent3">
              <a:lumMod val="75000"/>
            </a:schemeClr>
          </a:solidFill>
          <a:ln>
            <a:solidFill>
              <a:schemeClr val="accent1"/>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400" dirty="0" smtClean="0">
                <a:latin typeface="Times New Roman" pitchFamily="18" charset="0"/>
                <a:cs typeface="Times New Roman" pitchFamily="18" charset="0"/>
              </a:rPr>
              <a:t>Il existe des rapports étroits entre croissance économique et disponibilité des ressources naturelles. Les effets d'un épuisement des ressources sur cette croissance sont devenus des sujets très discutés en économie, suite aux crises pétrolières et à la prise de conscience que l'offre énergétique n'est pas indéfiniment extensible.</a:t>
            </a:r>
            <a:endParaRPr lang="fr-FR" sz="1400" dirty="0">
              <a:latin typeface="Times New Roman" pitchFamily="18" charset="0"/>
              <a:cs typeface="Times New Roman" pitchFamily="18" charset="0"/>
            </a:endParaRPr>
          </a:p>
        </p:txBody>
      </p:sp>
      <p:sp>
        <p:nvSpPr>
          <p:cNvPr id="10" name="Rectangle 9"/>
          <p:cNvSpPr/>
          <p:nvPr/>
        </p:nvSpPr>
        <p:spPr>
          <a:xfrm>
            <a:off x="2357422" y="642918"/>
            <a:ext cx="4286280" cy="1357322"/>
          </a:xfrm>
          <a:prstGeom prst="rect">
            <a:avLst/>
          </a:prstGeom>
          <a:solidFill>
            <a:schemeClr val="accent3">
              <a:lumMod val="75000"/>
            </a:schemeClr>
          </a:solidFill>
          <a:ln>
            <a:solidFill>
              <a:schemeClr val="accent1"/>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fr-FR" sz="1400" dirty="0" smtClean="0">
                <a:latin typeface="Times New Roman" pitchFamily="18" charset="0"/>
                <a:cs typeface="Times New Roman" pitchFamily="18" charset="0"/>
              </a:rPr>
              <a:t>Les impacts sur les ressources</a:t>
            </a:r>
          </a:p>
          <a:p>
            <a:pPr>
              <a:buFont typeface="Arial" pitchFamily="34" charset="0"/>
              <a:buChar char="•"/>
            </a:pPr>
            <a:r>
              <a:rPr lang="fr-FR" sz="1400" dirty="0" smtClean="0">
                <a:latin typeface="Times New Roman" pitchFamily="18" charset="0"/>
                <a:cs typeface="Times New Roman" pitchFamily="18" charset="0"/>
              </a:rPr>
              <a:t>Les pollutions </a:t>
            </a:r>
          </a:p>
          <a:p>
            <a:pPr>
              <a:buFont typeface="Arial" pitchFamily="34" charset="0"/>
              <a:buChar char="•"/>
            </a:pPr>
            <a:r>
              <a:rPr lang="fr-FR" sz="1400" dirty="0" smtClean="0">
                <a:latin typeface="Times New Roman" pitchFamily="18" charset="0"/>
                <a:cs typeface="Times New Roman" pitchFamily="18" charset="0"/>
              </a:rPr>
              <a:t>Les émissions de gaz à effet de serre</a:t>
            </a:r>
          </a:p>
          <a:p>
            <a:pPr>
              <a:buFont typeface="Arial" pitchFamily="34" charset="0"/>
              <a:buChar char="•"/>
            </a:pPr>
            <a:r>
              <a:rPr lang="fr-FR" sz="1400" dirty="0" smtClean="0">
                <a:latin typeface="Times New Roman" pitchFamily="18" charset="0"/>
                <a:cs typeface="Times New Roman" pitchFamily="18" charset="0"/>
              </a:rPr>
              <a:t>Impacts sur les milieux </a:t>
            </a:r>
          </a:p>
          <a:p>
            <a:pPr>
              <a:buFont typeface="Arial" pitchFamily="34" charset="0"/>
              <a:buChar char="•"/>
            </a:pPr>
            <a:r>
              <a:rPr lang="fr-FR" sz="1400" dirty="0" smtClean="0">
                <a:latin typeface="Times New Roman" pitchFamily="18" charset="0"/>
                <a:cs typeface="Times New Roman" pitchFamily="18" charset="0"/>
              </a:rPr>
              <a:t>Les risques technologiques </a:t>
            </a:r>
          </a:p>
          <a:p>
            <a:pPr>
              <a:buFont typeface="Arial" pitchFamily="34" charset="0"/>
              <a:buChar char="•"/>
            </a:pPr>
            <a:r>
              <a:rPr lang="fr-FR" sz="1400" dirty="0" smtClean="0">
                <a:latin typeface="Times New Roman" pitchFamily="18" charset="0"/>
                <a:cs typeface="Times New Roman" pitchFamily="18" charset="0"/>
              </a:rPr>
              <a:t>Les déchets</a:t>
            </a:r>
            <a:r>
              <a:rPr lang="fr-FR" dirty="0" smtClean="0"/>
              <a:t> </a:t>
            </a:r>
          </a:p>
        </p:txBody>
      </p:sp>
      <p:sp>
        <p:nvSpPr>
          <p:cNvPr id="11" name="Triangle isocèle 10"/>
          <p:cNvSpPr/>
          <p:nvPr/>
        </p:nvSpPr>
        <p:spPr>
          <a:xfrm rot="10800000">
            <a:off x="4299647" y="1797037"/>
            <a:ext cx="359192" cy="428110"/>
          </a:xfrm>
          <a:prstGeom prst="triangle">
            <a:avLst/>
          </a:prstGeom>
          <a:solidFill>
            <a:schemeClr val="accent3">
              <a:lumMod val="75000"/>
            </a:schemeClr>
          </a:solidFill>
          <a:ln>
            <a:solidFill>
              <a:schemeClr val="accent1"/>
            </a:solidFill>
          </a:ln>
          <a:effectLst>
            <a:glow rad="2286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Double vague 11"/>
          <p:cNvSpPr/>
          <p:nvPr/>
        </p:nvSpPr>
        <p:spPr>
          <a:xfrm>
            <a:off x="3000364" y="0"/>
            <a:ext cx="2857520" cy="571480"/>
          </a:xfrm>
          <a:prstGeom prst="doubleWave">
            <a:avLst/>
          </a:prstGeom>
          <a:effectLst>
            <a:glow rad="228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i="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rPr>
              <a:t>Les enjeux</a:t>
            </a:r>
            <a:endParaRPr lang="fr-FR" sz="2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latin typeface="Times New Roman" pitchFamily="18" charset="0"/>
              <a:cs typeface="Times New Roman" pitchFamily="18" charset="0"/>
            </a:endParaRPr>
          </a:p>
        </p:txBody>
      </p:sp>
      <p:grpSp>
        <p:nvGrpSpPr>
          <p:cNvPr id="2" name="Groupe 7"/>
          <p:cNvGrpSpPr/>
          <p:nvPr/>
        </p:nvGrpSpPr>
        <p:grpSpPr>
          <a:xfrm>
            <a:off x="3714744" y="4189974"/>
            <a:ext cx="1742561" cy="1684543"/>
            <a:chOff x="2829378" y="2046881"/>
            <a:chExt cx="1742561" cy="1684543"/>
          </a:xfrm>
          <a:scene3d>
            <a:camera prst="orthographicFront"/>
            <a:lightRig rig="flat" dir="t"/>
          </a:scene3d>
        </p:grpSpPr>
        <p:sp>
          <p:nvSpPr>
            <p:cNvPr id="30" name="Ellipse 29"/>
            <p:cNvSpPr/>
            <p:nvPr/>
          </p:nvSpPr>
          <p:spPr>
            <a:xfrm>
              <a:off x="2829378" y="2046881"/>
              <a:ext cx="1742561" cy="1684543"/>
            </a:xfrm>
            <a:prstGeom prst="ellipse">
              <a:avLst/>
            </a:prstGeom>
            <a:ln w="76200">
              <a:solidFill>
                <a:srgbClr val="FF0000"/>
              </a:solidFill>
            </a:ln>
            <a:effectLst>
              <a:glow rad="228600">
                <a:schemeClr val="accent2">
                  <a:satMod val="175000"/>
                  <a:alpha val="40000"/>
                </a:schemeClr>
              </a:glow>
            </a:effectLst>
            <a:sp3d prstMaterial="dkEdge">
              <a:bevelT w="8200" h="38100"/>
            </a:sp3d>
          </p:spPr>
          <p:style>
            <a:lnRef idx="0">
              <a:scrgbClr r="0" g="0" b="0"/>
            </a:lnRef>
            <a:fillRef idx="2">
              <a:schemeClr val="accent1">
                <a:hueOff val="0"/>
                <a:satOff val="0"/>
                <a:lumOff val="0"/>
                <a:alphaOff val="0"/>
              </a:schemeClr>
            </a:fillRef>
            <a:effectRef idx="1">
              <a:scrgbClr r="0" g="0" b="0"/>
            </a:effectRef>
            <a:fontRef idx="minor">
              <a:schemeClr val="dk1"/>
            </a:fontRef>
          </p:style>
        </p:sp>
        <p:sp>
          <p:nvSpPr>
            <p:cNvPr id="31" name="Ellipse 4"/>
            <p:cNvSpPr/>
            <p:nvPr/>
          </p:nvSpPr>
          <p:spPr>
            <a:xfrm>
              <a:off x="3084570" y="2293576"/>
              <a:ext cx="1232177" cy="1191153"/>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fr-FR" sz="1800" b="1" i="1" kern="1200" dirty="0" smtClean="0">
                  <a:latin typeface="Times New Roman" pitchFamily="18" charset="0"/>
                  <a:cs typeface="Times New Roman" pitchFamily="18" charset="0"/>
                </a:rPr>
                <a:t>Les enjeux</a:t>
              </a:r>
              <a:r>
                <a:rPr lang="fr-FR" sz="2300" b="1" i="1" kern="1200" dirty="0" smtClean="0"/>
                <a:t> </a:t>
              </a:r>
              <a:endParaRPr lang="fr-FR" sz="2300" kern="1200" dirty="0"/>
            </a:p>
          </p:txBody>
        </p:sp>
      </p:grpSp>
      <p:grpSp>
        <p:nvGrpSpPr>
          <p:cNvPr id="3" name="Groupe 8"/>
          <p:cNvGrpSpPr/>
          <p:nvPr/>
        </p:nvGrpSpPr>
        <p:grpSpPr>
          <a:xfrm>
            <a:off x="4316448" y="3901943"/>
            <a:ext cx="516791" cy="203582"/>
            <a:chOff x="3431082" y="1758850"/>
            <a:chExt cx="516791" cy="203582"/>
          </a:xfrm>
        </p:grpSpPr>
        <p:sp>
          <p:nvSpPr>
            <p:cNvPr id="28" name="Flèche droite 27"/>
            <p:cNvSpPr/>
            <p:nvPr/>
          </p:nvSpPr>
          <p:spPr>
            <a:xfrm rot="16162632">
              <a:off x="3587687" y="1602245"/>
              <a:ext cx="203582" cy="516791"/>
            </a:xfrm>
            <a:prstGeom prst="rightArrow">
              <a:avLst>
                <a:gd name="adj1" fmla="val 60000"/>
                <a:gd name="adj2" fmla="val 50000"/>
              </a:avLst>
            </a:prstGeom>
          </p:spPr>
          <p:style>
            <a:lnRef idx="0">
              <a:schemeClr val="accent1">
                <a:tint val="60000"/>
                <a:hueOff val="0"/>
                <a:satOff val="0"/>
                <a:lumOff val="0"/>
                <a:alphaOff val="0"/>
              </a:schemeClr>
            </a:lnRef>
            <a:fillRef idx="2">
              <a:schemeClr val="accent1">
                <a:tint val="60000"/>
                <a:hueOff val="0"/>
                <a:satOff val="0"/>
                <a:lumOff val="0"/>
                <a:alphaOff val="0"/>
              </a:schemeClr>
            </a:fillRef>
            <a:effectRef idx="1">
              <a:schemeClr val="accent1">
                <a:tint val="60000"/>
                <a:hueOff val="0"/>
                <a:satOff val="0"/>
                <a:lumOff val="0"/>
                <a:alphaOff val="0"/>
              </a:schemeClr>
            </a:effectRef>
            <a:fontRef idx="minor">
              <a:schemeClr val="dk1"/>
            </a:fontRef>
          </p:style>
        </p:sp>
        <p:sp>
          <p:nvSpPr>
            <p:cNvPr id="29" name="Flèche droite 6"/>
            <p:cNvSpPr/>
            <p:nvPr/>
          </p:nvSpPr>
          <p:spPr>
            <a:xfrm rot="26962632">
              <a:off x="3618556" y="1736139"/>
              <a:ext cx="142507" cy="310075"/>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fr-FR" sz="2200" kern="1200" dirty="0"/>
            </a:p>
          </p:txBody>
        </p:sp>
      </p:grpSp>
      <p:grpSp>
        <p:nvGrpSpPr>
          <p:cNvPr id="5" name="Groupe 12"/>
          <p:cNvGrpSpPr/>
          <p:nvPr/>
        </p:nvGrpSpPr>
        <p:grpSpPr>
          <a:xfrm>
            <a:off x="3385706" y="2285968"/>
            <a:ext cx="2357452" cy="1519976"/>
            <a:chOff x="2500340" y="142875"/>
            <a:chExt cx="2357452" cy="1519976"/>
          </a:xfrm>
          <a:scene3d>
            <a:camera prst="orthographicFront"/>
            <a:lightRig rig="flat" dir="t"/>
          </a:scene3d>
        </p:grpSpPr>
        <p:sp>
          <p:nvSpPr>
            <p:cNvPr id="26" name="Ellipse 25"/>
            <p:cNvSpPr/>
            <p:nvPr/>
          </p:nvSpPr>
          <p:spPr>
            <a:xfrm>
              <a:off x="2500340" y="142875"/>
              <a:ext cx="2357452" cy="1519976"/>
            </a:xfrm>
            <a:prstGeom prst="ellipse">
              <a:avLst/>
            </a:prstGeom>
            <a:ln w="76200">
              <a:solidFill>
                <a:srgbClr val="FF0000"/>
              </a:solidFill>
            </a:ln>
            <a:effectLst>
              <a:glow rad="228600">
                <a:schemeClr val="accent2">
                  <a:satMod val="175000"/>
                  <a:alpha val="40000"/>
                </a:schemeClr>
              </a:glow>
            </a:effectLst>
            <a:sp3d prstMaterial="dkEdge">
              <a:bevelT w="8200" h="38100"/>
            </a:sp3d>
          </p:spPr>
          <p:style>
            <a:lnRef idx="0">
              <a:scrgbClr r="0" g="0" b="0"/>
            </a:lnRef>
            <a:fillRef idx="2">
              <a:schemeClr val="accent1">
                <a:hueOff val="0"/>
                <a:satOff val="0"/>
                <a:lumOff val="0"/>
                <a:alphaOff val="0"/>
              </a:schemeClr>
            </a:fillRef>
            <a:effectRef idx="1">
              <a:scrgbClr r="0" g="0" b="0"/>
            </a:effectRef>
            <a:fontRef idx="minor">
              <a:schemeClr val="dk1"/>
            </a:fontRef>
          </p:style>
        </p:sp>
        <p:sp>
          <p:nvSpPr>
            <p:cNvPr id="27" name="Ellipse 8"/>
            <p:cNvSpPr/>
            <p:nvPr/>
          </p:nvSpPr>
          <p:spPr>
            <a:xfrm>
              <a:off x="2845581" y="365470"/>
              <a:ext cx="1666970" cy="107478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r-FR" sz="1600" b="1" i="1" kern="1200" dirty="0" smtClean="0">
                  <a:latin typeface="Times New Roman" pitchFamily="18" charset="0"/>
                  <a:cs typeface="Times New Roman" pitchFamily="18" charset="0"/>
                </a:rPr>
                <a:t>environnementaux</a:t>
              </a:r>
              <a:endParaRPr lang="fr-FR" sz="1600" kern="1200" dirty="0">
                <a:latin typeface="Times New Roman" pitchFamily="18" charset="0"/>
                <a:cs typeface="Times New Roman" pitchFamily="18" charset="0"/>
              </a:endParaRPr>
            </a:p>
          </p:txBody>
        </p:sp>
      </p:grpSp>
      <p:grpSp>
        <p:nvGrpSpPr>
          <p:cNvPr id="6" name="Groupe 13"/>
          <p:cNvGrpSpPr/>
          <p:nvPr/>
        </p:nvGrpSpPr>
        <p:grpSpPr>
          <a:xfrm>
            <a:off x="5390352" y="5264417"/>
            <a:ext cx="161408" cy="516791"/>
            <a:chOff x="4504986" y="3121324"/>
            <a:chExt cx="161408" cy="516791"/>
          </a:xfrm>
        </p:grpSpPr>
        <p:sp>
          <p:nvSpPr>
            <p:cNvPr id="24" name="Flèche droite 23"/>
            <p:cNvSpPr/>
            <p:nvPr/>
          </p:nvSpPr>
          <p:spPr>
            <a:xfrm rot="1739960">
              <a:off x="4504986" y="3121324"/>
              <a:ext cx="161408" cy="516791"/>
            </a:xfrm>
            <a:prstGeom prst="rightArrow">
              <a:avLst>
                <a:gd name="adj1" fmla="val 60000"/>
                <a:gd name="adj2" fmla="val 50000"/>
              </a:avLst>
            </a:prstGeom>
          </p:spPr>
          <p:style>
            <a:lnRef idx="0">
              <a:schemeClr val="accent1">
                <a:tint val="60000"/>
                <a:hueOff val="0"/>
                <a:satOff val="0"/>
                <a:lumOff val="0"/>
                <a:alphaOff val="0"/>
              </a:schemeClr>
            </a:lnRef>
            <a:fillRef idx="2">
              <a:schemeClr val="accent1">
                <a:tint val="60000"/>
                <a:hueOff val="0"/>
                <a:satOff val="0"/>
                <a:lumOff val="0"/>
                <a:alphaOff val="0"/>
              </a:schemeClr>
            </a:fillRef>
            <a:effectRef idx="1">
              <a:schemeClr val="accent1">
                <a:tint val="60000"/>
                <a:hueOff val="0"/>
                <a:satOff val="0"/>
                <a:lumOff val="0"/>
                <a:alphaOff val="0"/>
              </a:schemeClr>
            </a:effectRef>
            <a:fontRef idx="minor">
              <a:schemeClr val="dk1"/>
            </a:fontRef>
          </p:style>
        </p:sp>
        <p:sp>
          <p:nvSpPr>
            <p:cNvPr id="25" name="Flèche droite 10"/>
            <p:cNvSpPr/>
            <p:nvPr/>
          </p:nvSpPr>
          <p:spPr>
            <a:xfrm rot="1739960">
              <a:off x="4508021" y="3212945"/>
              <a:ext cx="112986" cy="310075"/>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fr-FR" sz="2200" kern="1200" dirty="0"/>
            </a:p>
          </p:txBody>
        </p:sp>
      </p:grpSp>
      <p:grpSp>
        <p:nvGrpSpPr>
          <p:cNvPr id="8" name="Groupe 14"/>
          <p:cNvGrpSpPr/>
          <p:nvPr/>
        </p:nvGrpSpPr>
        <p:grpSpPr>
          <a:xfrm>
            <a:off x="5314519" y="5338024"/>
            <a:ext cx="2388505" cy="1519976"/>
            <a:chOff x="4429153" y="3194931"/>
            <a:chExt cx="2388505" cy="1519976"/>
          </a:xfrm>
          <a:scene3d>
            <a:camera prst="orthographicFront"/>
            <a:lightRig rig="flat" dir="t"/>
          </a:scene3d>
        </p:grpSpPr>
        <p:sp>
          <p:nvSpPr>
            <p:cNvPr id="22" name="Ellipse 21"/>
            <p:cNvSpPr/>
            <p:nvPr/>
          </p:nvSpPr>
          <p:spPr>
            <a:xfrm>
              <a:off x="4429153" y="3194931"/>
              <a:ext cx="2388505" cy="1519976"/>
            </a:xfrm>
            <a:prstGeom prst="ellipse">
              <a:avLst/>
            </a:prstGeom>
            <a:ln w="76200">
              <a:solidFill>
                <a:srgbClr val="FF0000"/>
              </a:solidFill>
              <a:prstDash val="solid"/>
            </a:ln>
            <a:effectLst>
              <a:glow rad="228600">
                <a:schemeClr val="accent2">
                  <a:satMod val="175000"/>
                  <a:alpha val="40000"/>
                </a:schemeClr>
              </a:glow>
            </a:effectLst>
            <a:sp3d prstMaterial="dkEdge">
              <a:bevelT w="8200" h="38100"/>
            </a:sp3d>
          </p:spPr>
          <p:style>
            <a:lnRef idx="0">
              <a:scrgbClr r="0" g="0" b="0"/>
            </a:lnRef>
            <a:fillRef idx="2">
              <a:schemeClr val="accent1">
                <a:hueOff val="0"/>
                <a:satOff val="0"/>
                <a:lumOff val="0"/>
                <a:alphaOff val="0"/>
              </a:schemeClr>
            </a:fillRef>
            <a:effectRef idx="1">
              <a:scrgbClr r="0" g="0" b="0"/>
            </a:effectRef>
            <a:fontRef idx="minor">
              <a:schemeClr val="dk1"/>
            </a:fontRef>
          </p:style>
        </p:sp>
        <p:sp>
          <p:nvSpPr>
            <p:cNvPr id="23" name="Ellipse 12"/>
            <p:cNvSpPr/>
            <p:nvPr/>
          </p:nvSpPr>
          <p:spPr>
            <a:xfrm>
              <a:off x="4778942" y="3417526"/>
              <a:ext cx="1688927" cy="107478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fr-FR" sz="1600" b="1" i="1" kern="1200" dirty="0" smtClean="0">
                  <a:latin typeface="Times New Roman" pitchFamily="18" charset="0"/>
                  <a:cs typeface="Times New Roman" pitchFamily="18" charset="0"/>
                </a:rPr>
                <a:t>socio-économiques </a:t>
              </a:r>
              <a:endParaRPr lang="fr-FR" sz="1600" kern="1200" dirty="0">
                <a:latin typeface="Times New Roman" pitchFamily="18" charset="0"/>
                <a:cs typeface="Times New Roman" pitchFamily="18" charset="0"/>
              </a:endParaRPr>
            </a:p>
          </p:txBody>
        </p:sp>
      </p:grpSp>
      <p:grpSp>
        <p:nvGrpSpPr>
          <p:cNvPr id="9" name="Groupe 15"/>
          <p:cNvGrpSpPr/>
          <p:nvPr/>
        </p:nvGrpSpPr>
        <p:grpSpPr>
          <a:xfrm>
            <a:off x="3557999" y="5276105"/>
            <a:ext cx="205748" cy="516791"/>
            <a:chOff x="2672633" y="3133012"/>
            <a:chExt cx="205748" cy="516791"/>
          </a:xfrm>
        </p:grpSpPr>
        <p:sp>
          <p:nvSpPr>
            <p:cNvPr id="20" name="Flèche droite 19"/>
            <p:cNvSpPr/>
            <p:nvPr/>
          </p:nvSpPr>
          <p:spPr>
            <a:xfrm rot="9090175">
              <a:off x="2672633" y="3133012"/>
              <a:ext cx="205748" cy="516791"/>
            </a:xfrm>
            <a:prstGeom prst="rightArrow">
              <a:avLst>
                <a:gd name="adj1" fmla="val 60000"/>
                <a:gd name="adj2" fmla="val 50000"/>
              </a:avLst>
            </a:prstGeom>
          </p:spPr>
          <p:style>
            <a:lnRef idx="0">
              <a:schemeClr val="accent1">
                <a:tint val="60000"/>
                <a:hueOff val="0"/>
                <a:satOff val="0"/>
                <a:lumOff val="0"/>
                <a:alphaOff val="0"/>
              </a:schemeClr>
            </a:lnRef>
            <a:fillRef idx="2">
              <a:schemeClr val="accent1">
                <a:tint val="60000"/>
                <a:hueOff val="0"/>
                <a:satOff val="0"/>
                <a:lumOff val="0"/>
                <a:alphaOff val="0"/>
              </a:schemeClr>
            </a:fillRef>
            <a:effectRef idx="1">
              <a:schemeClr val="accent1">
                <a:tint val="60000"/>
                <a:hueOff val="0"/>
                <a:satOff val="0"/>
                <a:lumOff val="0"/>
                <a:alphaOff val="0"/>
              </a:schemeClr>
            </a:effectRef>
            <a:fontRef idx="minor">
              <a:schemeClr val="dk1"/>
            </a:fontRef>
          </p:style>
        </p:sp>
        <p:sp>
          <p:nvSpPr>
            <p:cNvPr id="21" name="Flèche droite 14"/>
            <p:cNvSpPr/>
            <p:nvPr/>
          </p:nvSpPr>
          <p:spPr>
            <a:xfrm rot="19890175">
              <a:off x="2730618" y="3221645"/>
              <a:ext cx="144024" cy="310075"/>
            </a:xfrm>
            <a:prstGeom prst="rect">
              <a:avLst/>
            </a:prstGeom>
          </p:spPr>
          <p:style>
            <a:lnRef idx="0">
              <a:scrgbClr r="0" g="0" b="0"/>
            </a:lnRef>
            <a:fillRef idx="0">
              <a:scrgbClr r="0" g="0" b="0"/>
            </a:fillRef>
            <a:effectRef idx="0">
              <a:scrgbClr r="0" g="0" b="0"/>
            </a:effectRef>
            <a:fontRef idx="minor">
              <a:schemeClr val="dk1"/>
            </a:fontRef>
          </p:style>
          <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fr-FR" sz="2200" kern="1200" dirty="0"/>
            </a:p>
          </p:txBody>
        </p:sp>
      </p:grpSp>
      <p:grpSp>
        <p:nvGrpSpPr>
          <p:cNvPr id="13" name="Groupe 16"/>
          <p:cNvGrpSpPr/>
          <p:nvPr/>
        </p:nvGrpSpPr>
        <p:grpSpPr>
          <a:xfrm>
            <a:off x="1528307" y="5338024"/>
            <a:ext cx="2189160" cy="1519976"/>
            <a:chOff x="642941" y="3194931"/>
            <a:chExt cx="2189160" cy="1519976"/>
          </a:xfrm>
          <a:scene3d>
            <a:camera prst="orthographicFront"/>
            <a:lightRig rig="flat" dir="t"/>
          </a:scene3d>
        </p:grpSpPr>
        <p:sp>
          <p:nvSpPr>
            <p:cNvPr id="18" name="Ellipse 17"/>
            <p:cNvSpPr/>
            <p:nvPr/>
          </p:nvSpPr>
          <p:spPr>
            <a:xfrm>
              <a:off x="642941" y="3194931"/>
              <a:ext cx="2189160" cy="1519976"/>
            </a:xfrm>
            <a:prstGeom prst="ellipse">
              <a:avLst/>
            </a:prstGeom>
            <a:ln w="76200">
              <a:solidFill>
                <a:srgbClr val="FF0000"/>
              </a:solidFill>
            </a:ln>
            <a:effectLst>
              <a:glow rad="228600">
                <a:schemeClr val="accent2">
                  <a:satMod val="175000"/>
                  <a:alpha val="40000"/>
                </a:schemeClr>
              </a:glow>
            </a:effectLst>
            <a:sp3d prstMaterial="dkEdge">
              <a:bevelT w="8200" h="38100"/>
            </a:sp3d>
          </p:spPr>
          <p:style>
            <a:lnRef idx="0">
              <a:scrgbClr r="0" g="0" b="0"/>
            </a:lnRef>
            <a:fillRef idx="2">
              <a:schemeClr val="accent1">
                <a:hueOff val="0"/>
                <a:satOff val="0"/>
                <a:lumOff val="0"/>
                <a:alphaOff val="0"/>
              </a:schemeClr>
            </a:fillRef>
            <a:effectRef idx="1">
              <a:scrgbClr r="0" g="0" b="0"/>
            </a:effectRef>
            <a:fontRef idx="minor">
              <a:schemeClr val="dk1"/>
            </a:fontRef>
          </p:style>
        </p:sp>
        <p:sp>
          <p:nvSpPr>
            <p:cNvPr id="19" name="Ellipse 16"/>
            <p:cNvSpPr/>
            <p:nvPr/>
          </p:nvSpPr>
          <p:spPr>
            <a:xfrm>
              <a:off x="963536" y="3417526"/>
              <a:ext cx="1547970" cy="1074786"/>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fr-FR" sz="2000" b="1" i="1" kern="1200" dirty="0" smtClean="0">
                  <a:latin typeface="Times New Roman" pitchFamily="18" charset="0"/>
                  <a:cs typeface="Times New Roman" pitchFamily="18" charset="0"/>
                </a:rPr>
                <a:t>géopolitiques</a:t>
              </a:r>
              <a:endParaRPr lang="fr-FR" sz="2000" kern="1200" dirty="0">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par>
                                <p:cTn id="14" presetID="51"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70" decel="100000"/>
                                        <p:tgtEl>
                                          <p:spTgt spid="12"/>
                                        </p:tgtEl>
                                      </p:cBhvr>
                                    </p:animEffect>
                                    <p:animScale>
                                      <p:cBhvr>
                                        <p:cTn id="17" dur="770" decel="100000"/>
                                        <p:tgtEl>
                                          <p:spTgt spid="12"/>
                                        </p:tgtEl>
                                      </p:cBhvr>
                                      <p:from x="10000" y="10000"/>
                                      <p:to x="200000" y="450000"/>
                                    </p:animScale>
                                    <p:animScale>
                                      <p:cBhvr>
                                        <p:cTn id="18" dur="1230" accel="100000" fill="hold">
                                          <p:stCondLst>
                                            <p:cond delay="770"/>
                                          </p:stCondLst>
                                        </p:cTn>
                                        <p:tgtEl>
                                          <p:spTgt spid="12"/>
                                        </p:tgtEl>
                                      </p:cBhvr>
                                      <p:from x="200000" y="450000"/>
                                      <p:to x="100000" y="100000"/>
                                    </p:animScale>
                                    <p:set>
                                      <p:cBhvr>
                                        <p:cTn id="19" dur="770" fill="hold"/>
                                        <p:tgtEl>
                                          <p:spTgt spid="12"/>
                                        </p:tgtEl>
                                        <p:attrNameLst>
                                          <p:attrName>ppt_x</p:attrName>
                                        </p:attrNameLst>
                                      </p:cBhvr>
                                      <p:to>
                                        <p:strVal val="(0.5)"/>
                                      </p:to>
                                    </p:set>
                                    <p:anim from="(0.5)" to="(#ppt_x)" calcmode="lin" valueType="num">
                                      <p:cBhvr>
                                        <p:cTn id="20" dur="1230" accel="100000" fill="hold">
                                          <p:stCondLst>
                                            <p:cond delay="770"/>
                                          </p:stCondLst>
                                        </p:cTn>
                                        <p:tgtEl>
                                          <p:spTgt spid="12"/>
                                        </p:tgtEl>
                                        <p:attrNameLst>
                                          <p:attrName>ppt_x</p:attrName>
                                        </p:attrNameLst>
                                      </p:cBhvr>
                                    </p:anim>
                                    <p:set>
                                      <p:cBhvr>
                                        <p:cTn id="21" dur="770" fill="hold"/>
                                        <p:tgtEl>
                                          <p:spTgt spid="12"/>
                                        </p:tgtEl>
                                        <p:attrNameLst>
                                          <p:attrName>ppt_y</p:attrName>
                                        </p:attrNameLst>
                                      </p:cBhvr>
                                      <p:to>
                                        <p:strVal val="(#ppt_y+0.4)"/>
                                      </p:to>
                                    </p:set>
                                    <p:anim from="(#ppt_y+0.4)" to="(#ppt_y)" calcmode="lin" valueType="num">
                                      <p:cBhvr>
                                        <p:cTn id="22" dur="1230" accel="100000" fill="hold">
                                          <p:stCondLst>
                                            <p:cond delay="770"/>
                                          </p:stCondLst>
                                        </p:cTn>
                                        <p:tgtEl>
                                          <p:spTgt spid="12"/>
                                        </p:tgtEl>
                                        <p:attrNameLst>
                                          <p:attrName>ppt_y</p:attrName>
                                        </p:attrNameLst>
                                      </p:cBhvr>
                                    </p:anim>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edge">
                                      <p:cBhvr>
                                        <p:cTn id="27" dur="2000"/>
                                        <p:tgtEl>
                                          <p:spTgt spid="5"/>
                                        </p:tgtEl>
                                      </p:cBhvr>
                                    </p:animEffect>
                                  </p:childTnLst>
                                </p:cTn>
                              </p:par>
                              <p:par>
                                <p:cTn id="28" presetID="20" presetClass="entr" presetSubtype="0"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edge">
                                      <p:cBhvr>
                                        <p:cTn id="30" dur="2000"/>
                                        <p:tgtEl>
                                          <p:spTgt spid="3"/>
                                        </p:tgtEl>
                                      </p:cBhvr>
                                    </p:animEffect>
                                  </p:childTnLst>
                                </p:cTn>
                              </p:par>
                              <p:par>
                                <p:cTn id="31" presetID="20"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edge">
                                      <p:cBhvr>
                                        <p:cTn id="33" dur="2000"/>
                                        <p:tgtEl>
                                          <p:spTgt spid="10"/>
                                        </p:tgtEl>
                                      </p:cBhvr>
                                    </p:animEffect>
                                  </p:childTnLst>
                                </p:cTn>
                              </p:par>
                              <p:par>
                                <p:cTn id="34" presetID="2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edge">
                                      <p:cBhvr>
                                        <p:cTn id="36" dur="2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edge">
                                      <p:cBhvr>
                                        <p:cTn id="41" dur="2000"/>
                                        <p:tgtEl>
                                          <p:spTgt spid="9"/>
                                        </p:tgtEl>
                                      </p:cBhvr>
                                    </p:animEffect>
                                  </p:childTnLst>
                                </p:cTn>
                              </p:par>
                              <p:par>
                                <p:cTn id="42" presetID="20" presetClass="entr" presetSubtype="0" fill="hold"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edge">
                                      <p:cBhvr>
                                        <p:cTn id="44" dur="2000"/>
                                        <p:tgtEl>
                                          <p:spTgt spid="13"/>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edge">
                                      <p:cBhvr>
                                        <p:cTn id="47" dur="2000"/>
                                        <p:tgtEl>
                                          <p:spTgt spid="4"/>
                                        </p:tgtEl>
                                      </p:cBhvr>
                                    </p:animEffect>
                                  </p:childTnLst>
                                </p:cTn>
                              </p:par>
                            </p:childTnLst>
                          </p:cTn>
                        </p:par>
                      </p:childTnLst>
                    </p:cTn>
                  </p:par>
                  <p:par>
                    <p:cTn id="48" fill="hold">
                      <p:stCondLst>
                        <p:cond delay="indefinite"/>
                      </p:stCondLst>
                      <p:childTnLst>
                        <p:par>
                          <p:cTn id="49" fill="hold">
                            <p:stCondLst>
                              <p:cond delay="0"/>
                            </p:stCondLst>
                            <p:childTnLst>
                              <p:par>
                                <p:cTn id="50" presetID="20" presetClass="entr" presetSubtype="0" fill="hold"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wedge">
                                      <p:cBhvr>
                                        <p:cTn id="52" dur="2000"/>
                                        <p:tgtEl>
                                          <p:spTgt spid="6"/>
                                        </p:tgtEl>
                                      </p:cBhvr>
                                    </p:animEffect>
                                  </p:childTnLst>
                                </p:cTn>
                              </p:par>
                              <p:par>
                                <p:cTn id="53" presetID="20" presetClass="entr" presetSubtype="0" fill="hold"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edge">
                                      <p:cBhvr>
                                        <p:cTn id="55" dur="2000"/>
                                        <p:tgtEl>
                                          <p:spTgt spid="8"/>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wedge">
                                      <p:cBhvr>
                                        <p:cTn id="58"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rrondir un rectangle avec un coin diagonal 11"/>
          <p:cNvSpPr/>
          <p:nvPr/>
        </p:nvSpPr>
        <p:spPr>
          <a:xfrm>
            <a:off x="2071670" y="2000240"/>
            <a:ext cx="6786610" cy="571504"/>
          </a:xfrm>
          <a:prstGeom prst="round2DiagRect">
            <a:avLst/>
          </a:prstGeom>
          <a:solidFill>
            <a:schemeClr val="accent5">
              <a:lumMod val="50000"/>
            </a:schemeClr>
          </a:solidFill>
          <a:ln>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fr-FR" dirty="0" smtClean="0">
                <a:latin typeface="Times New Roman" pitchFamily="18" charset="0"/>
                <a:cs typeface="Times New Roman" pitchFamily="18" charset="0"/>
              </a:rPr>
              <a:t>Les appareils de chauffage électrique par rayonnement.</a:t>
            </a:r>
          </a:p>
          <a:p>
            <a:pPr>
              <a:buFont typeface="Wingdings" pitchFamily="2" charset="2"/>
              <a:buChar char="§"/>
            </a:pPr>
            <a:r>
              <a:rPr lang="fr-FR" dirty="0" smtClean="0">
                <a:latin typeface="Times New Roman" pitchFamily="18" charset="0"/>
                <a:cs typeface="Times New Roman" pitchFamily="18" charset="0"/>
              </a:rPr>
              <a:t>Le chauffage central au gaz .</a:t>
            </a:r>
            <a:endParaRPr lang="fr-FR" dirty="0">
              <a:latin typeface="Times New Roman" pitchFamily="18" charset="0"/>
              <a:cs typeface="Times New Roman" pitchFamily="18" charset="0"/>
            </a:endParaRPr>
          </a:p>
        </p:txBody>
      </p:sp>
      <p:sp>
        <p:nvSpPr>
          <p:cNvPr id="13" name="Arrondir un rectangle avec un coin diagonal 12"/>
          <p:cNvSpPr/>
          <p:nvPr/>
        </p:nvSpPr>
        <p:spPr>
          <a:xfrm>
            <a:off x="357158" y="2857496"/>
            <a:ext cx="1357322" cy="571504"/>
          </a:xfrm>
          <a:prstGeom prst="round2DiagRect">
            <a:avLst/>
          </a:prstGeom>
          <a:solidFill>
            <a:schemeClr val="tx2">
              <a:lumMod val="50000"/>
            </a:schemeClr>
          </a:solidFill>
          <a:ln>
            <a:noFill/>
          </a:ln>
          <a:effectLst>
            <a:glow rad="228600">
              <a:schemeClr val="accent5">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Isolation   </a:t>
            </a:r>
            <a:endParaRPr lang="fr-FR" dirty="0"/>
          </a:p>
        </p:txBody>
      </p:sp>
      <p:sp>
        <p:nvSpPr>
          <p:cNvPr id="14" name="Arrondir un rectangle avec un coin diagonal 13"/>
          <p:cNvSpPr/>
          <p:nvPr/>
        </p:nvSpPr>
        <p:spPr>
          <a:xfrm>
            <a:off x="357158" y="3714752"/>
            <a:ext cx="1357322" cy="500066"/>
          </a:xfrm>
          <a:prstGeom prst="round2DiagRect">
            <a:avLst/>
          </a:prstGeom>
          <a:solidFill>
            <a:schemeClr val="tx2">
              <a:lumMod val="50000"/>
            </a:schemeClr>
          </a:solidFill>
          <a:ln>
            <a:noFill/>
          </a:ln>
          <a:effectLst>
            <a:glow rad="228600">
              <a:schemeClr val="accent5">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L’éclairage </a:t>
            </a:r>
            <a:endParaRPr lang="fr-FR" dirty="0"/>
          </a:p>
        </p:txBody>
      </p:sp>
      <p:sp>
        <p:nvSpPr>
          <p:cNvPr id="16" name="Arrondir un rectangle avec un coin diagonal 15"/>
          <p:cNvSpPr/>
          <p:nvPr/>
        </p:nvSpPr>
        <p:spPr>
          <a:xfrm>
            <a:off x="357158" y="4500570"/>
            <a:ext cx="1357322" cy="571504"/>
          </a:xfrm>
          <a:prstGeom prst="round2DiagRect">
            <a:avLst>
              <a:gd name="adj1" fmla="val 16667"/>
              <a:gd name="adj2" fmla="val 0"/>
            </a:avLst>
          </a:prstGeom>
          <a:solidFill>
            <a:schemeClr val="tx2">
              <a:lumMod val="50000"/>
            </a:schemeClr>
          </a:solidFill>
          <a:ln>
            <a:noFill/>
          </a:ln>
          <a:effectLst>
            <a:glow rad="228600">
              <a:schemeClr val="accent5">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700" b="1" i="1" dirty="0"/>
              <a:t>Production d’électricité </a:t>
            </a:r>
            <a:endParaRPr lang="fr-FR" sz="1700" dirty="0"/>
          </a:p>
        </p:txBody>
      </p:sp>
      <p:sp>
        <p:nvSpPr>
          <p:cNvPr id="17" name="Arrondir un rectangle avec un coin diagonal 16"/>
          <p:cNvSpPr/>
          <p:nvPr/>
        </p:nvSpPr>
        <p:spPr>
          <a:xfrm>
            <a:off x="357158" y="6143644"/>
            <a:ext cx="1357322" cy="571504"/>
          </a:xfrm>
          <a:prstGeom prst="round2DiagRect">
            <a:avLst/>
          </a:prstGeom>
          <a:solidFill>
            <a:schemeClr val="tx2">
              <a:lumMod val="50000"/>
            </a:schemeClr>
          </a:solidFill>
          <a:ln>
            <a:noFill/>
          </a:ln>
          <a:effectLst>
            <a:glow rad="228600">
              <a:schemeClr val="accent5">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transport routier </a:t>
            </a:r>
            <a:endParaRPr lang="fr-FR" dirty="0"/>
          </a:p>
        </p:txBody>
      </p:sp>
      <p:sp>
        <p:nvSpPr>
          <p:cNvPr id="18" name="Arrondir un rectangle avec un coin diagonal 17"/>
          <p:cNvSpPr/>
          <p:nvPr/>
        </p:nvSpPr>
        <p:spPr>
          <a:xfrm>
            <a:off x="2071670" y="2857496"/>
            <a:ext cx="6786610" cy="571504"/>
          </a:xfrm>
          <a:prstGeom prst="round2DiagRect">
            <a:avLst/>
          </a:prstGeom>
          <a:solidFill>
            <a:schemeClr val="accent5">
              <a:lumMod val="50000"/>
            </a:schemeClr>
          </a:solidFill>
          <a:ln>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fr-FR" dirty="0">
                <a:latin typeface="Times New Roman" pitchFamily="18" charset="0"/>
                <a:cs typeface="Times New Roman" pitchFamily="18" charset="0"/>
              </a:rPr>
              <a:t>Le </a:t>
            </a:r>
            <a:r>
              <a:rPr lang="fr-FR" dirty="0" smtClean="0">
                <a:latin typeface="Times New Roman" pitchFamily="18" charset="0"/>
                <a:cs typeface="Times New Roman" pitchFamily="18" charset="0"/>
              </a:rPr>
              <a:t>double-vitrage.</a:t>
            </a:r>
          </a:p>
          <a:p>
            <a:pPr>
              <a:buFont typeface="Wingdings" pitchFamily="2" charset="2"/>
              <a:buChar char="§"/>
            </a:pPr>
            <a:r>
              <a:rPr lang="fr-FR" dirty="0">
                <a:latin typeface="Times New Roman" pitchFamily="18" charset="0"/>
                <a:cs typeface="Times New Roman" pitchFamily="18" charset="0"/>
              </a:rPr>
              <a:t>Le polystyrène .</a:t>
            </a:r>
            <a:endParaRPr lang="fr-FR" dirty="0" smtClean="0">
              <a:latin typeface="Times New Roman" pitchFamily="18" charset="0"/>
              <a:cs typeface="Times New Roman" pitchFamily="18" charset="0"/>
            </a:endParaRPr>
          </a:p>
        </p:txBody>
      </p:sp>
      <p:sp>
        <p:nvSpPr>
          <p:cNvPr id="19" name="Arrondir un rectangle avec un coin diagonal 18"/>
          <p:cNvSpPr/>
          <p:nvPr/>
        </p:nvSpPr>
        <p:spPr>
          <a:xfrm>
            <a:off x="2071670" y="3714752"/>
            <a:ext cx="6786610" cy="500066"/>
          </a:xfrm>
          <a:prstGeom prst="round2DiagRect">
            <a:avLst/>
          </a:prstGeom>
          <a:solidFill>
            <a:schemeClr val="accent5">
              <a:lumMod val="50000"/>
            </a:schemeClr>
          </a:solidFill>
          <a:ln>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fr-FR" dirty="0" smtClean="0">
                <a:latin typeface="Times New Roman" pitchFamily="18" charset="0"/>
                <a:cs typeface="Times New Roman" pitchFamily="18" charset="0"/>
              </a:rPr>
              <a:t>Ampoules </a:t>
            </a:r>
            <a:r>
              <a:rPr lang="fr-FR" dirty="0">
                <a:latin typeface="Times New Roman" pitchFamily="18" charset="0"/>
                <a:cs typeface="Times New Roman" pitchFamily="18" charset="0"/>
              </a:rPr>
              <a:t>à basse consommation </a:t>
            </a:r>
            <a:r>
              <a:rPr lang="fr-FR" dirty="0" smtClean="0">
                <a:latin typeface="Times New Roman" pitchFamily="18" charset="0"/>
                <a:cs typeface="Times New Roman" pitchFamily="18" charset="0"/>
              </a:rPr>
              <a:t>d’électricité.</a:t>
            </a:r>
          </a:p>
        </p:txBody>
      </p:sp>
      <p:sp>
        <p:nvSpPr>
          <p:cNvPr id="21" name="Arrondir un rectangle avec un coin diagonal 20"/>
          <p:cNvSpPr/>
          <p:nvPr/>
        </p:nvSpPr>
        <p:spPr>
          <a:xfrm>
            <a:off x="2071670" y="4500570"/>
            <a:ext cx="6786610" cy="571504"/>
          </a:xfrm>
          <a:prstGeom prst="round2DiagRect">
            <a:avLst/>
          </a:prstGeom>
          <a:solidFill>
            <a:schemeClr val="accent5">
              <a:lumMod val="50000"/>
            </a:schemeClr>
          </a:solidFill>
          <a:ln>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fr-FR" dirty="0">
                <a:latin typeface="Times New Roman" pitchFamily="18" charset="0"/>
                <a:cs typeface="Times New Roman" pitchFamily="18" charset="0"/>
              </a:rPr>
              <a:t>systèmes de </a:t>
            </a:r>
            <a:r>
              <a:rPr lang="fr-FR" dirty="0" smtClean="0">
                <a:latin typeface="Times New Roman" pitchFamily="18" charset="0"/>
                <a:cs typeface="Times New Roman" pitchFamily="18" charset="0"/>
              </a:rPr>
              <a:t>cogénération.</a:t>
            </a:r>
          </a:p>
        </p:txBody>
      </p:sp>
      <p:sp>
        <p:nvSpPr>
          <p:cNvPr id="22" name="Arrondir un rectangle avec un coin diagonal 21"/>
          <p:cNvSpPr/>
          <p:nvPr/>
        </p:nvSpPr>
        <p:spPr>
          <a:xfrm>
            <a:off x="2071670" y="6143644"/>
            <a:ext cx="6786610" cy="571504"/>
          </a:xfrm>
          <a:prstGeom prst="round2DiagRect">
            <a:avLst/>
          </a:prstGeom>
          <a:solidFill>
            <a:schemeClr val="accent5">
              <a:lumMod val="50000"/>
            </a:schemeClr>
          </a:solidFill>
          <a:ln>
            <a:solidFill>
              <a:schemeClr val="accent2">
                <a:lumMod val="75000"/>
              </a:schemeClr>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fr-FR" dirty="0" smtClean="0">
                <a:latin typeface="Times New Roman" pitchFamily="18" charset="0"/>
                <a:cs typeface="Times New Roman" pitchFamily="18" charset="0"/>
              </a:rPr>
              <a:t>La voiture électrique.</a:t>
            </a:r>
          </a:p>
          <a:p>
            <a:pPr>
              <a:buFont typeface="Wingdings" pitchFamily="2" charset="2"/>
              <a:buChar char="§"/>
            </a:pPr>
            <a:r>
              <a:rPr lang="fr-FR" dirty="0" smtClean="0">
                <a:latin typeface="Times New Roman" pitchFamily="18" charset="0"/>
                <a:cs typeface="Times New Roman" pitchFamily="18" charset="0"/>
              </a:rPr>
              <a:t>Le transport en commun ( métro, trolleybus…)²</a:t>
            </a:r>
          </a:p>
        </p:txBody>
      </p:sp>
      <p:sp>
        <p:nvSpPr>
          <p:cNvPr id="30" name="Arrondir un rectangle avec un coin diagonal 29"/>
          <p:cNvSpPr/>
          <p:nvPr/>
        </p:nvSpPr>
        <p:spPr>
          <a:xfrm>
            <a:off x="357158" y="2000240"/>
            <a:ext cx="1357322" cy="571504"/>
          </a:xfrm>
          <a:prstGeom prst="round2DiagRect">
            <a:avLst/>
          </a:prstGeom>
          <a:solidFill>
            <a:schemeClr val="tx2">
              <a:lumMod val="50000"/>
            </a:schemeClr>
          </a:solidFill>
          <a:ln>
            <a:noFill/>
          </a:ln>
          <a:effectLst>
            <a:glow rad="228600">
              <a:schemeClr val="accent5">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chauffage</a:t>
            </a:r>
            <a:r>
              <a:rPr lang="fr-FR" b="1" i="1" dirty="0"/>
              <a:t>   </a:t>
            </a:r>
            <a:endParaRPr lang="fr-FR" dirty="0"/>
          </a:p>
        </p:txBody>
      </p:sp>
      <p:sp>
        <p:nvSpPr>
          <p:cNvPr id="31" name="Arrondir un rectangle avec un coin diagonal 30"/>
          <p:cNvSpPr/>
          <p:nvPr/>
        </p:nvSpPr>
        <p:spPr>
          <a:xfrm>
            <a:off x="357158" y="5357826"/>
            <a:ext cx="1357322" cy="500066"/>
          </a:xfrm>
          <a:prstGeom prst="round2DiagRect">
            <a:avLst/>
          </a:prstGeom>
          <a:solidFill>
            <a:schemeClr val="tx2">
              <a:lumMod val="50000"/>
            </a:schemeClr>
          </a:solidFill>
          <a:ln>
            <a:noFill/>
          </a:ln>
          <a:effectLst>
            <a:glow rad="228600">
              <a:schemeClr val="accent5">
                <a:satMod val="175000"/>
                <a:alpha val="40000"/>
              </a:schemeClr>
            </a:glow>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a:t>Secteur industriel  </a:t>
            </a:r>
            <a:endParaRPr lang="fr-FR" dirty="0"/>
          </a:p>
        </p:txBody>
      </p:sp>
      <p:sp>
        <p:nvSpPr>
          <p:cNvPr id="32" name="Arrondir un rectangle avec un coin diagonal 31"/>
          <p:cNvSpPr/>
          <p:nvPr/>
        </p:nvSpPr>
        <p:spPr>
          <a:xfrm>
            <a:off x="2071670" y="5357826"/>
            <a:ext cx="6786610" cy="500066"/>
          </a:xfrm>
          <a:prstGeom prst="round2DiagRect">
            <a:avLst/>
          </a:prstGeom>
          <a:solidFill>
            <a:schemeClr val="accent5">
              <a:lumMod val="50000"/>
            </a:schemeClr>
          </a:solidFill>
          <a:ln>
            <a:solidFill>
              <a:srgbClr val="C00000"/>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Wingdings" pitchFamily="2" charset="2"/>
              <a:buChar char="§"/>
            </a:pPr>
            <a:r>
              <a:rPr lang="fr-FR" dirty="0" smtClean="0">
                <a:latin typeface="Times New Roman" pitchFamily="18" charset="0"/>
                <a:cs typeface="Times New Roman" pitchFamily="18" charset="0"/>
              </a:rPr>
              <a:t>L’amélioration des systèmes de vapeur et de condensation .</a:t>
            </a:r>
          </a:p>
        </p:txBody>
      </p:sp>
      <p:sp>
        <p:nvSpPr>
          <p:cNvPr id="41" name="Pensées 40"/>
          <p:cNvSpPr/>
          <p:nvPr/>
        </p:nvSpPr>
        <p:spPr>
          <a:xfrm>
            <a:off x="2285984" y="0"/>
            <a:ext cx="4643470" cy="1428760"/>
          </a:xfrm>
          <a:prstGeom prst="cloudCallout">
            <a:avLst>
              <a:gd name="adj1" fmla="val -76585"/>
              <a:gd name="adj2" fmla="val 83279"/>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i="1" dirty="0">
                <a:effectLst>
                  <a:glow rad="228600">
                    <a:schemeClr val="accent4">
                      <a:satMod val="175000"/>
                      <a:alpha val="40000"/>
                    </a:schemeClr>
                  </a:glow>
                </a:effectLst>
                <a:latin typeface="Times New Roman" pitchFamily="18" charset="0"/>
                <a:cs typeface="Times New Roman" pitchFamily="18" charset="0"/>
              </a:rPr>
              <a:t>Réduction de la consommation de l’énergie</a:t>
            </a:r>
            <a:r>
              <a:rPr lang="fr-FR" sz="2000" b="1" i="1" dirty="0">
                <a:latin typeface="Times New Roman" pitchFamily="18" charset="0"/>
                <a:cs typeface="Times New Roman" pitchFamily="18" charset="0"/>
              </a:rPr>
              <a:t> </a:t>
            </a:r>
            <a:endParaRPr lang="fr-FR"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2000"/>
                                        <p:tgtEl>
                                          <p:spTgt spid="41"/>
                                        </p:tgtEl>
                                      </p:cBhvr>
                                    </p:animEffect>
                                    <p:anim calcmode="lin" valueType="num">
                                      <p:cBhvr>
                                        <p:cTn id="8" dur="2000" fill="hold"/>
                                        <p:tgtEl>
                                          <p:spTgt spid="41"/>
                                        </p:tgtEl>
                                        <p:attrNameLst>
                                          <p:attrName>style.rotation</p:attrName>
                                        </p:attrNameLst>
                                      </p:cBhvr>
                                      <p:tavLst>
                                        <p:tav tm="0">
                                          <p:val>
                                            <p:fltVal val="720"/>
                                          </p:val>
                                        </p:tav>
                                        <p:tav tm="100000">
                                          <p:val>
                                            <p:fltVal val="0"/>
                                          </p:val>
                                        </p:tav>
                                      </p:tavLst>
                                    </p:anim>
                                    <p:anim calcmode="lin" valueType="num">
                                      <p:cBhvr>
                                        <p:cTn id="9" dur="2000" fill="hold"/>
                                        <p:tgtEl>
                                          <p:spTgt spid="41"/>
                                        </p:tgtEl>
                                        <p:attrNameLst>
                                          <p:attrName>ppt_h</p:attrName>
                                        </p:attrNameLst>
                                      </p:cBhvr>
                                      <p:tavLst>
                                        <p:tav tm="0">
                                          <p:val>
                                            <p:fltVal val="0"/>
                                          </p:val>
                                        </p:tav>
                                        <p:tav tm="100000">
                                          <p:val>
                                            <p:strVal val="#ppt_h"/>
                                          </p:val>
                                        </p:tav>
                                      </p:tavLst>
                                    </p:anim>
                                    <p:anim calcmode="lin" valueType="num">
                                      <p:cBhvr>
                                        <p:cTn id="10" dur="2000" fill="hold"/>
                                        <p:tgtEl>
                                          <p:spTgt spid="41"/>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0"/>
                                        </p:tgtEl>
                                        <p:attrNameLst>
                                          <p:attrName>ppt_y</p:attrName>
                                        </p:attrNameLst>
                                      </p:cBhvr>
                                      <p:tavLst>
                                        <p:tav tm="0">
                                          <p:val>
                                            <p:strVal val="#ppt_y"/>
                                          </p:val>
                                        </p:tav>
                                        <p:tav tm="100000">
                                          <p:val>
                                            <p:strVal val="#ppt_y"/>
                                          </p:val>
                                        </p:tav>
                                      </p:tavLst>
                                    </p:anim>
                                    <p:anim calcmode="lin" valueType="num">
                                      <p:cBhvr>
                                        <p:cTn id="17"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from="(-#ppt_w/2)" to="(#ppt_x)" calcmode="lin" valueType="num">
                                      <p:cBhvr>
                                        <p:cTn id="24" dur="600" fill="hold">
                                          <p:stCondLst>
                                            <p:cond delay="0"/>
                                          </p:stCondLst>
                                        </p:cTn>
                                        <p:tgtEl>
                                          <p:spTgt spid="12"/>
                                        </p:tgtEl>
                                        <p:attrNameLst>
                                          <p:attrName>ppt_x</p:attrName>
                                        </p:attrNameLst>
                                      </p:cBhvr>
                                    </p:anim>
                                    <p:anim from="0" to="-1.0" calcmode="lin" valueType="num">
                                      <p:cBhvr>
                                        <p:cTn id="25" dur="200" decel="50000" autoRev="1" fill="hold">
                                          <p:stCondLst>
                                            <p:cond delay="600"/>
                                          </p:stCondLst>
                                        </p:cTn>
                                        <p:tgtEl>
                                          <p:spTgt spid="12"/>
                                        </p:tgtEl>
                                        <p:attrNameLst>
                                          <p:attrName>xshear</p:attrName>
                                        </p:attrNameLst>
                                      </p:cBhvr>
                                    </p:anim>
                                    <p:animScale>
                                      <p:cBhvr>
                                        <p:cTn id="26" dur="200" decel="100000" autoRev="1" fill="hold">
                                          <p:stCondLst>
                                            <p:cond delay="600"/>
                                          </p:stCondLst>
                                        </p:cTn>
                                        <p:tgtEl>
                                          <p:spTgt spid="12"/>
                                        </p:tgtEl>
                                      </p:cBhvr>
                                      <p:from x="100000" y="100000"/>
                                      <p:to x="80000" y="100000"/>
                                    </p:animScale>
                                    <p:anim by="(#ppt_h/3+#ppt_w*0.1)" calcmode="lin" valueType="num">
                                      <p:cBhvr additive="sum">
                                        <p:cTn id="27" dur="200" decel="100000" autoRev="1" fill="hold">
                                          <p:stCondLst>
                                            <p:cond delay="600"/>
                                          </p:stCondLst>
                                        </p:cTn>
                                        <p:tgtEl>
                                          <p:spTgt spid="12"/>
                                        </p:tgtEl>
                                        <p:attrNameLst>
                                          <p:attrName>ppt_x</p:attrName>
                                        </p:attrNameLst>
                                      </p:cBhvr>
                                    </p:anim>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grpId="0" nodeType="clickEffect">
                                  <p:stCondLst>
                                    <p:cond delay="0"/>
                                  </p:stCondLst>
                                  <p:iterate type="lt">
                                    <p:tmPct val="10000"/>
                                  </p:iterate>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3"/>
                                        </p:tgtEl>
                                        <p:attrNameLst>
                                          <p:attrName>ppt_y</p:attrName>
                                        </p:attrNameLst>
                                      </p:cBhvr>
                                      <p:tavLst>
                                        <p:tav tm="0">
                                          <p:val>
                                            <p:strVal val="#ppt_y"/>
                                          </p:val>
                                        </p:tav>
                                        <p:tav tm="100000">
                                          <p:val>
                                            <p:strVal val="#ppt_y"/>
                                          </p:val>
                                        </p:tav>
                                      </p:tavLst>
                                    </p:anim>
                                    <p:anim calcmode="lin" valueType="num">
                                      <p:cBhvr>
                                        <p:cTn id="3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34" presetClass="entr" presetSubtype="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from="(-#ppt_w/2)" to="(#ppt_x)" calcmode="lin" valueType="num">
                                      <p:cBhvr>
                                        <p:cTn id="41" dur="600" fill="hold">
                                          <p:stCondLst>
                                            <p:cond delay="0"/>
                                          </p:stCondLst>
                                        </p:cTn>
                                        <p:tgtEl>
                                          <p:spTgt spid="18"/>
                                        </p:tgtEl>
                                        <p:attrNameLst>
                                          <p:attrName>ppt_x</p:attrName>
                                        </p:attrNameLst>
                                      </p:cBhvr>
                                    </p:anim>
                                    <p:anim from="0" to="-1.0" calcmode="lin" valueType="num">
                                      <p:cBhvr>
                                        <p:cTn id="42" dur="200" decel="50000" autoRev="1" fill="hold">
                                          <p:stCondLst>
                                            <p:cond delay="600"/>
                                          </p:stCondLst>
                                        </p:cTn>
                                        <p:tgtEl>
                                          <p:spTgt spid="18"/>
                                        </p:tgtEl>
                                        <p:attrNameLst>
                                          <p:attrName>xshear</p:attrName>
                                        </p:attrNameLst>
                                      </p:cBhvr>
                                    </p:anim>
                                    <p:animScale>
                                      <p:cBhvr>
                                        <p:cTn id="43" dur="200" decel="100000" autoRev="1" fill="hold">
                                          <p:stCondLst>
                                            <p:cond delay="600"/>
                                          </p:stCondLst>
                                        </p:cTn>
                                        <p:tgtEl>
                                          <p:spTgt spid="18"/>
                                        </p:tgtEl>
                                      </p:cBhvr>
                                      <p:from x="100000" y="100000"/>
                                      <p:to x="80000" y="100000"/>
                                    </p:animScale>
                                    <p:anim by="(#ppt_h/3+#ppt_w*0.1)" calcmode="lin" valueType="num">
                                      <p:cBhvr additive="sum">
                                        <p:cTn id="44" dur="200" decel="100000" autoRev="1" fill="hold">
                                          <p:stCondLst>
                                            <p:cond delay="600"/>
                                          </p:stCondLst>
                                        </p:cTn>
                                        <p:tgtEl>
                                          <p:spTgt spid="18"/>
                                        </p:tgtEl>
                                        <p:attrNameLst>
                                          <p:attrName>ppt_x</p:attrName>
                                        </p:attrNameLst>
                                      </p:cBhvr>
                                    </p:anim>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14"/>
                                        </p:tgtEl>
                                        <p:attrNameLst>
                                          <p:attrName>ppt_y</p:attrName>
                                        </p:attrNameLst>
                                      </p:cBhvr>
                                      <p:tavLst>
                                        <p:tav tm="0">
                                          <p:val>
                                            <p:strVal val="#ppt_y"/>
                                          </p:val>
                                        </p:tav>
                                        <p:tav tm="100000">
                                          <p:val>
                                            <p:strVal val="#ppt_y"/>
                                          </p:val>
                                        </p:tav>
                                      </p:tavLst>
                                    </p:anim>
                                    <p:anim calcmode="lin" valueType="num">
                                      <p:cBhvr>
                                        <p:cTn id="51"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34" presetClass="entr" presetSubtype="0" fill="hold" grpId="0" nodeType="clickEffect">
                                  <p:stCondLst>
                                    <p:cond delay="0"/>
                                  </p:stCondLst>
                                  <p:childTnLst>
                                    <p:set>
                                      <p:cBhvr>
                                        <p:cTn id="57" dur="1" fill="hold">
                                          <p:stCondLst>
                                            <p:cond delay="0"/>
                                          </p:stCondLst>
                                        </p:cTn>
                                        <p:tgtEl>
                                          <p:spTgt spid="19"/>
                                        </p:tgtEl>
                                        <p:attrNameLst>
                                          <p:attrName>style.visibility</p:attrName>
                                        </p:attrNameLst>
                                      </p:cBhvr>
                                      <p:to>
                                        <p:strVal val="visible"/>
                                      </p:to>
                                    </p:set>
                                    <p:anim from="(-#ppt_w/2)" to="(#ppt_x)" calcmode="lin" valueType="num">
                                      <p:cBhvr>
                                        <p:cTn id="58" dur="600" fill="hold">
                                          <p:stCondLst>
                                            <p:cond delay="0"/>
                                          </p:stCondLst>
                                        </p:cTn>
                                        <p:tgtEl>
                                          <p:spTgt spid="19"/>
                                        </p:tgtEl>
                                        <p:attrNameLst>
                                          <p:attrName>ppt_x</p:attrName>
                                        </p:attrNameLst>
                                      </p:cBhvr>
                                    </p:anim>
                                    <p:anim from="0" to="-1.0" calcmode="lin" valueType="num">
                                      <p:cBhvr>
                                        <p:cTn id="59" dur="200" decel="50000" autoRev="1" fill="hold">
                                          <p:stCondLst>
                                            <p:cond delay="600"/>
                                          </p:stCondLst>
                                        </p:cTn>
                                        <p:tgtEl>
                                          <p:spTgt spid="19"/>
                                        </p:tgtEl>
                                        <p:attrNameLst>
                                          <p:attrName>xshear</p:attrName>
                                        </p:attrNameLst>
                                      </p:cBhvr>
                                    </p:anim>
                                    <p:animScale>
                                      <p:cBhvr>
                                        <p:cTn id="60" dur="200" decel="100000" autoRev="1" fill="hold">
                                          <p:stCondLst>
                                            <p:cond delay="600"/>
                                          </p:stCondLst>
                                        </p:cTn>
                                        <p:tgtEl>
                                          <p:spTgt spid="19"/>
                                        </p:tgtEl>
                                      </p:cBhvr>
                                      <p:from x="100000" y="100000"/>
                                      <p:to x="80000" y="100000"/>
                                    </p:animScale>
                                    <p:anim by="(#ppt_h/3+#ppt_w*0.1)" calcmode="lin" valueType="num">
                                      <p:cBhvr additive="sum">
                                        <p:cTn id="61" dur="200" decel="100000" autoRev="1" fill="hold">
                                          <p:stCondLst>
                                            <p:cond delay="600"/>
                                          </p:stCondLst>
                                        </p:cTn>
                                        <p:tgtEl>
                                          <p:spTgt spid="19"/>
                                        </p:tgtEl>
                                        <p:attrNameLst>
                                          <p:attrName>ppt_x</p:attrName>
                                        </p:attrNameLst>
                                      </p:cBhvr>
                                    </p:anim>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grpId="0" nodeType="clickEffect">
                                  <p:stCondLst>
                                    <p:cond delay="0"/>
                                  </p:stCondLst>
                                  <p:iterate type="lt">
                                    <p:tmPct val="10000"/>
                                  </p:iterate>
                                  <p:childTnLst>
                                    <p:set>
                                      <p:cBhvr>
                                        <p:cTn id="65" dur="1" fill="hold">
                                          <p:stCondLst>
                                            <p:cond delay="0"/>
                                          </p:stCondLst>
                                        </p:cTn>
                                        <p:tgtEl>
                                          <p:spTgt spid="16"/>
                                        </p:tgtEl>
                                        <p:attrNameLst>
                                          <p:attrName>style.visibility</p:attrName>
                                        </p:attrNameLst>
                                      </p:cBhvr>
                                      <p:to>
                                        <p:strVal val="visible"/>
                                      </p:to>
                                    </p:set>
                                    <p:anim calcmode="lin" valueType="num">
                                      <p:cBhvr>
                                        <p:cTn id="66"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6"/>
                                        </p:tgtEl>
                                        <p:attrNameLst>
                                          <p:attrName>ppt_y</p:attrName>
                                        </p:attrNameLst>
                                      </p:cBhvr>
                                      <p:tavLst>
                                        <p:tav tm="0">
                                          <p:val>
                                            <p:strVal val="#ppt_y"/>
                                          </p:val>
                                        </p:tav>
                                        <p:tav tm="100000">
                                          <p:val>
                                            <p:strVal val="#ppt_y"/>
                                          </p:val>
                                        </p:tav>
                                      </p:tavLst>
                                    </p:anim>
                                    <p:anim calcmode="lin" valueType="num">
                                      <p:cBhvr>
                                        <p:cTn id="68"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6"/>
                                        </p:tgtEl>
                                      </p:cBhvr>
                                    </p:animEffect>
                                  </p:childTnLst>
                                </p:cTn>
                              </p:par>
                            </p:childTnLst>
                          </p:cTn>
                        </p:par>
                      </p:childTnLst>
                    </p:cTn>
                  </p:par>
                  <p:par>
                    <p:cTn id="71" fill="hold">
                      <p:stCondLst>
                        <p:cond delay="indefinite"/>
                      </p:stCondLst>
                      <p:childTnLst>
                        <p:par>
                          <p:cTn id="72" fill="hold">
                            <p:stCondLst>
                              <p:cond delay="0"/>
                            </p:stCondLst>
                            <p:childTnLst>
                              <p:par>
                                <p:cTn id="73" presetID="34" presetClass="entr" presetSubtype="0" fill="hold" grpId="0" nodeType="clickEffect">
                                  <p:stCondLst>
                                    <p:cond delay="0"/>
                                  </p:stCondLst>
                                  <p:childTnLst>
                                    <p:set>
                                      <p:cBhvr>
                                        <p:cTn id="74" dur="1" fill="hold">
                                          <p:stCondLst>
                                            <p:cond delay="0"/>
                                          </p:stCondLst>
                                        </p:cTn>
                                        <p:tgtEl>
                                          <p:spTgt spid="21"/>
                                        </p:tgtEl>
                                        <p:attrNameLst>
                                          <p:attrName>style.visibility</p:attrName>
                                        </p:attrNameLst>
                                      </p:cBhvr>
                                      <p:to>
                                        <p:strVal val="visible"/>
                                      </p:to>
                                    </p:set>
                                    <p:anim from="(-#ppt_w/2)" to="(#ppt_x)" calcmode="lin" valueType="num">
                                      <p:cBhvr>
                                        <p:cTn id="75" dur="600" fill="hold">
                                          <p:stCondLst>
                                            <p:cond delay="0"/>
                                          </p:stCondLst>
                                        </p:cTn>
                                        <p:tgtEl>
                                          <p:spTgt spid="21"/>
                                        </p:tgtEl>
                                        <p:attrNameLst>
                                          <p:attrName>ppt_x</p:attrName>
                                        </p:attrNameLst>
                                      </p:cBhvr>
                                    </p:anim>
                                    <p:anim from="0" to="-1.0" calcmode="lin" valueType="num">
                                      <p:cBhvr>
                                        <p:cTn id="76" dur="200" decel="50000" autoRev="1" fill="hold">
                                          <p:stCondLst>
                                            <p:cond delay="600"/>
                                          </p:stCondLst>
                                        </p:cTn>
                                        <p:tgtEl>
                                          <p:spTgt spid="21"/>
                                        </p:tgtEl>
                                        <p:attrNameLst>
                                          <p:attrName>xshear</p:attrName>
                                        </p:attrNameLst>
                                      </p:cBhvr>
                                    </p:anim>
                                    <p:animScale>
                                      <p:cBhvr>
                                        <p:cTn id="77" dur="200" decel="100000" autoRev="1" fill="hold">
                                          <p:stCondLst>
                                            <p:cond delay="600"/>
                                          </p:stCondLst>
                                        </p:cTn>
                                        <p:tgtEl>
                                          <p:spTgt spid="21"/>
                                        </p:tgtEl>
                                      </p:cBhvr>
                                      <p:from x="100000" y="100000"/>
                                      <p:to x="80000" y="100000"/>
                                    </p:animScale>
                                    <p:anim by="(#ppt_h/3+#ppt_w*0.1)" calcmode="lin" valueType="num">
                                      <p:cBhvr additive="sum">
                                        <p:cTn id="78" dur="200" decel="100000" autoRev="1" fill="hold">
                                          <p:stCondLst>
                                            <p:cond delay="600"/>
                                          </p:stCondLst>
                                        </p:cTn>
                                        <p:tgtEl>
                                          <p:spTgt spid="21"/>
                                        </p:tgtEl>
                                        <p:attrNameLst>
                                          <p:attrName>ppt_x</p:attrName>
                                        </p:attrNameLst>
                                      </p:cBhvr>
                                    </p:anim>
                                  </p:childTnLst>
                                </p:cTn>
                              </p:par>
                            </p:childTnLst>
                          </p:cTn>
                        </p:par>
                      </p:childTnLst>
                    </p:cTn>
                  </p:par>
                  <p:par>
                    <p:cTn id="79" fill="hold">
                      <p:stCondLst>
                        <p:cond delay="indefinite"/>
                      </p:stCondLst>
                      <p:childTnLst>
                        <p:par>
                          <p:cTn id="80" fill="hold">
                            <p:stCondLst>
                              <p:cond delay="0"/>
                            </p:stCondLst>
                            <p:childTnLst>
                              <p:par>
                                <p:cTn id="81" presetID="41" presetClass="entr" presetSubtype="0" fill="hold" grpId="0" nodeType="clickEffect">
                                  <p:stCondLst>
                                    <p:cond delay="0"/>
                                  </p:stCondLst>
                                  <p:iterate type="lt">
                                    <p:tmPct val="10000"/>
                                  </p:iterate>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1"/>
                                        </p:tgtEl>
                                        <p:attrNameLst>
                                          <p:attrName>ppt_y</p:attrName>
                                        </p:attrNameLst>
                                      </p:cBhvr>
                                      <p:tavLst>
                                        <p:tav tm="0">
                                          <p:val>
                                            <p:strVal val="#ppt_y"/>
                                          </p:val>
                                        </p:tav>
                                        <p:tav tm="100000">
                                          <p:val>
                                            <p:strVal val="#ppt_y"/>
                                          </p:val>
                                        </p:tav>
                                      </p:tavLst>
                                    </p:anim>
                                    <p:anim calcmode="lin" valueType="num">
                                      <p:cBhvr>
                                        <p:cTn id="85"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1"/>
                                        </p:tgtEl>
                                      </p:cBhvr>
                                    </p:animEffect>
                                  </p:childTnLst>
                                </p:cTn>
                              </p:par>
                            </p:childTnLst>
                          </p:cTn>
                        </p:par>
                      </p:childTnLst>
                    </p:cTn>
                  </p:par>
                  <p:par>
                    <p:cTn id="88" fill="hold">
                      <p:stCondLst>
                        <p:cond delay="indefinite"/>
                      </p:stCondLst>
                      <p:childTnLst>
                        <p:par>
                          <p:cTn id="89" fill="hold">
                            <p:stCondLst>
                              <p:cond delay="0"/>
                            </p:stCondLst>
                            <p:childTnLst>
                              <p:par>
                                <p:cTn id="90" presetID="34" presetClass="entr" presetSubtype="0" fill="hold" grpId="0" nodeType="clickEffect">
                                  <p:stCondLst>
                                    <p:cond delay="0"/>
                                  </p:stCondLst>
                                  <p:childTnLst>
                                    <p:set>
                                      <p:cBhvr>
                                        <p:cTn id="91" dur="1" fill="hold">
                                          <p:stCondLst>
                                            <p:cond delay="0"/>
                                          </p:stCondLst>
                                        </p:cTn>
                                        <p:tgtEl>
                                          <p:spTgt spid="32"/>
                                        </p:tgtEl>
                                        <p:attrNameLst>
                                          <p:attrName>style.visibility</p:attrName>
                                        </p:attrNameLst>
                                      </p:cBhvr>
                                      <p:to>
                                        <p:strVal val="visible"/>
                                      </p:to>
                                    </p:set>
                                    <p:anim from="(-#ppt_w/2)" to="(#ppt_x)" calcmode="lin" valueType="num">
                                      <p:cBhvr>
                                        <p:cTn id="92" dur="600" fill="hold">
                                          <p:stCondLst>
                                            <p:cond delay="0"/>
                                          </p:stCondLst>
                                        </p:cTn>
                                        <p:tgtEl>
                                          <p:spTgt spid="32"/>
                                        </p:tgtEl>
                                        <p:attrNameLst>
                                          <p:attrName>ppt_x</p:attrName>
                                        </p:attrNameLst>
                                      </p:cBhvr>
                                    </p:anim>
                                    <p:anim from="0" to="-1.0" calcmode="lin" valueType="num">
                                      <p:cBhvr>
                                        <p:cTn id="93" dur="200" decel="50000" autoRev="1" fill="hold">
                                          <p:stCondLst>
                                            <p:cond delay="600"/>
                                          </p:stCondLst>
                                        </p:cTn>
                                        <p:tgtEl>
                                          <p:spTgt spid="32"/>
                                        </p:tgtEl>
                                        <p:attrNameLst>
                                          <p:attrName>xshear</p:attrName>
                                        </p:attrNameLst>
                                      </p:cBhvr>
                                    </p:anim>
                                    <p:animScale>
                                      <p:cBhvr>
                                        <p:cTn id="94" dur="200" decel="100000" autoRev="1" fill="hold">
                                          <p:stCondLst>
                                            <p:cond delay="600"/>
                                          </p:stCondLst>
                                        </p:cTn>
                                        <p:tgtEl>
                                          <p:spTgt spid="32"/>
                                        </p:tgtEl>
                                      </p:cBhvr>
                                      <p:from x="100000" y="100000"/>
                                      <p:to x="80000" y="100000"/>
                                    </p:animScale>
                                    <p:anim by="(#ppt_h/3+#ppt_w*0.1)" calcmode="lin" valueType="num">
                                      <p:cBhvr additive="sum">
                                        <p:cTn id="95" dur="200" decel="100000" autoRev="1" fill="hold">
                                          <p:stCondLst>
                                            <p:cond delay="600"/>
                                          </p:stCondLst>
                                        </p:cTn>
                                        <p:tgtEl>
                                          <p:spTgt spid="32"/>
                                        </p:tgtEl>
                                        <p:attrNameLst>
                                          <p:attrName>ppt_x</p:attrName>
                                        </p:attrNameLst>
                                      </p:cBhvr>
                                    </p:anim>
                                  </p:childTnLst>
                                </p:cTn>
                              </p:par>
                            </p:childTnLst>
                          </p:cTn>
                        </p:par>
                      </p:childTnLst>
                    </p:cTn>
                  </p:par>
                  <p:par>
                    <p:cTn id="96" fill="hold">
                      <p:stCondLst>
                        <p:cond delay="indefinite"/>
                      </p:stCondLst>
                      <p:childTnLst>
                        <p:par>
                          <p:cTn id="97" fill="hold">
                            <p:stCondLst>
                              <p:cond delay="0"/>
                            </p:stCondLst>
                            <p:childTnLst>
                              <p:par>
                                <p:cTn id="98" presetID="41" presetClass="entr" presetSubtype="0" fill="hold" grpId="0" nodeType="clickEffect">
                                  <p:stCondLst>
                                    <p:cond delay="0"/>
                                  </p:stCondLst>
                                  <p:iterate type="lt">
                                    <p:tmPct val="10000"/>
                                  </p:iterate>
                                  <p:childTnLst>
                                    <p:set>
                                      <p:cBhvr>
                                        <p:cTn id="99" dur="1" fill="hold">
                                          <p:stCondLst>
                                            <p:cond delay="0"/>
                                          </p:stCondLst>
                                        </p:cTn>
                                        <p:tgtEl>
                                          <p:spTgt spid="17"/>
                                        </p:tgtEl>
                                        <p:attrNameLst>
                                          <p:attrName>style.visibility</p:attrName>
                                        </p:attrNameLst>
                                      </p:cBhvr>
                                      <p:to>
                                        <p:strVal val="visible"/>
                                      </p:to>
                                    </p:set>
                                    <p:anim calcmode="lin" valueType="num">
                                      <p:cBhvr>
                                        <p:cTn id="100"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17"/>
                                        </p:tgtEl>
                                        <p:attrNameLst>
                                          <p:attrName>ppt_y</p:attrName>
                                        </p:attrNameLst>
                                      </p:cBhvr>
                                      <p:tavLst>
                                        <p:tav tm="0">
                                          <p:val>
                                            <p:strVal val="#ppt_y"/>
                                          </p:val>
                                        </p:tav>
                                        <p:tav tm="100000">
                                          <p:val>
                                            <p:strVal val="#ppt_y"/>
                                          </p:val>
                                        </p:tav>
                                      </p:tavLst>
                                    </p:anim>
                                    <p:anim calcmode="lin" valueType="num">
                                      <p:cBhvr>
                                        <p:cTn id="102"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17"/>
                                        </p:tgtEl>
                                      </p:cBhvr>
                                    </p:animEffect>
                                  </p:childTnLst>
                                </p:cTn>
                              </p:par>
                            </p:childTnLst>
                          </p:cTn>
                        </p:par>
                      </p:childTnLst>
                    </p:cTn>
                  </p:par>
                  <p:par>
                    <p:cTn id="105" fill="hold">
                      <p:stCondLst>
                        <p:cond delay="indefinite"/>
                      </p:stCondLst>
                      <p:childTnLst>
                        <p:par>
                          <p:cTn id="106" fill="hold">
                            <p:stCondLst>
                              <p:cond delay="0"/>
                            </p:stCondLst>
                            <p:childTnLst>
                              <p:par>
                                <p:cTn id="107" presetID="34" presetClass="entr" presetSubtype="0" fill="hold" grpId="0" nodeType="clickEffect">
                                  <p:stCondLst>
                                    <p:cond delay="0"/>
                                  </p:stCondLst>
                                  <p:childTnLst>
                                    <p:set>
                                      <p:cBhvr>
                                        <p:cTn id="108" dur="1" fill="hold">
                                          <p:stCondLst>
                                            <p:cond delay="0"/>
                                          </p:stCondLst>
                                        </p:cTn>
                                        <p:tgtEl>
                                          <p:spTgt spid="22"/>
                                        </p:tgtEl>
                                        <p:attrNameLst>
                                          <p:attrName>style.visibility</p:attrName>
                                        </p:attrNameLst>
                                      </p:cBhvr>
                                      <p:to>
                                        <p:strVal val="visible"/>
                                      </p:to>
                                    </p:set>
                                    <p:anim from="(-#ppt_w/2)" to="(#ppt_x)" calcmode="lin" valueType="num">
                                      <p:cBhvr>
                                        <p:cTn id="109" dur="600" fill="hold">
                                          <p:stCondLst>
                                            <p:cond delay="0"/>
                                          </p:stCondLst>
                                        </p:cTn>
                                        <p:tgtEl>
                                          <p:spTgt spid="22"/>
                                        </p:tgtEl>
                                        <p:attrNameLst>
                                          <p:attrName>ppt_x</p:attrName>
                                        </p:attrNameLst>
                                      </p:cBhvr>
                                    </p:anim>
                                    <p:anim from="0" to="-1.0" calcmode="lin" valueType="num">
                                      <p:cBhvr>
                                        <p:cTn id="110" dur="200" decel="50000" autoRev="1" fill="hold">
                                          <p:stCondLst>
                                            <p:cond delay="600"/>
                                          </p:stCondLst>
                                        </p:cTn>
                                        <p:tgtEl>
                                          <p:spTgt spid="22"/>
                                        </p:tgtEl>
                                        <p:attrNameLst>
                                          <p:attrName>xshear</p:attrName>
                                        </p:attrNameLst>
                                      </p:cBhvr>
                                    </p:anim>
                                    <p:animScale>
                                      <p:cBhvr>
                                        <p:cTn id="111" dur="200" decel="100000" autoRev="1" fill="hold">
                                          <p:stCondLst>
                                            <p:cond delay="600"/>
                                          </p:stCondLst>
                                        </p:cTn>
                                        <p:tgtEl>
                                          <p:spTgt spid="22"/>
                                        </p:tgtEl>
                                      </p:cBhvr>
                                      <p:from x="100000" y="100000"/>
                                      <p:to x="80000" y="100000"/>
                                    </p:animScale>
                                    <p:anim by="(#ppt_h/3+#ppt_w*0.1)" calcmode="lin" valueType="num">
                                      <p:cBhvr additive="sum">
                                        <p:cTn id="112" dur="200" decel="100000" autoRev="1" fill="hold">
                                          <p:stCondLst>
                                            <p:cond delay="600"/>
                                          </p:stCondLst>
                                        </p:cTn>
                                        <p:tgtEl>
                                          <p:spTgt spid="2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6" grpId="0" animBg="1"/>
      <p:bldP spid="17" grpId="0" animBg="1"/>
      <p:bldP spid="18" grpId="0" animBg="1"/>
      <p:bldP spid="19" grpId="0" animBg="1"/>
      <p:bldP spid="21" grpId="0" animBg="1"/>
      <p:bldP spid="22" grpId="0" animBg="1"/>
      <p:bldP spid="30" grpId="0" animBg="1"/>
      <p:bldP spid="31" grpId="0" animBg="1"/>
      <p:bldP spid="32" grpId="0" animBg="1"/>
      <p:bldP spid="4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a:spLocks noChangeArrowheads="1"/>
          </p:cNvSpPr>
          <p:nvPr/>
        </p:nvSpPr>
        <p:spPr bwMode="auto">
          <a:xfrm>
            <a:off x="5306372" y="4337536"/>
            <a:ext cx="2374900" cy="792162"/>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Programme indicatif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Des besoins en moyenne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De production </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25" name="Line 21"/>
          <p:cNvSpPr>
            <a:spLocks noChangeShapeType="1"/>
          </p:cNvSpPr>
          <p:nvPr/>
        </p:nvSpPr>
        <p:spPr bwMode="auto">
          <a:xfrm>
            <a:off x="4284663" y="2636044"/>
            <a:ext cx="71437" cy="3097213"/>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26" name="Rectangle 25"/>
          <p:cNvSpPr>
            <a:spLocks noChangeArrowheads="1"/>
          </p:cNvSpPr>
          <p:nvPr/>
        </p:nvSpPr>
        <p:spPr bwMode="auto">
          <a:xfrm>
            <a:off x="1331913" y="261144"/>
            <a:ext cx="6480175" cy="431800"/>
          </a:xfrm>
          <a:prstGeom prst="rect">
            <a:avLst/>
          </a:prstGeom>
          <a:blipFill>
            <a:blip r:embed="rId2"/>
            <a:tile tx="0" ty="0" sx="100000" sy="100000" flip="none" algn="tl"/>
          </a:blipFill>
          <a:ln w="9525">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b="1" dirty="0">
                <a:ln w="50800"/>
                <a:solidFill>
                  <a:srgbClr val="000000"/>
                </a:solidFill>
                <a:latin typeface="Arial" pitchFamily="34" charset="0"/>
                <a:cs typeface="Arial" pitchFamily="34" charset="0"/>
              </a:rPr>
              <a:t>Cadre législatif et réglementaire </a:t>
            </a:r>
            <a:endParaRPr lang="en-US" b="1" dirty="0">
              <a:ln w="50800"/>
              <a:solidFill>
                <a:srgbClr val="000000"/>
              </a:solidFill>
              <a:latin typeface="Arial" pitchFamily="34" charset="0"/>
              <a:cs typeface="Arial" pitchFamily="34" charset="0"/>
            </a:endParaRPr>
          </a:p>
        </p:txBody>
      </p:sp>
      <p:sp>
        <p:nvSpPr>
          <p:cNvPr id="27" name="Rectangle 26"/>
          <p:cNvSpPr>
            <a:spLocks noChangeArrowheads="1"/>
          </p:cNvSpPr>
          <p:nvPr/>
        </p:nvSpPr>
        <p:spPr bwMode="auto">
          <a:xfrm>
            <a:off x="6156325" y="1701007"/>
            <a:ext cx="2843213" cy="863600"/>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Loi 04-09 du 14 août 2004</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 sur les énergie renouvelables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Dans le cadre</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 de développement durable</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28" name="Rectangle 27"/>
          <p:cNvSpPr>
            <a:spLocks noChangeArrowheads="1"/>
          </p:cNvSpPr>
          <p:nvPr/>
        </p:nvSpPr>
        <p:spPr bwMode="auto">
          <a:xfrm>
            <a:off x="2916238" y="1772444"/>
            <a:ext cx="2447925" cy="863600"/>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Loi 02-01 du 05 février 2002</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relative à l’électricité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Et distribution public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De gaz</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29" name="Rectangle 28"/>
          <p:cNvSpPr>
            <a:spLocks noChangeArrowheads="1"/>
          </p:cNvSpPr>
          <p:nvPr/>
        </p:nvSpPr>
        <p:spPr bwMode="auto">
          <a:xfrm>
            <a:off x="179388" y="1772444"/>
            <a:ext cx="2232025" cy="863600"/>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Loi 99-09 du 28 juillet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relative a la maîtrise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D’énergie</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30" name="Rectangle 29"/>
          <p:cNvSpPr>
            <a:spLocks noChangeArrowheads="1"/>
          </p:cNvSpPr>
          <p:nvPr/>
        </p:nvSpPr>
        <p:spPr bwMode="auto">
          <a:xfrm>
            <a:off x="6429388" y="5643578"/>
            <a:ext cx="2484437" cy="863600"/>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Prévoit un programme</a:t>
            </a:r>
            <a:r>
              <a:rPr lang="fr-FR" b="1" dirty="0">
                <a:ln w="50800">
                  <a:solidFill>
                    <a:srgbClr val="000000"/>
                  </a:solidFill>
                </a:ln>
                <a:solidFill>
                  <a:sysClr val="window" lastClr="FFFFFF">
                    <a:shade val="50000"/>
                  </a:sysClr>
                </a:solidFill>
                <a:latin typeface="Arial" pitchFamily="34" charset="0"/>
                <a:cs typeface="Arial" pitchFamily="34" charset="0"/>
              </a:rPr>
              <a:t> </a:t>
            </a:r>
            <a:endParaRPr lang="fr-FR" sz="1400" b="1" dirty="0">
              <a:ln w="50800">
                <a:solidFill>
                  <a:srgbClr val="000000"/>
                </a:solidFill>
              </a:ln>
              <a:solidFill>
                <a:sysClr val="window" lastClr="FFFFFF">
                  <a:shade val="50000"/>
                </a:sysClr>
              </a:solidFill>
              <a:latin typeface="Arial" pitchFamily="34" charset="0"/>
              <a:cs typeface="Arial" pitchFamily="34" charset="0"/>
            </a:endParaRP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Nationale de promotion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Des ER</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31" name="Rectangle 30"/>
          <p:cNvSpPr>
            <a:spLocks noChangeArrowheads="1"/>
          </p:cNvSpPr>
          <p:nvPr/>
        </p:nvSpPr>
        <p:spPr bwMode="auto">
          <a:xfrm>
            <a:off x="1979613" y="4364832"/>
            <a:ext cx="1727200" cy="863600"/>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Fond national</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 pour la maîtrise</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Des énergies</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32" name="Rectangle 31"/>
          <p:cNvSpPr>
            <a:spLocks noChangeArrowheads="1"/>
          </p:cNvSpPr>
          <p:nvPr/>
        </p:nvSpPr>
        <p:spPr bwMode="auto">
          <a:xfrm>
            <a:off x="0" y="3140869"/>
            <a:ext cx="2051050" cy="792163"/>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Programme national</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De </a:t>
            </a:r>
            <a:r>
              <a:rPr lang="fr-FR" sz="1400" b="1" dirty="0" smtClean="0">
                <a:ln w="50800">
                  <a:solidFill>
                    <a:srgbClr val="000000"/>
                  </a:solidFill>
                </a:ln>
                <a:solidFill>
                  <a:sysClr val="window" lastClr="FFFFFF">
                    <a:shade val="50000"/>
                  </a:sysClr>
                </a:solidFill>
                <a:latin typeface="Arial" pitchFamily="34" charset="0"/>
                <a:cs typeface="Arial" pitchFamily="34" charset="0"/>
              </a:rPr>
              <a:t>maitrise </a:t>
            </a:r>
            <a:r>
              <a:rPr lang="fr-FR" sz="1400" b="1" dirty="0">
                <a:ln w="50800">
                  <a:solidFill>
                    <a:srgbClr val="000000"/>
                  </a:solidFill>
                </a:ln>
                <a:solidFill>
                  <a:sysClr val="window" lastClr="FFFFFF">
                    <a:shade val="50000"/>
                  </a:sysClr>
                </a:solidFill>
                <a:latin typeface="Arial" pitchFamily="34" charset="0"/>
                <a:cs typeface="Arial" pitchFamily="34" charset="0"/>
              </a:rPr>
              <a:t>de l’énergie</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33" name="Rectangle 32"/>
          <p:cNvSpPr>
            <a:spLocks noChangeArrowheads="1"/>
          </p:cNvSpPr>
          <p:nvPr/>
        </p:nvSpPr>
        <p:spPr bwMode="auto">
          <a:xfrm>
            <a:off x="3563938" y="5733257"/>
            <a:ext cx="2374900" cy="792162"/>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Prime pour électricité</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verte</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34" name="Rectangle 33"/>
          <p:cNvSpPr>
            <a:spLocks noChangeArrowheads="1"/>
          </p:cNvSpPr>
          <p:nvPr/>
        </p:nvSpPr>
        <p:spPr bwMode="auto">
          <a:xfrm>
            <a:off x="250825" y="5804694"/>
            <a:ext cx="2374900" cy="792163"/>
          </a:xfrm>
          <a:prstGeom prst="rect">
            <a:avLst/>
          </a:prstGeom>
          <a:blipFill>
            <a:blip r:embed="rId2"/>
            <a:tile tx="0" ty="0" sx="100000" sy="100000" flip="none" algn="tl"/>
          </a:blipFill>
          <a:ln w="9525">
            <a:solidFill>
              <a:schemeClr val="tx1"/>
            </a:solid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none" anchor="ct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Times New Roman" pitchFamily="18" charset="0"/>
                <a:cs typeface="Times New Roman" pitchFamily="18" charset="0"/>
              </a:defRPr>
            </a:lvl1pPr>
            <a:lvl2pPr marL="457200" algn="l" rtl="0" fontAlgn="base">
              <a:spcBef>
                <a:spcPct val="0"/>
              </a:spcBef>
              <a:spcAft>
                <a:spcPct val="0"/>
              </a:spcAft>
              <a:defRPr kern="1200">
                <a:solidFill>
                  <a:sysClr val="windowText" lastClr="000000"/>
                </a:solidFill>
                <a:latin typeface="Times New Roman" pitchFamily="18" charset="0"/>
                <a:cs typeface="Times New Roman" pitchFamily="18" charset="0"/>
              </a:defRPr>
            </a:lvl2pPr>
            <a:lvl3pPr marL="914400" algn="l" rtl="0" fontAlgn="base">
              <a:spcBef>
                <a:spcPct val="0"/>
              </a:spcBef>
              <a:spcAft>
                <a:spcPct val="0"/>
              </a:spcAft>
              <a:defRPr kern="1200">
                <a:solidFill>
                  <a:sysClr val="windowText" lastClr="000000"/>
                </a:solidFill>
                <a:latin typeface="Times New Roman" pitchFamily="18" charset="0"/>
                <a:cs typeface="Times New Roman" pitchFamily="18" charset="0"/>
              </a:defRPr>
            </a:lvl3pPr>
            <a:lvl4pPr marL="1371600" algn="l" rtl="0" fontAlgn="base">
              <a:spcBef>
                <a:spcPct val="0"/>
              </a:spcBef>
              <a:spcAft>
                <a:spcPct val="0"/>
              </a:spcAft>
              <a:defRPr kern="1200">
                <a:solidFill>
                  <a:sysClr val="windowText" lastClr="000000"/>
                </a:solidFill>
                <a:latin typeface="Times New Roman" pitchFamily="18" charset="0"/>
                <a:cs typeface="Times New Roman" pitchFamily="18" charset="0"/>
              </a:defRPr>
            </a:lvl4pPr>
            <a:lvl5pPr marL="1828800" algn="l" rtl="0" fontAlgn="base">
              <a:spcBef>
                <a:spcPct val="0"/>
              </a:spcBef>
              <a:spcAft>
                <a:spcPct val="0"/>
              </a:spcAft>
              <a:defRPr kern="1200">
                <a:solidFill>
                  <a:sysClr val="windowText" lastClr="000000"/>
                </a:solidFill>
                <a:latin typeface="Times New Roman" pitchFamily="18" charset="0"/>
                <a:cs typeface="Times New Roman" pitchFamily="18" charset="0"/>
              </a:defRPr>
            </a:lvl5pPr>
            <a:lvl6pPr marL="2286000" algn="l" defTabSz="914400" rtl="0" eaLnBrk="1" latinLnBrk="0" hangingPunct="1">
              <a:defRPr kern="1200">
                <a:solidFill>
                  <a:sysClr val="windowText" lastClr="000000"/>
                </a:solidFill>
                <a:latin typeface="Times New Roman" pitchFamily="18" charset="0"/>
                <a:cs typeface="Times New Roman" pitchFamily="18" charset="0"/>
              </a:defRPr>
            </a:lvl6pPr>
            <a:lvl7pPr marL="2743200" algn="l" defTabSz="914400" rtl="0" eaLnBrk="1" latinLnBrk="0" hangingPunct="1">
              <a:defRPr kern="1200">
                <a:solidFill>
                  <a:sysClr val="windowText" lastClr="000000"/>
                </a:solidFill>
                <a:latin typeface="Times New Roman" pitchFamily="18" charset="0"/>
                <a:cs typeface="Times New Roman" pitchFamily="18" charset="0"/>
              </a:defRPr>
            </a:lvl7pPr>
            <a:lvl8pPr marL="3200400" algn="l" defTabSz="914400" rtl="0" eaLnBrk="1" latinLnBrk="0" hangingPunct="1">
              <a:defRPr kern="1200">
                <a:solidFill>
                  <a:sysClr val="windowText" lastClr="000000"/>
                </a:solidFill>
                <a:latin typeface="Times New Roman" pitchFamily="18" charset="0"/>
                <a:cs typeface="Times New Roman" pitchFamily="18" charset="0"/>
              </a:defRPr>
            </a:lvl8pPr>
            <a:lvl9pPr marL="3657600" algn="l" defTabSz="914400" rtl="0" eaLnBrk="1" latinLnBrk="0" hangingPunct="1">
              <a:defRPr kern="1200">
                <a:solidFill>
                  <a:sysClr val="windowText" lastClr="000000"/>
                </a:solidFill>
                <a:latin typeface="Times New Roman" pitchFamily="18" charset="0"/>
                <a:cs typeface="Times New Roman" pitchFamily="18" charset="0"/>
              </a:defRPr>
            </a:lvl9pPr>
          </a:lstStyle>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Subvention de projet </a:t>
            </a:r>
          </a:p>
          <a:p>
            <a:pPr algn="ctr" rtl="1"/>
            <a:r>
              <a:rPr lang="fr-FR" sz="1400" b="1" dirty="0">
                <a:ln w="50800">
                  <a:solidFill>
                    <a:srgbClr val="000000"/>
                  </a:solidFill>
                </a:ln>
                <a:solidFill>
                  <a:sysClr val="window" lastClr="FFFFFF">
                    <a:shade val="50000"/>
                  </a:sysClr>
                </a:solidFill>
                <a:latin typeface="Arial" pitchFamily="34" charset="0"/>
                <a:cs typeface="Arial" pitchFamily="34" charset="0"/>
              </a:rPr>
              <a:t>ER et efficacité énergétique</a:t>
            </a:r>
            <a:endParaRPr lang="en-US" sz="1400" b="1" dirty="0">
              <a:ln w="50800">
                <a:solidFill>
                  <a:srgbClr val="000000"/>
                </a:solidFill>
              </a:ln>
              <a:solidFill>
                <a:sysClr val="window" lastClr="FFFFFF">
                  <a:shade val="50000"/>
                </a:sysClr>
              </a:solidFill>
              <a:latin typeface="Arial" pitchFamily="34" charset="0"/>
              <a:cs typeface="Arial" pitchFamily="34" charset="0"/>
            </a:endParaRPr>
          </a:p>
        </p:txBody>
      </p:sp>
      <p:sp>
        <p:nvSpPr>
          <p:cNvPr id="35" name="Line 144"/>
          <p:cNvSpPr>
            <a:spLocks noChangeShapeType="1"/>
          </p:cNvSpPr>
          <p:nvPr/>
        </p:nvSpPr>
        <p:spPr bwMode="auto">
          <a:xfrm>
            <a:off x="7380288" y="692944"/>
            <a:ext cx="0" cy="1008063"/>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36" name="Line 145"/>
          <p:cNvSpPr>
            <a:spLocks noChangeShapeType="1"/>
          </p:cNvSpPr>
          <p:nvPr/>
        </p:nvSpPr>
        <p:spPr bwMode="auto">
          <a:xfrm>
            <a:off x="8172450" y="2564607"/>
            <a:ext cx="0" cy="3097212"/>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37" name="Line 146"/>
          <p:cNvSpPr>
            <a:spLocks noChangeShapeType="1"/>
          </p:cNvSpPr>
          <p:nvPr/>
        </p:nvSpPr>
        <p:spPr bwMode="auto">
          <a:xfrm>
            <a:off x="5580063" y="5156994"/>
            <a:ext cx="0" cy="576263"/>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38" name="Line 147"/>
          <p:cNvSpPr>
            <a:spLocks noChangeShapeType="1"/>
          </p:cNvSpPr>
          <p:nvPr/>
        </p:nvSpPr>
        <p:spPr bwMode="auto">
          <a:xfrm>
            <a:off x="2268538" y="5228432"/>
            <a:ext cx="0" cy="576262"/>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39" name="Line 148"/>
          <p:cNvSpPr>
            <a:spLocks noChangeShapeType="1"/>
          </p:cNvSpPr>
          <p:nvPr/>
        </p:nvSpPr>
        <p:spPr bwMode="auto">
          <a:xfrm>
            <a:off x="5364163" y="2636044"/>
            <a:ext cx="0" cy="1728788"/>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40" name="Line 150"/>
          <p:cNvSpPr>
            <a:spLocks noChangeShapeType="1"/>
          </p:cNvSpPr>
          <p:nvPr/>
        </p:nvSpPr>
        <p:spPr bwMode="auto">
          <a:xfrm>
            <a:off x="4140200" y="692944"/>
            <a:ext cx="0" cy="1079500"/>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41" name="Line 151"/>
          <p:cNvSpPr>
            <a:spLocks noChangeShapeType="1"/>
          </p:cNvSpPr>
          <p:nvPr/>
        </p:nvSpPr>
        <p:spPr bwMode="auto">
          <a:xfrm>
            <a:off x="1692275" y="692944"/>
            <a:ext cx="0" cy="1079500"/>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42" name="Line 152"/>
          <p:cNvSpPr>
            <a:spLocks noChangeShapeType="1"/>
          </p:cNvSpPr>
          <p:nvPr/>
        </p:nvSpPr>
        <p:spPr bwMode="auto">
          <a:xfrm>
            <a:off x="827088" y="2636044"/>
            <a:ext cx="0" cy="504825"/>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sp>
        <p:nvSpPr>
          <p:cNvPr id="43" name="Line 153"/>
          <p:cNvSpPr>
            <a:spLocks noChangeShapeType="1"/>
          </p:cNvSpPr>
          <p:nvPr/>
        </p:nvSpPr>
        <p:spPr bwMode="auto">
          <a:xfrm>
            <a:off x="2268538" y="2636044"/>
            <a:ext cx="0" cy="1728788"/>
          </a:xfrm>
          <a:prstGeom prst="line">
            <a:avLst/>
          </a:prstGeom>
          <a:noFill/>
          <a:ln w="38100" cap="flat" cmpd="sng" algn="ctr">
            <a:noFill/>
            <a:prstDash val="solid"/>
            <a:headEnd/>
            <a:tailEnd type="triangle" w="med" len="med"/>
          </a:ln>
          <a:effectLst>
            <a:outerShdw blurRad="107950" dist="12700" dir="5400000" algn="ctr">
              <a:srgbClr val="000000"/>
            </a:outerShdw>
          </a:effectLst>
          <a:scene3d>
            <a:camera prst="orthographicFront">
              <a:rot lat="0" lon="0" rev="0"/>
            </a:camera>
            <a:lightRig rig="soft" dir="tl">
              <a:rot lat="0" lon="0" rev="0"/>
            </a:lightRig>
          </a:scene3d>
          <a:sp3d contourW="44450" prstMaterial="matte">
            <a:bevelT w="63500" h="63500" prst="artDeco"/>
            <a:contourClr>
              <a:srgbClr val="FFFFFF"/>
            </a:contourClr>
          </a:sp3d>
        </p:spPr>
        <p:style>
          <a:lnRef idx="3">
            <a:schemeClr val="accent6"/>
          </a:lnRef>
          <a:fillRef idx="0">
            <a:schemeClr val="accent6"/>
          </a:fillRef>
          <a:effectRef idx="2">
            <a:schemeClr val="accent6"/>
          </a:effectRef>
          <a:fontRef idx="minor">
            <a:schemeClr val="tx1"/>
          </a:fontRef>
        </p:style>
        <p:txBody>
          <a:bodyPr>
            <a:scene3d>
              <a:camera prst="orthographicFront"/>
              <a:lightRig rig="balanced" dir="t">
                <a:rot lat="0" lon="0" rev="2100000"/>
              </a:lightRig>
            </a:scene3d>
            <a:sp3d extrusionH="57150" prstMaterial="metal">
              <a:bevelT w="38100" h="25400"/>
              <a:contourClr>
                <a:srgbClr val="EEECE1"/>
              </a:contourClr>
            </a:sp3d>
          </a:bodyPr>
          <a:lstStyle>
            <a:defPPr>
              <a:defRPr lang="fr-FR"/>
            </a:defPPr>
            <a:lvl1pPr algn="l" rtl="0" fontAlgn="base">
              <a:spcBef>
                <a:spcPct val="0"/>
              </a:spcBef>
              <a:spcAft>
                <a:spcPct val="0"/>
              </a:spcAft>
              <a:defRPr kern="1200">
                <a:solidFill>
                  <a:sysClr val="windowText" lastClr="000000"/>
                </a:solidFill>
                <a:latin typeface="Calibri"/>
              </a:defRPr>
            </a:lvl1pPr>
            <a:lvl2pPr marL="457200" algn="l" rtl="0" fontAlgn="base">
              <a:spcBef>
                <a:spcPct val="0"/>
              </a:spcBef>
              <a:spcAft>
                <a:spcPct val="0"/>
              </a:spcAft>
              <a:defRPr kern="1200">
                <a:solidFill>
                  <a:sysClr val="windowText" lastClr="000000"/>
                </a:solidFill>
                <a:latin typeface="Calibri"/>
              </a:defRPr>
            </a:lvl2pPr>
            <a:lvl3pPr marL="914400" algn="l" rtl="0" fontAlgn="base">
              <a:spcBef>
                <a:spcPct val="0"/>
              </a:spcBef>
              <a:spcAft>
                <a:spcPct val="0"/>
              </a:spcAft>
              <a:defRPr kern="1200">
                <a:solidFill>
                  <a:sysClr val="windowText" lastClr="000000"/>
                </a:solidFill>
                <a:latin typeface="Calibri"/>
              </a:defRPr>
            </a:lvl3pPr>
            <a:lvl4pPr marL="1371600" algn="l" rtl="0" fontAlgn="base">
              <a:spcBef>
                <a:spcPct val="0"/>
              </a:spcBef>
              <a:spcAft>
                <a:spcPct val="0"/>
              </a:spcAft>
              <a:defRPr kern="1200">
                <a:solidFill>
                  <a:sysClr val="windowText" lastClr="000000"/>
                </a:solidFill>
                <a:latin typeface="Calibri"/>
              </a:defRPr>
            </a:lvl4pPr>
            <a:lvl5pPr marL="1828800" algn="l" rtl="0" fontAlgn="base">
              <a:spcBef>
                <a:spcPct val="0"/>
              </a:spcBef>
              <a:spcAft>
                <a:spcPct val="0"/>
              </a:spcAft>
              <a:defRPr kern="1200">
                <a:solidFill>
                  <a:sysClr val="windowText" lastClr="000000"/>
                </a:solidFill>
                <a:latin typeface="Calibri"/>
              </a:defRPr>
            </a:lvl5pPr>
            <a:lvl6pPr marL="2286000" algn="l" defTabSz="914400" rtl="0" eaLnBrk="1" latinLnBrk="0" hangingPunct="1">
              <a:defRPr kern="1200">
                <a:solidFill>
                  <a:sysClr val="windowText" lastClr="000000"/>
                </a:solidFill>
                <a:latin typeface="Calibri"/>
              </a:defRPr>
            </a:lvl6pPr>
            <a:lvl7pPr marL="2743200" algn="l" defTabSz="914400" rtl="0" eaLnBrk="1" latinLnBrk="0" hangingPunct="1">
              <a:defRPr kern="1200">
                <a:solidFill>
                  <a:sysClr val="windowText" lastClr="000000"/>
                </a:solidFill>
                <a:latin typeface="Calibri"/>
              </a:defRPr>
            </a:lvl7pPr>
            <a:lvl8pPr marL="3200400" algn="l" defTabSz="914400" rtl="0" eaLnBrk="1" latinLnBrk="0" hangingPunct="1">
              <a:defRPr kern="1200">
                <a:solidFill>
                  <a:sysClr val="windowText" lastClr="000000"/>
                </a:solidFill>
                <a:latin typeface="Calibri"/>
              </a:defRPr>
            </a:lvl8pPr>
            <a:lvl9pPr marL="3657600" algn="l" defTabSz="914400" rtl="0" eaLnBrk="1" latinLnBrk="0" hangingPunct="1">
              <a:defRPr kern="1200">
                <a:solidFill>
                  <a:sysClr val="windowText" lastClr="000000"/>
                </a:solidFill>
                <a:latin typeface="Calibri"/>
              </a:defRPr>
            </a:lvl9pPr>
          </a:lstStyle>
          <a:p>
            <a:endParaRPr lang="fr-FR" b="1" dirty="0">
              <a:ln w="50800">
                <a:solidFill>
                  <a:srgbClr val="000000"/>
                </a:solidFill>
              </a:ln>
              <a:solidFill>
                <a:sysClr val="window" lastClr="FFFFFF">
                  <a:shade val="50000"/>
                </a:sysClr>
              </a:solidFill>
            </a:endParaRPr>
          </a:p>
        </p:txBody>
      </p:sp>
      <p:grpSp>
        <p:nvGrpSpPr>
          <p:cNvPr id="2" name="Groupe 43"/>
          <p:cNvGrpSpPr/>
          <p:nvPr/>
        </p:nvGrpSpPr>
        <p:grpSpPr>
          <a:xfrm>
            <a:off x="1142976" y="785794"/>
            <a:ext cx="6357982" cy="785818"/>
            <a:chOff x="1142976" y="785794"/>
            <a:chExt cx="6357982" cy="785818"/>
          </a:xfrm>
        </p:grpSpPr>
        <p:sp>
          <p:nvSpPr>
            <p:cNvPr id="49" name="Flèche à angle droit 48"/>
            <p:cNvSpPr/>
            <p:nvPr/>
          </p:nvSpPr>
          <p:spPr>
            <a:xfrm rot="10800000">
              <a:off x="1142976" y="1000108"/>
              <a:ext cx="6286544" cy="571504"/>
            </a:xfrm>
            <a:prstGeom prst="bentUpArrow">
              <a:avLst>
                <a:gd name="adj1" fmla="val 22922"/>
                <a:gd name="adj2" fmla="val 25000"/>
                <a:gd name="adj3" fmla="val 25000"/>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0" name="Flèche vers le bas 49"/>
            <p:cNvSpPr/>
            <p:nvPr/>
          </p:nvSpPr>
          <p:spPr>
            <a:xfrm>
              <a:off x="7215206" y="1000108"/>
              <a:ext cx="285752" cy="571504"/>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1" name="Flèche vers le bas 50"/>
            <p:cNvSpPr/>
            <p:nvPr/>
          </p:nvSpPr>
          <p:spPr>
            <a:xfrm>
              <a:off x="4143372" y="785794"/>
              <a:ext cx="285752" cy="785818"/>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52" name="Flèche vers le bas 51"/>
          <p:cNvSpPr/>
          <p:nvPr/>
        </p:nvSpPr>
        <p:spPr>
          <a:xfrm>
            <a:off x="1000100" y="2643182"/>
            <a:ext cx="285752" cy="357190"/>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3" name="Flèche vers le bas 52"/>
          <p:cNvSpPr/>
          <p:nvPr/>
        </p:nvSpPr>
        <p:spPr>
          <a:xfrm>
            <a:off x="2143108" y="2714620"/>
            <a:ext cx="285752" cy="1571636"/>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Flèche vers le bas 53"/>
          <p:cNvSpPr/>
          <p:nvPr/>
        </p:nvSpPr>
        <p:spPr>
          <a:xfrm>
            <a:off x="4071934" y="2714620"/>
            <a:ext cx="285752" cy="3000396"/>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5" name="Flèche vers le bas 54"/>
          <p:cNvSpPr/>
          <p:nvPr/>
        </p:nvSpPr>
        <p:spPr>
          <a:xfrm>
            <a:off x="5143504" y="2643182"/>
            <a:ext cx="285752" cy="1643074"/>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6" name="Flèche vers le bas 55"/>
          <p:cNvSpPr/>
          <p:nvPr/>
        </p:nvSpPr>
        <p:spPr>
          <a:xfrm>
            <a:off x="8072462" y="2571744"/>
            <a:ext cx="285752" cy="3000396"/>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7" name="Flèche vers le bas 56"/>
          <p:cNvSpPr/>
          <p:nvPr/>
        </p:nvSpPr>
        <p:spPr>
          <a:xfrm>
            <a:off x="5357818" y="5143512"/>
            <a:ext cx="285752" cy="571504"/>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8" name="Flèche vers le bas 57"/>
          <p:cNvSpPr/>
          <p:nvPr/>
        </p:nvSpPr>
        <p:spPr>
          <a:xfrm>
            <a:off x="2071670" y="5286388"/>
            <a:ext cx="285752" cy="500066"/>
          </a:xfrm>
          <a:prstGeom prst="down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1000" fill="hold"/>
                                        <p:tgtEl>
                                          <p:spTgt spid="29"/>
                                        </p:tgtEl>
                                        <p:attrNameLst>
                                          <p:attrName>ppt_x</p:attrName>
                                        </p:attrNameLst>
                                      </p:cBhvr>
                                      <p:tavLst>
                                        <p:tav tm="0">
                                          <p:val>
                                            <p:strVal val="#ppt_x-.2"/>
                                          </p:val>
                                        </p:tav>
                                        <p:tav tm="100000">
                                          <p:val>
                                            <p:strVal val="#ppt_x"/>
                                          </p:val>
                                        </p:tav>
                                      </p:tavLst>
                                    </p:anim>
                                    <p:anim calcmode="lin" valueType="num">
                                      <p:cBhvr>
                                        <p:cTn id="22"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9"/>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p:cTn id="26" dur="1000" fill="hold"/>
                                        <p:tgtEl>
                                          <p:spTgt spid="28"/>
                                        </p:tgtEl>
                                        <p:attrNameLst>
                                          <p:attrName>ppt_x</p:attrName>
                                        </p:attrNameLst>
                                      </p:cBhvr>
                                      <p:tavLst>
                                        <p:tav tm="0">
                                          <p:val>
                                            <p:strVal val="#ppt_x-.2"/>
                                          </p:val>
                                        </p:tav>
                                        <p:tav tm="100000">
                                          <p:val>
                                            <p:strVal val="#ppt_x"/>
                                          </p:val>
                                        </p:tav>
                                      </p:tavLst>
                                    </p:anim>
                                    <p:anim calcmode="lin" valueType="num">
                                      <p:cBhvr>
                                        <p:cTn id="27" dur="1000" fill="hold"/>
                                        <p:tgtEl>
                                          <p:spTgt spid="2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8"/>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1000" fill="hold"/>
                                        <p:tgtEl>
                                          <p:spTgt spid="27"/>
                                        </p:tgtEl>
                                        <p:attrNameLst>
                                          <p:attrName>ppt_x</p:attrName>
                                        </p:attrNameLst>
                                      </p:cBhvr>
                                      <p:tavLst>
                                        <p:tav tm="0">
                                          <p:val>
                                            <p:strVal val="#ppt_x-.2"/>
                                          </p:val>
                                        </p:tav>
                                        <p:tav tm="100000">
                                          <p:val>
                                            <p:strVal val="#ppt_x"/>
                                          </p:val>
                                        </p:tav>
                                      </p:tavLst>
                                    </p:anim>
                                    <p:anim calcmode="lin" valueType="num">
                                      <p:cBhvr>
                                        <p:cTn id="32"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1000"/>
                                        <p:tgtEl>
                                          <p:spTgt spid="52"/>
                                        </p:tgtEl>
                                      </p:cBhvr>
                                    </p:animEffect>
                                    <p:anim calcmode="lin" valueType="num">
                                      <p:cBhvr>
                                        <p:cTn id="39" dur="1000" fill="hold"/>
                                        <p:tgtEl>
                                          <p:spTgt spid="52"/>
                                        </p:tgtEl>
                                        <p:attrNameLst>
                                          <p:attrName>ppt_x</p:attrName>
                                        </p:attrNameLst>
                                      </p:cBhvr>
                                      <p:tavLst>
                                        <p:tav tm="0">
                                          <p:val>
                                            <p:strVal val="#ppt_x"/>
                                          </p:val>
                                        </p:tav>
                                        <p:tav tm="100000">
                                          <p:val>
                                            <p:strVal val="#ppt_x"/>
                                          </p:val>
                                        </p:tav>
                                      </p:tavLst>
                                    </p:anim>
                                    <p:anim calcmode="lin" valueType="num">
                                      <p:cBhvr>
                                        <p:cTn id="4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1000" fill="hold"/>
                                        <p:tgtEl>
                                          <p:spTgt spid="32"/>
                                        </p:tgtEl>
                                        <p:attrNameLst>
                                          <p:attrName>ppt_x</p:attrName>
                                        </p:attrNameLst>
                                      </p:cBhvr>
                                      <p:tavLst>
                                        <p:tav tm="0">
                                          <p:val>
                                            <p:strVal val="#ppt_x-.2"/>
                                          </p:val>
                                        </p:tav>
                                        <p:tav tm="100000">
                                          <p:val>
                                            <p:strVal val="#ppt_x"/>
                                          </p:val>
                                        </p:tav>
                                      </p:tavLst>
                                    </p:anim>
                                    <p:anim calcmode="lin" valueType="num">
                                      <p:cBhvr>
                                        <p:cTn id="46"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2"/>
                                        </p:tgtEl>
                                      </p:cBhvr>
                                    </p:animEffec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grpId="0" nodeType="click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1000"/>
                                        <p:tgtEl>
                                          <p:spTgt spid="53"/>
                                        </p:tgtEl>
                                      </p:cBhvr>
                                    </p:animEffect>
                                    <p:anim calcmode="lin" valueType="num">
                                      <p:cBhvr>
                                        <p:cTn id="53" dur="1000" fill="hold"/>
                                        <p:tgtEl>
                                          <p:spTgt spid="53"/>
                                        </p:tgtEl>
                                        <p:attrNameLst>
                                          <p:attrName>ppt_x</p:attrName>
                                        </p:attrNameLst>
                                      </p:cBhvr>
                                      <p:tavLst>
                                        <p:tav tm="0">
                                          <p:val>
                                            <p:strVal val="#ppt_x"/>
                                          </p:val>
                                        </p:tav>
                                        <p:tav tm="100000">
                                          <p:val>
                                            <p:strVal val="#ppt_x"/>
                                          </p:val>
                                        </p:tav>
                                      </p:tavLst>
                                    </p:anim>
                                    <p:anim calcmode="lin" valueType="num">
                                      <p:cBhvr>
                                        <p:cTn id="5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9"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1000" fill="hold"/>
                                        <p:tgtEl>
                                          <p:spTgt spid="31"/>
                                        </p:tgtEl>
                                        <p:attrNameLst>
                                          <p:attrName>ppt_x</p:attrName>
                                        </p:attrNameLst>
                                      </p:cBhvr>
                                      <p:tavLst>
                                        <p:tav tm="0">
                                          <p:val>
                                            <p:strVal val="#ppt_x-.2"/>
                                          </p:val>
                                        </p:tav>
                                        <p:tav tm="100000">
                                          <p:val>
                                            <p:strVal val="#ppt_x"/>
                                          </p:val>
                                        </p:tav>
                                      </p:tavLst>
                                    </p:anim>
                                    <p:anim calcmode="lin" valueType="num">
                                      <p:cBhvr>
                                        <p:cTn id="60"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61" dur="1000"/>
                                        <p:tgtEl>
                                          <p:spTgt spid="31"/>
                                        </p:tgtEl>
                                      </p:cBhvr>
                                    </p:animEffect>
                                  </p:childTnLst>
                                </p:cTn>
                              </p:par>
                            </p:childTnLst>
                          </p:cTn>
                        </p:par>
                      </p:childTnLst>
                    </p:cTn>
                  </p:par>
                  <p:par>
                    <p:cTn id="62" fill="hold">
                      <p:stCondLst>
                        <p:cond delay="indefinite"/>
                      </p:stCondLst>
                      <p:childTnLst>
                        <p:par>
                          <p:cTn id="63" fill="hold">
                            <p:stCondLst>
                              <p:cond delay="0"/>
                            </p:stCondLst>
                            <p:childTnLst>
                              <p:par>
                                <p:cTn id="64" presetID="47" presetClass="entr" presetSubtype="0" fill="hold" grpId="0" nodeType="clickEffect">
                                  <p:stCondLst>
                                    <p:cond delay="0"/>
                                  </p:stCondLst>
                                  <p:childTnLst>
                                    <p:set>
                                      <p:cBhvr>
                                        <p:cTn id="65" dur="1" fill="hold">
                                          <p:stCondLst>
                                            <p:cond delay="0"/>
                                          </p:stCondLst>
                                        </p:cTn>
                                        <p:tgtEl>
                                          <p:spTgt spid="58"/>
                                        </p:tgtEl>
                                        <p:attrNameLst>
                                          <p:attrName>style.visibility</p:attrName>
                                        </p:attrNameLst>
                                      </p:cBhvr>
                                      <p:to>
                                        <p:strVal val="visible"/>
                                      </p:to>
                                    </p:set>
                                    <p:animEffect transition="in" filter="fade">
                                      <p:cBhvr>
                                        <p:cTn id="66" dur="1000"/>
                                        <p:tgtEl>
                                          <p:spTgt spid="58"/>
                                        </p:tgtEl>
                                      </p:cBhvr>
                                    </p:animEffect>
                                    <p:anim calcmode="lin" valueType="num">
                                      <p:cBhvr>
                                        <p:cTn id="67" dur="1000" fill="hold"/>
                                        <p:tgtEl>
                                          <p:spTgt spid="58"/>
                                        </p:tgtEl>
                                        <p:attrNameLst>
                                          <p:attrName>ppt_x</p:attrName>
                                        </p:attrNameLst>
                                      </p:cBhvr>
                                      <p:tavLst>
                                        <p:tav tm="0">
                                          <p:val>
                                            <p:strVal val="#ppt_x"/>
                                          </p:val>
                                        </p:tav>
                                        <p:tav tm="100000">
                                          <p:val>
                                            <p:strVal val="#ppt_x"/>
                                          </p:val>
                                        </p:tav>
                                      </p:tavLst>
                                    </p:anim>
                                    <p:anim calcmode="lin" valueType="num">
                                      <p:cBhvr>
                                        <p:cTn id="68"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grpId="0" nodeType="click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1000" fill="hold"/>
                                        <p:tgtEl>
                                          <p:spTgt spid="34"/>
                                        </p:tgtEl>
                                        <p:attrNameLst>
                                          <p:attrName>ppt_x</p:attrName>
                                        </p:attrNameLst>
                                      </p:cBhvr>
                                      <p:tavLst>
                                        <p:tav tm="0">
                                          <p:val>
                                            <p:strVal val="#ppt_x-.2"/>
                                          </p:val>
                                        </p:tav>
                                        <p:tav tm="100000">
                                          <p:val>
                                            <p:strVal val="#ppt_x"/>
                                          </p:val>
                                        </p:tav>
                                      </p:tavLst>
                                    </p:anim>
                                    <p:anim calcmode="lin" valueType="num">
                                      <p:cBhvr>
                                        <p:cTn id="74"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75" dur="1000"/>
                                        <p:tgtEl>
                                          <p:spTgt spid="34"/>
                                        </p:tgtEl>
                                      </p:cBhvr>
                                    </p:animEffect>
                                  </p:childTnLst>
                                </p:cTn>
                              </p:par>
                            </p:childTnLst>
                          </p:cTn>
                        </p:par>
                      </p:childTnLst>
                    </p:cTn>
                  </p:par>
                  <p:par>
                    <p:cTn id="76" fill="hold">
                      <p:stCondLst>
                        <p:cond delay="indefinite"/>
                      </p:stCondLst>
                      <p:childTnLst>
                        <p:par>
                          <p:cTn id="77" fill="hold">
                            <p:stCondLst>
                              <p:cond delay="0"/>
                            </p:stCondLst>
                            <p:childTnLst>
                              <p:par>
                                <p:cTn id="78" presetID="47" presetClass="entr" presetSubtype="0" fill="hold" grpId="0" nodeType="click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fade">
                                      <p:cBhvr>
                                        <p:cTn id="80" dur="1000"/>
                                        <p:tgtEl>
                                          <p:spTgt spid="54"/>
                                        </p:tgtEl>
                                      </p:cBhvr>
                                    </p:animEffect>
                                    <p:anim calcmode="lin" valueType="num">
                                      <p:cBhvr>
                                        <p:cTn id="81" dur="1000" fill="hold"/>
                                        <p:tgtEl>
                                          <p:spTgt spid="54"/>
                                        </p:tgtEl>
                                        <p:attrNameLst>
                                          <p:attrName>ppt_x</p:attrName>
                                        </p:attrNameLst>
                                      </p:cBhvr>
                                      <p:tavLst>
                                        <p:tav tm="0">
                                          <p:val>
                                            <p:strVal val="#ppt_x"/>
                                          </p:val>
                                        </p:tav>
                                        <p:tav tm="100000">
                                          <p:val>
                                            <p:strVal val="#ppt_x"/>
                                          </p:val>
                                        </p:tav>
                                      </p:tavLst>
                                    </p:anim>
                                    <p:anim calcmode="lin" valueType="num">
                                      <p:cBhvr>
                                        <p:cTn id="8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9"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1000" fill="hold"/>
                                        <p:tgtEl>
                                          <p:spTgt spid="33"/>
                                        </p:tgtEl>
                                        <p:attrNameLst>
                                          <p:attrName>ppt_x</p:attrName>
                                        </p:attrNameLst>
                                      </p:cBhvr>
                                      <p:tavLst>
                                        <p:tav tm="0">
                                          <p:val>
                                            <p:strVal val="#ppt_x-.2"/>
                                          </p:val>
                                        </p:tav>
                                        <p:tav tm="100000">
                                          <p:val>
                                            <p:strVal val="#ppt_x"/>
                                          </p:val>
                                        </p:tav>
                                      </p:tavLst>
                                    </p:anim>
                                    <p:anim calcmode="lin" valueType="num">
                                      <p:cBhvr>
                                        <p:cTn id="88"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89" dur="1000"/>
                                        <p:tgtEl>
                                          <p:spTgt spid="33"/>
                                        </p:tgtEl>
                                      </p:cBhvr>
                                    </p:animEffect>
                                  </p:childTnLst>
                                </p:cTn>
                              </p:par>
                            </p:childTnLst>
                          </p:cTn>
                        </p:par>
                      </p:childTnLst>
                    </p:cTn>
                  </p:par>
                  <p:par>
                    <p:cTn id="90" fill="hold">
                      <p:stCondLst>
                        <p:cond delay="indefinite"/>
                      </p:stCondLst>
                      <p:childTnLst>
                        <p:par>
                          <p:cTn id="91" fill="hold">
                            <p:stCondLst>
                              <p:cond delay="0"/>
                            </p:stCondLst>
                            <p:childTnLst>
                              <p:par>
                                <p:cTn id="92" presetID="47" presetClass="entr" presetSubtype="0" fill="hold" grpId="0" nodeType="clickEffect">
                                  <p:stCondLst>
                                    <p:cond delay="0"/>
                                  </p:stCondLst>
                                  <p:childTnLst>
                                    <p:set>
                                      <p:cBhvr>
                                        <p:cTn id="93" dur="1" fill="hold">
                                          <p:stCondLst>
                                            <p:cond delay="0"/>
                                          </p:stCondLst>
                                        </p:cTn>
                                        <p:tgtEl>
                                          <p:spTgt spid="55"/>
                                        </p:tgtEl>
                                        <p:attrNameLst>
                                          <p:attrName>style.visibility</p:attrName>
                                        </p:attrNameLst>
                                      </p:cBhvr>
                                      <p:to>
                                        <p:strVal val="visible"/>
                                      </p:to>
                                    </p:set>
                                    <p:animEffect transition="in" filter="fade">
                                      <p:cBhvr>
                                        <p:cTn id="94" dur="1000"/>
                                        <p:tgtEl>
                                          <p:spTgt spid="55"/>
                                        </p:tgtEl>
                                      </p:cBhvr>
                                    </p:animEffect>
                                    <p:anim calcmode="lin" valueType="num">
                                      <p:cBhvr>
                                        <p:cTn id="95" dur="1000" fill="hold"/>
                                        <p:tgtEl>
                                          <p:spTgt spid="55"/>
                                        </p:tgtEl>
                                        <p:attrNameLst>
                                          <p:attrName>ppt_x</p:attrName>
                                        </p:attrNameLst>
                                      </p:cBhvr>
                                      <p:tavLst>
                                        <p:tav tm="0">
                                          <p:val>
                                            <p:strVal val="#ppt_x"/>
                                          </p:val>
                                        </p:tav>
                                        <p:tav tm="100000">
                                          <p:val>
                                            <p:strVal val="#ppt_x"/>
                                          </p:val>
                                        </p:tav>
                                      </p:tavLst>
                                    </p:anim>
                                    <p:anim calcmode="lin" valueType="num">
                                      <p:cBhvr>
                                        <p:cTn id="9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9" presetClass="entr" presetSubtype="0" fill="hold" grpId="0" nodeType="clickEffect">
                                  <p:stCondLst>
                                    <p:cond delay="0"/>
                                  </p:stCondLst>
                                  <p:childTnLst>
                                    <p:set>
                                      <p:cBhvr>
                                        <p:cTn id="100" dur="1" fill="hold">
                                          <p:stCondLst>
                                            <p:cond delay="0"/>
                                          </p:stCondLst>
                                        </p:cTn>
                                        <p:tgtEl>
                                          <p:spTgt spid="24"/>
                                        </p:tgtEl>
                                        <p:attrNameLst>
                                          <p:attrName>style.visibility</p:attrName>
                                        </p:attrNameLst>
                                      </p:cBhvr>
                                      <p:to>
                                        <p:strVal val="visible"/>
                                      </p:to>
                                    </p:set>
                                    <p:anim calcmode="lin" valueType="num">
                                      <p:cBhvr>
                                        <p:cTn id="101" dur="1000" fill="hold"/>
                                        <p:tgtEl>
                                          <p:spTgt spid="24"/>
                                        </p:tgtEl>
                                        <p:attrNameLst>
                                          <p:attrName>ppt_x</p:attrName>
                                        </p:attrNameLst>
                                      </p:cBhvr>
                                      <p:tavLst>
                                        <p:tav tm="0">
                                          <p:val>
                                            <p:strVal val="#ppt_x-.2"/>
                                          </p:val>
                                        </p:tav>
                                        <p:tav tm="100000">
                                          <p:val>
                                            <p:strVal val="#ppt_x"/>
                                          </p:val>
                                        </p:tav>
                                      </p:tavLst>
                                    </p:anim>
                                    <p:anim calcmode="lin" valueType="num">
                                      <p:cBhvr>
                                        <p:cTn id="102"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03" dur="1000"/>
                                        <p:tgtEl>
                                          <p:spTgt spid="24"/>
                                        </p:tgtEl>
                                      </p:cBhvr>
                                    </p:animEffect>
                                  </p:childTnLst>
                                </p:cTn>
                              </p:par>
                            </p:childTnLst>
                          </p:cTn>
                        </p:par>
                      </p:childTnLst>
                    </p:cTn>
                  </p:par>
                  <p:par>
                    <p:cTn id="104" fill="hold">
                      <p:stCondLst>
                        <p:cond delay="indefinite"/>
                      </p:stCondLst>
                      <p:childTnLst>
                        <p:par>
                          <p:cTn id="105" fill="hold">
                            <p:stCondLst>
                              <p:cond delay="0"/>
                            </p:stCondLst>
                            <p:childTnLst>
                              <p:par>
                                <p:cTn id="106" presetID="47" presetClass="entr" presetSubtype="0" fill="hold" grpId="0" nodeType="click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1000"/>
                                        <p:tgtEl>
                                          <p:spTgt spid="57"/>
                                        </p:tgtEl>
                                      </p:cBhvr>
                                    </p:animEffect>
                                    <p:anim calcmode="lin" valueType="num">
                                      <p:cBhvr>
                                        <p:cTn id="109" dur="1000" fill="hold"/>
                                        <p:tgtEl>
                                          <p:spTgt spid="57"/>
                                        </p:tgtEl>
                                        <p:attrNameLst>
                                          <p:attrName>ppt_x</p:attrName>
                                        </p:attrNameLst>
                                      </p:cBhvr>
                                      <p:tavLst>
                                        <p:tav tm="0">
                                          <p:val>
                                            <p:strVal val="#ppt_x"/>
                                          </p:val>
                                        </p:tav>
                                        <p:tav tm="100000">
                                          <p:val>
                                            <p:strVal val="#ppt_x"/>
                                          </p:val>
                                        </p:tav>
                                      </p:tavLst>
                                    </p:anim>
                                    <p:anim calcmode="lin" valueType="num">
                                      <p:cBhvr>
                                        <p:cTn id="110"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7" presetClass="entr" presetSubtype="0" fill="hold" grpId="0" nodeType="click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1000"/>
                                        <p:tgtEl>
                                          <p:spTgt spid="56"/>
                                        </p:tgtEl>
                                      </p:cBhvr>
                                    </p:animEffect>
                                    <p:anim calcmode="lin" valueType="num">
                                      <p:cBhvr>
                                        <p:cTn id="116" dur="1000" fill="hold"/>
                                        <p:tgtEl>
                                          <p:spTgt spid="56"/>
                                        </p:tgtEl>
                                        <p:attrNameLst>
                                          <p:attrName>ppt_x</p:attrName>
                                        </p:attrNameLst>
                                      </p:cBhvr>
                                      <p:tavLst>
                                        <p:tav tm="0">
                                          <p:val>
                                            <p:strVal val="#ppt_x"/>
                                          </p:val>
                                        </p:tav>
                                        <p:tav tm="100000">
                                          <p:val>
                                            <p:strVal val="#ppt_x"/>
                                          </p:val>
                                        </p:tav>
                                      </p:tavLst>
                                    </p:anim>
                                    <p:anim calcmode="lin" valueType="num">
                                      <p:cBhvr>
                                        <p:cTn id="117"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29" presetClass="entr" presetSubtype="0" fill="hold" grpId="0" nodeType="clickEffect">
                                  <p:stCondLst>
                                    <p:cond delay="0"/>
                                  </p:stCondLst>
                                  <p:childTnLst>
                                    <p:set>
                                      <p:cBhvr>
                                        <p:cTn id="121" dur="1" fill="hold">
                                          <p:stCondLst>
                                            <p:cond delay="0"/>
                                          </p:stCondLst>
                                        </p:cTn>
                                        <p:tgtEl>
                                          <p:spTgt spid="30"/>
                                        </p:tgtEl>
                                        <p:attrNameLst>
                                          <p:attrName>style.visibility</p:attrName>
                                        </p:attrNameLst>
                                      </p:cBhvr>
                                      <p:to>
                                        <p:strVal val="visible"/>
                                      </p:to>
                                    </p:set>
                                    <p:anim calcmode="lin" valueType="num">
                                      <p:cBhvr>
                                        <p:cTn id="122" dur="1000" fill="hold"/>
                                        <p:tgtEl>
                                          <p:spTgt spid="30"/>
                                        </p:tgtEl>
                                        <p:attrNameLst>
                                          <p:attrName>ppt_x</p:attrName>
                                        </p:attrNameLst>
                                      </p:cBhvr>
                                      <p:tavLst>
                                        <p:tav tm="0">
                                          <p:val>
                                            <p:strVal val="#ppt_x-.2"/>
                                          </p:val>
                                        </p:tav>
                                        <p:tav tm="100000">
                                          <p:val>
                                            <p:strVal val="#ppt_x"/>
                                          </p:val>
                                        </p:tav>
                                      </p:tavLst>
                                    </p:anim>
                                    <p:anim calcmode="lin" valueType="num">
                                      <p:cBhvr>
                                        <p:cTn id="123"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2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7" grpId="0" animBg="1"/>
      <p:bldP spid="28" grpId="0" animBg="1"/>
      <p:bldP spid="29" grpId="0" animBg="1"/>
      <p:bldP spid="30" grpId="0" animBg="1"/>
      <p:bldP spid="31" grpId="0" animBg="1"/>
      <p:bldP spid="32" grpId="0" animBg="1"/>
      <p:bldP spid="33" grpId="0" animBg="1"/>
      <p:bldP spid="34" grpId="0" animBg="1"/>
      <p:bldP spid="52" grpId="0" animBg="1"/>
      <p:bldP spid="53" grpId="0" animBg="1"/>
      <p:bldP spid="54" grpId="0" animBg="1"/>
      <p:bldP spid="55" grpId="0" animBg="1"/>
      <p:bldP spid="56" grpId="0" animBg="1"/>
      <p:bldP spid="57" grpId="0" animBg="1"/>
      <p:bldP spid="5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rganigramme : Alternative 4"/>
          <p:cNvSpPr/>
          <p:nvPr/>
        </p:nvSpPr>
        <p:spPr>
          <a:xfrm flipH="1">
            <a:off x="2285984" y="357166"/>
            <a:ext cx="5072098" cy="1357322"/>
          </a:xfrm>
          <a:prstGeom prst="flowChartAlternateProcess">
            <a:avLst/>
          </a:prstGeom>
          <a:solidFill>
            <a:schemeClr val="accent2">
              <a:lumMod val="75000"/>
            </a:schemeClr>
          </a:solidFill>
          <a:ln>
            <a:noFill/>
          </a:ln>
          <a:effectLst>
            <a:glow rad="228600">
              <a:schemeClr val="accent2">
                <a:satMod val="175000"/>
                <a:alpha val="40000"/>
              </a:schemeClr>
            </a:glow>
            <a:outerShdw blurRad="225425" dist="50800" dir="5220000" algn="ctr">
              <a:srgbClr val="000000">
                <a:alpha val="33000"/>
              </a:srgbClr>
            </a:outerShdw>
            <a:reflection blurRad="6350" stA="52000" endA="300" endPos="350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3200" b="1" i="1" dirty="0" smtClean="0">
                <a:solidFill>
                  <a:schemeClr val="tx1"/>
                </a:solidFill>
                <a:latin typeface="Times New Roman" pitchFamily="18" charset="0"/>
                <a:ea typeface="Times New Roman" pitchFamily="18" charset="0"/>
                <a:cs typeface="Times New Roman" pitchFamily="18" charset="0"/>
              </a:rPr>
              <a:t>Les expériences</a:t>
            </a:r>
            <a:endParaRPr lang="fr-FR" sz="2800" b="1" dirty="0" smtClean="0">
              <a:solidFill>
                <a:schemeClr val="tx1"/>
              </a:solidFill>
              <a:latin typeface="Times New Roman" pitchFamily="18" charset="0"/>
              <a:cs typeface="Times New Roman" pitchFamily="18" charset="0"/>
            </a:endParaRPr>
          </a:p>
          <a:p>
            <a:pPr algn="ctr"/>
            <a:endParaRPr lang="fr-FR" dirty="0"/>
          </a:p>
        </p:txBody>
      </p:sp>
      <p:sp>
        <p:nvSpPr>
          <p:cNvPr id="6" name="Organigramme : Décision 5"/>
          <p:cNvSpPr/>
          <p:nvPr/>
        </p:nvSpPr>
        <p:spPr>
          <a:xfrm>
            <a:off x="642910" y="3071810"/>
            <a:ext cx="3429024" cy="1428760"/>
          </a:xfrm>
          <a:prstGeom prst="flowChartDecision">
            <a:avLst/>
          </a:prstGeom>
          <a:ln>
            <a:noFill/>
          </a:ln>
          <a:effectLst>
            <a:reflection blurRad="6350" stA="50000" endA="300" endPos="38500" dist="508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solidFill>
                  <a:schemeClr val="tx1"/>
                </a:solidFill>
                <a:latin typeface="Times New Roman" pitchFamily="18" charset="0"/>
                <a:ea typeface="Times New Roman" pitchFamily="18" charset="0"/>
                <a:cs typeface="Times New Roman" pitchFamily="18" charset="0"/>
              </a:rPr>
              <a:t> Belgique</a:t>
            </a:r>
            <a:endParaRPr lang="fr-FR" sz="2400" b="1" dirty="0">
              <a:latin typeface="Times New Roman" pitchFamily="18" charset="0"/>
              <a:cs typeface="Times New Roman" pitchFamily="18" charset="0"/>
            </a:endParaRPr>
          </a:p>
        </p:txBody>
      </p:sp>
      <p:sp>
        <p:nvSpPr>
          <p:cNvPr id="7" name="Organigramme : Décision 6"/>
          <p:cNvSpPr/>
          <p:nvPr/>
        </p:nvSpPr>
        <p:spPr>
          <a:xfrm>
            <a:off x="5429256" y="3071810"/>
            <a:ext cx="3429024" cy="1428760"/>
          </a:xfrm>
          <a:prstGeom prst="flowChartDecision">
            <a:avLst/>
          </a:prstGeom>
          <a:ln>
            <a:noFill/>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smtClean="0">
                <a:solidFill>
                  <a:schemeClr val="tx1"/>
                </a:solidFill>
                <a:latin typeface="Calibri" pitchFamily="34" charset="0"/>
                <a:ea typeface="Times New Roman" pitchFamily="18" charset="0"/>
                <a:cs typeface="Arial" pitchFamily="34" charset="0"/>
              </a:rPr>
              <a:t> </a:t>
            </a:r>
            <a:r>
              <a:rPr lang="fr-FR" sz="2400" b="1" dirty="0" smtClean="0">
                <a:solidFill>
                  <a:schemeClr val="tx1"/>
                </a:solidFill>
                <a:latin typeface="Times New Roman" pitchFamily="18" charset="0"/>
                <a:ea typeface="Times New Roman" pitchFamily="18" charset="0"/>
                <a:cs typeface="Times New Roman" pitchFamily="18" charset="0"/>
              </a:rPr>
              <a:t>Algérienne</a:t>
            </a:r>
            <a:endParaRPr lang="fr-FR"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4)">
                                      <p:cBhvr>
                                        <p:cTn id="15" dur="20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heel(4)">
                                      <p:cBhvr>
                                        <p:cTn id="2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0" y="797570"/>
          <a:ext cx="9144000" cy="6060430"/>
        </p:xfrm>
        <a:graphic>
          <a:graphicData uri="http://schemas.openxmlformats.org/drawingml/2006/table">
            <a:tbl>
              <a:tblPr>
                <a:tableStyleId>{8A107856-5554-42FB-B03E-39F5DBC370BA}</a:tableStyleId>
              </a:tblPr>
              <a:tblGrid>
                <a:gridCol w="3402260"/>
                <a:gridCol w="2833394"/>
                <a:gridCol w="2908346"/>
              </a:tblGrid>
              <a:tr h="785818">
                <a:tc>
                  <a:txBody>
                    <a:bodyPr/>
                    <a:lstStyle/>
                    <a:p>
                      <a:pPr algn="l">
                        <a:lnSpc>
                          <a:spcPct val="115000"/>
                        </a:lnSpc>
                        <a:spcAft>
                          <a:spcPts val="0"/>
                        </a:spcAft>
                      </a:pPr>
                      <a:r>
                        <a:rPr lang="fr-FR" sz="1300" dirty="0">
                          <a:latin typeface="Times New Roman" pitchFamily="18" charset="0"/>
                          <a:cs typeface="Times New Roman" pitchFamily="18" charset="0"/>
                        </a:rPr>
                        <a:t>Source d'énergie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Ressource énergétique annuelle primaire brute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Ressource énergétique annuelle sous forme utile sur base des technologies actuelles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1522185">
                <a:tc>
                  <a:txBody>
                    <a:bodyPr/>
                    <a:lstStyle/>
                    <a:p>
                      <a:pPr>
                        <a:lnSpc>
                          <a:spcPct val="115000"/>
                        </a:lnSpc>
                        <a:spcAft>
                          <a:spcPts val="0"/>
                        </a:spcAft>
                      </a:pPr>
                      <a:r>
                        <a:rPr lang="fr-FR" sz="1300" dirty="0">
                          <a:latin typeface="Times New Roman" pitchFamily="18" charset="0"/>
                          <a:cs typeface="Times New Roman" pitchFamily="18" charset="0"/>
                        </a:rPr>
                        <a:t>Soleil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1.000 GWh/km²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Chaleur : 390 </a:t>
                      </a:r>
                      <a:r>
                        <a:rPr lang="fr-FR" sz="1300" dirty="0" err="1" smtClean="0">
                          <a:latin typeface="Times New Roman" pitchFamily="18" charset="0"/>
                          <a:cs typeface="Times New Roman" pitchFamily="18" charset="0"/>
                        </a:rPr>
                        <a:t>GWh</a:t>
                      </a:r>
                      <a:r>
                        <a:rPr lang="fr-FR" sz="1300" baseline="-25000" dirty="0" err="1" smtClean="0">
                          <a:latin typeface="Times New Roman" pitchFamily="18" charset="0"/>
                          <a:cs typeface="Times New Roman" pitchFamily="18" charset="0"/>
                        </a:rPr>
                        <a:t>th</a:t>
                      </a:r>
                      <a:r>
                        <a:rPr lang="fr-FR" sz="1300" dirty="0" smtClean="0">
                          <a:latin typeface="Times New Roman" pitchFamily="18" charset="0"/>
                          <a:cs typeface="Times New Roman" pitchFamily="18" charset="0"/>
                        </a:rPr>
                        <a:t>/km² </a:t>
                      </a:r>
                      <a:endParaRPr lang="fr-FR" sz="1300" dirty="0">
                        <a:latin typeface="Times New Roman" pitchFamily="18" charset="0"/>
                        <a:cs typeface="Times New Roman" pitchFamily="18" charset="0"/>
                      </a:endParaRPr>
                    </a:p>
                    <a:p>
                      <a:pPr algn="l">
                        <a:lnSpc>
                          <a:spcPct val="115000"/>
                        </a:lnSpc>
                        <a:spcAft>
                          <a:spcPts val="0"/>
                        </a:spcAft>
                      </a:pPr>
                      <a:r>
                        <a:rPr lang="fr-FR" sz="1300" dirty="0">
                          <a:latin typeface="Times New Roman" pitchFamily="18" charset="0"/>
                          <a:cs typeface="Times New Roman" pitchFamily="18" charset="0"/>
                        </a:rPr>
                        <a:t>(rendement de conversion moyen annuel de 39% pour les applications thermiques) </a:t>
                      </a:r>
                    </a:p>
                    <a:p>
                      <a:pPr algn="l">
                        <a:lnSpc>
                          <a:spcPct val="115000"/>
                        </a:lnSpc>
                        <a:spcAft>
                          <a:spcPts val="0"/>
                        </a:spcAft>
                      </a:pPr>
                      <a:r>
                        <a:rPr lang="fr-FR" sz="1300" dirty="0">
                          <a:latin typeface="Times New Roman" pitchFamily="18" charset="0"/>
                          <a:cs typeface="Times New Roman" pitchFamily="18" charset="0"/>
                        </a:rPr>
                        <a:t>Electricité : 100 </a:t>
                      </a:r>
                      <a:r>
                        <a:rPr lang="fr-FR" sz="1300" dirty="0" err="1">
                          <a:latin typeface="Times New Roman" pitchFamily="18" charset="0"/>
                          <a:cs typeface="Times New Roman" pitchFamily="18" charset="0"/>
                        </a:rPr>
                        <a:t>GWh</a:t>
                      </a:r>
                      <a:r>
                        <a:rPr lang="fr-FR" sz="1300" baseline="-25000" dirty="0" err="1">
                          <a:latin typeface="Times New Roman" pitchFamily="18" charset="0"/>
                          <a:cs typeface="Times New Roman" pitchFamily="18" charset="0"/>
                        </a:rPr>
                        <a:t>e</a:t>
                      </a:r>
                      <a:r>
                        <a:rPr lang="fr-FR" sz="1300" dirty="0">
                          <a:latin typeface="Times New Roman" pitchFamily="18" charset="0"/>
                          <a:cs typeface="Times New Roman" pitchFamily="18" charset="0"/>
                        </a:rPr>
                        <a:t>/km² </a:t>
                      </a:r>
                    </a:p>
                    <a:p>
                      <a:pPr algn="l">
                        <a:lnSpc>
                          <a:spcPct val="115000"/>
                        </a:lnSpc>
                        <a:spcAft>
                          <a:spcPts val="0"/>
                        </a:spcAft>
                      </a:pPr>
                      <a:r>
                        <a:rPr lang="fr-FR" sz="1300" dirty="0">
                          <a:latin typeface="Times New Roman" pitchFamily="18" charset="0"/>
                          <a:cs typeface="Times New Roman" pitchFamily="18" charset="0"/>
                        </a:rPr>
                        <a:t>(rendement de conversion moyen annuel de 10% par des systèmes photovoltaïques)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193721">
                <a:tc>
                  <a:txBody>
                    <a:bodyPr/>
                    <a:lstStyle/>
                    <a:p>
                      <a:pPr algn="l">
                        <a:lnSpc>
                          <a:spcPct val="115000"/>
                        </a:lnSpc>
                        <a:spcAft>
                          <a:spcPts val="0"/>
                        </a:spcAft>
                      </a:pPr>
                      <a:r>
                        <a:rPr lang="fr-FR" sz="1300" dirty="0">
                          <a:latin typeface="Times New Roman" pitchFamily="18" charset="0"/>
                          <a:cs typeface="Times New Roman" pitchFamily="18" charset="0"/>
                        </a:rPr>
                        <a:t>Vent (terre)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Non déterminé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nSpc>
                          <a:spcPct val="115000"/>
                        </a:lnSpc>
                        <a:spcAft>
                          <a:spcPts val="0"/>
                        </a:spcAft>
                      </a:pPr>
                      <a:r>
                        <a:rPr lang="fr-FR" sz="1300" dirty="0">
                          <a:latin typeface="Times New Roman" pitchFamily="18" charset="0"/>
                          <a:cs typeface="Times New Roman" pitchFamily="18" charset="0"/>
                        </a:rPr>
                        <a:t>Electricité : 9 à 25 </a:t>
                      </a:r>
                      <a:r>
                        <a:rPr lang="fr-FR" sz="1300" dirty="0" err="1">
                          <a:latin typeface="Times New Roman" pitchFamily="18" charset="0"/>
                          <a:cs typeface="Times New Roman" pitchFamily="18" charset="0"/>
                        </a:rPr>
                        <a:t>GWh</a:t>
                      </a:r>
                      <a:r>
                        <a:rPr lang="fr-FR" sz="1300" baseline="-25000" dirty="0" err="1">
                          <a:latin typeface="Times New Roman" pitchFamily="18" charset="0"/>
                          <a:cs typeface="Times New Roman" pitchFamily="18" charset="0"/>
                        </a:rPr>
                        <a:t>e</a:t>
                      </a:r>
                      <a:r>
                        <a:rPr lang="fr-FR" sz="1300" dirty="0">
                          <a:latin typeface="Times New Roman" pitchFamily="18" charset="0"/>
                          <a:cs typeface="Times New Roman" pitchFamily="18" charset="0"/>
                        </a:rPr>
                        <a:t>/km²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193721">
                <a:tc>
                  <a:txBody>
                    <a:bodyPr/>
                    <a:lstStyle/>
                    <a:p>
                      <a:pPr algn="l">
                        <a:lnSpc>
                          <a:spcPct val="115000"/>
                        </a:lnSpc>
                        <a:spcAft>
                          <a:spcPts val="0"/>
                        </a:spcAft>
                      </a:pPr>
                      <a:r>
                        <a:rPr lang="fr-FR" sz="1300">
                          <a:latin typeface="Times New Roman" pitchFamily="18" charset="0"/>
                          <a:cs typeface="Times New Roman" pitchFamily="18" charset="0"/>
                        </a:rPr>
                        <a:t>Vent (mer) </a:t>
                      </a:r>
                      <a:endParaRPr lang="fr-FR" sz="130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Non déterminé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Electricité : 17 à 39 </a:t>
                      </a:r>
                      <a:r>
                        <a:rPr lang="fr-FR" sz="1300" dirty="0" err="1">
                          <a:latin typeface="Times New Roman" pitchFamily="18" charset="0"/>
                          <a:cs typeface="Times New Roman" pitchFamily="18" charset="0"/>
                        </a:rPr>
                        <a:t>GWh</a:t>
                      </a:r>
                      <a:r>
                        <a:rPr lang="fr-FR" sz="1300" baseline="-25000" dirty="0" err="1">
                          <a:latin typeface="Times New Roman" pitchFamily="18" charset="0"/>
                          <a:cs typeface="Times New Roman" pitchFamily="18" charset="0"/>
                        </a:rPr>
                        <a:t>e</a:t>
                      </a:r>
                      <a:r>
                        <a:rPr lang="fr-FR" sz="1300" dirty="0">
                          <a:latin typeface="Times New Roman" pitchFamily="18" charset="0"/>
                          <a:cs typeface="Times New Roman" pitchFamily="18" charset="0"/>
                        </a:rPr>
                        <a:t>/km²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381212">
                <a:tc>
                  <a:txBody>
                    <a:bodyPr/>
                    <a:lstStyle/>
                    <a:p>
                      <a:pPr algn="l">
                        <a:lnSpc>
                          <a:spcPct val="115000"/>
                        </a:lnSpc>
                        <a:spcAft>
                          <a:spcPts val="0"/>
                        </a:spcAft>
                      </a:pPr>
                      <a:r>
                        <a:rPr lang="fr-FR" sz="1300">
                          <a:latin typeface="Times New Roman" pitchFamily="18" charset="0"/>
                          <a:cs typeface="Times New Roman" pitchFamily="18" charset="0"/>
                        </a:rPr>
                        <a:t>Cours d’eau </a:t>
                      </a:r>
                      <a:endParaRPr lang="fr-FR" sz="130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Non déterminé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Electricité : 400 à 700 </a:t>
                      </a:r>
                      <a:r>
                        <a:rPr lang="fr-FR" sz="1300" dirty="0" err="1">
                          <a:latin typeface="Times New Roman" pitchFamily="18" charset="0"/>
                          <a:cs typeface="Times New Roman" pitchFamily="18" charset="0"/>
                        </a:rPr>
                        <a:t>GWh</a:t>
                      </a:r>
                      <a:r>
                        <a:rPr lang="fr-FR" sz="1300" baseline="-25000" dirty="0" err="1">
                          <a:latin typeface="Times New Roman" pitchFamily="18" charset="0"/>
                          <a:cs typeface="Times New Roman" pitchFamily="18" charset="0"/>
                        </a:rPr>
                        <a:t>e</a:t>
                      </a:r>
                      <a:r>
                        <a:rPr lang="fr-FR" sz="1300" baseline="-25000" dirty="0">
                          <a:latin typeface="Times New Roman" pitchFamily="18" charset="0"/>
                          <a:cs typeface="Times New Roman" pitchFamily="18" charset="0"/>
                        </a:rPr>
                        <a:t> </a:t>
                      </a:r>
                      <a:endParaRPr lang="fr-FR" sz="1300" dirty="0">
                        <a:latin typeface="Times New Roman" pitchFamily="18" charset="0"/>
                        <a:cs typeface="Times New Roman" pitchFamily="18" charset="0"/>
                      </a:endParaRPr>
                    </a:p>
                    <a:p>
                      <a:pPr algn="l">
                        <a:lnSpc>
                          <a:spcPct val="115000"/>
                        </a:lnSpc>
                        <a:spcAft>
                          <a:spcPts val="0"/>
                        </a:spcAft>
                      </a:pPr>
                      <a:r>
                        <a:rPr lang="fr-FR" sz="1300" dirty="0">
                          <a:latin typeface="Times New Roman" pitchFamily="18" charset="0"/>
                          <a:cs typeface="Times New Roman" pitchFamily="18" charset="0"/>
                        </a:rPr>
                        <a:t>(parc de 110 à 150 MW)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570820">
                <a:tc>
                  <a:txBody>
                    <a:bodyPr/>
                    <a:lstStyle/>
                    <a:p>
                      <a:pPr algn="l">
                        <a:lnSpc>
                          <a:spcPct val="115000"/>
                        </a:lnSpc>
                        <a:spcAft>
                          <a:spcPts val="0"/>
                        </a:spcAft>
                      </a:pPr>
                      <a:r>
                        <a:rPr lang="fr-FR" sz="1300">
                          <a:latin typeface="Times New Roman" pitchFamily="18" charset="0"/>
                          <a:cs typeface="Times New Roman" pitchFamily="18" charset="0"/>
                        </a:rPr>
                        <a:t>Courants marins et vagues </a:t>
                      </a:r>
                      <a:endParaRPr lang="fr-FR" sz="130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Non déterminé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Dépend des surfaces exploitées, vitesses du flux et amplitudes des vagues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1331913">
                <a:tc>
                  <a:txBody>
                    <a:bodyPr/>
                    <a:lstStyle/>
                    <a:p>
                      <a:pPr algn="l">
                        <a:lnSpc>
                          <a:spcPct val="115000"/>
                        </a:lnSpc>
                        <a:spcAft>
                          <a:spcPts val="0"/>
                        </a:spcAft>
                      </a:pPr>
                      <a:r>
                        <a:rPr lang="fr-FR" sz="1300">
                          <a:latin typeface="Times New Roman" pitchFamily="18" charset="0"/>
                          <a:cs typeface="Times New Roman" pitchFamily="18" charset="0"/>
                        </a:rPr>
                        <a:t>Biomasse </a:t>
                      </a:r>
                      <a:endParaRPr lang="fr-FR" sz="130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a:latin typeface="Times New Roman" pitchFamily="18" charset="0"/>
                          <a:cs typeface="Times New Roman" pitchFamily="18" charset="0"/>
                        </a:rPr>
                        <a:t>6 GWh/km² </a:t>
                      </a:r>
                    </a:p>
                    <a:p>
                      <a:pPr algn="l">
                        <a:lnSpc>
                          <a:spcPct val="115000"/>
                        </a:lnSpc>
                        <a:spcAft>
                          <a:spcPts val="0"/>
                        </a:spcAft>
                      </a:pPr>
                      <a:r>
                        <a:rPr lang="fr-FR" sz="1300">
                          <a:latin typeface="Times New Roman" pitchFamily="18" charset="0"/>
                          <a:cs typeface="Times New Roman" pitchFamily="18" charset="0"/>
                        </a:rPr>
                        <a:t>(Energie chimique stockée par photosynthèse, pourconditions climatiques moyennes belges)</a:t>
                      </a:r>
                      <a:endParaRPr lang="fr-FR" sz="130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Chaleur : 3 à 4,8 </a:t>
                      </a:r>
                      <a:r>
                        <a:rPr lang="fr-FR" sz="1300" dirty="0" err="1">
                          <a:latin typeface="Times New Roman" pitchFamily="18" charset="0"/>
                          <a:cs typeface="Times New Roman" pitchFamily="18" charset="0"/>
                        </a:rPr>
                        <a:t>GWh</a:t>
                      </a:r>
                      <a:r>
                        <a:rPr lang="fr-FR" sz="1300" baseline="-25000" dirty="0" err="1">
                          <a:latin typeface="Times New Roman" pitchFamily="18" charset="0"/>
                          <a:cs typeface="Times New Roman" pitchFamily="18" charset="0"/>
                        </a:rPr>
                        <a:t>th</a:t>
                      </a:r>
                      <a:r>
                        <a:rPr lang="fr-FR" sz="1300" dirty="0">
                          <a:latin typeface="Times New Roman" pitchFamily="18" charset="0"/>
                          <a:cs typeface="Times New Roman" pitchFamily="18" charset="0"/>
                        </a:rPr>
                        <a:t>/km² </a:t>
                      </a:r>
                    </a:p>
                    <a:p>
                      <a:pPr algn="l">
                        <a:lnSpc>
                          <a:spcPct val="115000"/>
                        </a:lnSpc>
                        <a:spcAft>
                          <a:spcPts val="0"/>
                        </a:spcAft>
                      </a:pPr>
                      <a:r>
                        <a:rPr lang="fr-FR" sz="1300" dirty="0">
                          <a:latin typeface="Times New Roman" pitchFamily="18" charset="0"/>
                          <a:cs typeface="Times New Roman" pitchFamily="18" charset="0"/>
                        </a:rPr>
                        <a:t>(rendement de conversion en chaleur de 50 à 80%) </a:t>
                      </a:r>
                    </a:p>
                    <a:p>
                      <a:pPr algn="l">
                        <a:lnSpc>
                          <a:spcPct val="115000"/>
                        </a:lnSpc>
                        <a:spcAft>
                          <a:spcPts val="0"/>
                        </a:spcAft>
                      </a:pPr>
                      <a:r>
                        <a:rPr lang="fr-FR" sz="1300" dirty="0">
                          <a:latin typeface="Times New Roman" pitchFamily="18" charset="0"/>
                          <a:cs typeface="Times New Roman" pitchFamily="18" charset="0"/>
                        </a:rPr>
                        <a:t>Electricité : 0,6 à 1,8 </a:t>
                      </a:r>
                      <a:r>
                        <a:rPr lang="fr-FR" sz="1300" dirty="0" err="1">
                          <a:latin typeface="Times New Roman" pitchFamily="18" charset="0"/>
                          <a:cs typeface="Times New Roman" pitchFamily="18" charset="0"/>
                        </a:rPr>
                        <a:t>GWh</a:t>
                      </a:r>
                      <a:r>
                        <a:rPr lang="fr-FR" sz="1300" baseline="-25000" dirty="0" err="1">
                          <a:latin typeface="Times New Roman" pitchFamily="18" charset="0"/>
                          <a:cs typeface="Times New Roman" pitchFamily="18" charset="0"/>
                        </a:rPr>
                        <a:t>e</a:t>
                      </a:r>
                      <a:r>
                        <a:rPr lang="fr-FR" sz="1300" dirty="0">
                          <a:latin typeface="Times New Roman" pitchFamily="18" charset="0"/>
                          <a:cs typeface="Times New Roman" pitchFamily="18" charset="0"/>
                        </a:rPr>
                        <a:t>/km² </a:t>
                      </a:r>
                    </a:p>
                    <a:p>
                      <a:pPr algn="l">
                        <a:lnSpc>
                          <a:spcPct val="115000"/>
                        </a:lnSpc>
                        <a:spcAft>
                          <a:spcPts val="0"/>
                        </a:spcAft>
                      </a:pPr>
                      <a:r>
                        <a:rPr lang="fr-FR" sz="1300" dirty="0">
                          <a:latin typeface="Times New Roman" pitchFamily="18" charset="0"/>
                          <a:cs typeface="Times New Roman" pitchFamily="18" charset="0"/>
                        </a:rPr>
                        <a:t>(rendement de conversion électrique de 10 à 30%)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r h="903227">
                <a:tc>
                  <a:txBody>
                    <a:bodyPr/>
                    <a:lstStyle/>
                    <a:p>
                      <a:pPr algn="l">
                        <a:lnSpc>
                          <a:spcPct val="115000"/>
                        </a:lnSpc>
                        <a:spcAft>
                          <a:spcPts val="0"/>
                        </a:spcAft>
                      </a:pPr>
                      <a:r>
                        <a:rPr lang="fr-FR" sz="1300" dirty="0">
                          <a:latin typeface="Times New Roman" pitchFamily="18" charset="0"/>
                          <a:cs typeface="Times New Roman" pitchFamily="18" charset="0"/>
                        </a:rPr>
                        <a:t>Chaleur naturelle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gn="l">
                        <a:lnSpc>
                          <a:spcPct val="115000"/>
                        </a:lnSpc>
                        <a:spcAft>
                          <a:spcPts val="0"/>
                        </a:spcAft>
                      </a:pPr>
                      <a:r>
                        <a:rPr lang="fr-FR" sz="1300" dirty="0">
                          <a:latin typeface="Times New Roman" pitchFamily="18" charset="0"/>
                          <a:cs typeface="Times New Roman" pitchFamily="18" charset="0"/>
                        </a:rPr>
                        <a:t>Non déterminé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c>
                  <a:txBody>
                    <a:bodyPr/>
                    <a:lstStyle/>
                    <a:p>
                      <a:pPr>
                        <a:lnSpc>
                          <a:spcPct val="115000"/>
                        </a:lnSpc>
                        <a:spcAft>
                          <a:spcPts val="0"/>
                        </a:spcAft>
                      </a:pPr>
                      <a:r>
                        <a:rPr lang="fr-FR" sz="1300" dirty="0">
                          <a:latin typeface="Times New Roman" pitchFamily="18" charset="0"/>
                          <a:cs typeface="Times New Roman" pitchFamily="18" charset="0"/>
                        </a:rPr>
                        <a:t>Dépend de la température et de la capacité de renouvellement de la source </a:t>
                      </a:r>
                      <a:endParaRPr lang="fr-FR" sz="1300" dirty="0">
                        <a:latin typeface="Times New Roman" pitchFamily="18" charset="0"/>
                        <a:ea typeface="Calibri"/>
                        <a:cs typeface="Times New Roman" pitchFamily="18" charset="0"/>
                      </a:endParaRPr>
                    </a:p>
                  </a:txBody>
                  <a:tcPr marL="54768" marR="54768" marT="0" marB="0">
                    <a:cell3D prstMaterial="dkEdge">
                      <a:bevel prst="artDeco"/>
                      <a:lightRig rig="flood" dir="t"/>
                    </a:cell3D>
                  </a:tcPr>
                </a:tc>
              </a:tr>
            </a:tbl>
          </a:graphicData>
        </a:graphic>
      </p:graphicFrame>
      <p:sp>
        <p:nvSpPr>
          <p:cNvPr id="7" name="Rogner un rectangle avec un coin du même côté 6"/>
          <p:cNvSpPr/>
          <p:nvPr/>
        </p:nvSpPr>
        <p:spPr>
          <a:xfrm>
            <a:off x="1357290" y="0"/>
            <a:ext cx="7072362" cy="500042"/>
          </a:xfrm>
          <a:prstGeom prst="snip2SameRect">
            <a:avLst/>
          </a:prstGeom>
          <a:solidFill>
            <a:srgbClr val="7030A0"/>
          </a:solidFill>
          <a:ln>
            <a:solidFill>
              <a:srgbClr val="FF0000"/>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u="sng" dirty="0" smtClean="0">
                <a:latin typeface="Times New Roman" pitchFamily="18" charset="0"/>
                <a:cs typeface="Times New Roman" pitchFamily="18" charset="0"/>
              </a:rPr>
              <a:t>RESSOURCES EN BELGIQUE ET EN RÉGION BRUXELLOISE </a:t>
            </a:r>
            <a:endParaRPr lang="fr-FR" dirty="0" smtClean="0">
              <a:latin typeface="Times New Roman" pitchFamily="18" charset="0"/>
              <a:cs typeface="Times New Roman" pitchFamily="18" charset="0"/>
            </a:endParaRPr>
          </a:p>
          <a:p>
            <a:pPr algn="ct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80"/>
                                        <p:tgtEl>
                                          <p:spTgt spid="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
                                        </p:tgtEl>
                                        <p:attrNameLst>
                                          <p:attrName>fillcolor</p:attrName>
                                        </p:attrNameLst>
                                      </p:cBhvr>
                                      <p:tavLst>
                                        <p:tav tm="0">
                                          <p:val>
                                            <p:clrVal>
                                              <a:schemeClr val="accent2"/>
                                            </p:clrVal>
                                          </p:val>
                                        </p:tav>
                                        <p:tav tm="50000">
                                          <p:val>
                                            <p:clrVal>
                                              <a:schemeClr val="hlink"/>
                                            </p:clrVal>
                                          </p:val>
                                        </p:tav>
                                      </p:tavLst>
                                    </p:anim>
                                    <p:set>
                                      <p:cBhvr>
                                        <p:cTn id="9" dur="80"/>
                                        <p:tgtEl>
                                          <p:spTgt spid="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style.rotation</p:attrName>
                                        </p:attrNameLst>
                                      </p:cBhvr>
                                      <p:tavLst>
                                        <p:tav tm="0">
                                          <p:val>
                                            <p:fltVal val="720"/>
                                          </p:val>
                                        </p:tav>
                                        <p:tav tm="100000">
                                          <p:val>
                                            <p:fltVal val="0"/>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rchemin horizontal 2"/>
          <p:cNvSpPr/>
          <p:nvPr/>
        </p:nvSpPr>
        <p:spPr>
          <a:xfrm>
            <a:off x="2214546" y="0"/>
            <a:ext cx="4286280" cy="857256"/>
          </a:xfrm>
          <a:prstGeom prst="horizontalScroll">
            <a:avLst/>
          </a:prstGeom>
          <a:solidFill>
            <a:schemeClr val="accent5">
              <a:lumMod val="75000"/>
            </a:schemeClr>
          </a:solidFill>
          <a:ln>
            <a:solidFill>
              <a:srgbClr val="FF0000"/>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800" b="1" i="1" dirty="0" smtClean="0">
                <a:latin typeface="Times New Roman" pitchFamily="18" charset="0"/>
                <a:ea typeface="Times New Roman" pitchFamily="18" charset="0"/>
                <a:cs typeface="Times New Roman" pitchFamily="18" charset="0"/>
              </a:rPr>
              <a:t>L’expérience Algérienne</a:t>
            </a:r>
            <a:endParaRPr lang="fr-FR" sz="2800" i="1" dirty="0"/>
          </a:p>
        </p:txBody>
      </p:sp>
      <p:sp>
        <p:nvSpPr>
          <p:cNvPr id="5" name="Parchemin horizontal 4"/>
          <p:cNvSpPr/>
          <p:nvPr/>
        </p:nvSpPr>
        <p:spPr>
          <a:xfrm>
            <a:off x="500034" y="1071546"/>
            <a:ext cx="8215370" cy="3500462"/>
          </a:xfrm>
          <a:prstGeom prst="horizontalScroll">
            <a:avLst/>
          </a:prstGeom>
          <a:solidFill>
            <a:schemeClr val="tx2">
              <a:lumMod val="25000"/>
            </a:schemeClr>
          </a:solidFill>
          <a:ln>
            <a:solidFill>
              <a:srgbClr val="FF0000"/>
            </a:solidFill>
          </a:ln>
          <a:effectLst>
            <a:glow rad="228600">
              <a:schemeClr val="accent5">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latin typeface="Times New Roman" pitchFamily="18" charset="0"/>
                <a:cs typeface="Times New Roman" pitchFamily="18" charset="0"/>
              </a:rPr>
              <a:t> Selon l'Agence spatiale Allemande, le potentiel d'énergies renouvelables est le  plus important dans le bassin méditerranéen. Le territoire du GSA, les zones arides et semi-arides occupent plus de 90% de la  superficie totale du pays (2 381 745 Km</a:t>
            </a:r>
            <a:r>
              <a:rPr lang="fr-FR" baseline="30000" dirty="0" smtClean="0">
                <a:latin typeface="Times New Roman" pitchFamily="18" charset="0"/>
                <a:cs typeface="Times New Roman" pitchFamily="18" charset="0"/>
              </a:rPr>
              <a:t>2</a:t>
            </a:r>
            <a:r>
              <a:rPr lang="fr-FR" dirty="0" smtClean="0">
                <a:latin typeface="Times New Roman" pitchFamily="18" charset="0"/>
                <a:cs typeface="Times New Roman" pitchFamily="18" charset="0"/>
              </a:rPr>
              <a:t>). Le temps d'insolation sur presque la quasi- totalité du territoire excède 2500 heures par an et peut atteindre jusqu'à 3900 heures par  an (Hautes plaines et Sahara) (tableau 1). Le potentiel solaire Algérien c'est 37 milliards  de m3, c'est l'équivalent de 10 grands gisements de gaz naturel qui auraient été  découverts à Hassi R'MeI. La rive sud de l'Europe se trouve aux portes d'une source  d'énergie propre et illimitée pour sa demande énergétique dans le futur. </a:t>
            </a:r>
            <a:endParaRPr lang="fr-FR" i="1" dirty="0"/>
          </a:p>
        </p:txBody>
      </p:sp>
      <p:sp>
        <p:nvSpPr>
          <p:cNvPr id="6" name="Rectangle 5"/>
          <p:cNvSpPr/>
          <p:nvPr/>
        </p:nvSpPr>
        <p:spPr>
          <a:xfrm>
            <a:off x="2143108" y="1071546"/>
            <a:ext cx="5072098" cy="327918"/>
          </a:xfrm>
          <a:prstGeom prst="rect">
            <a:avLst/>
          </a:prstGeom>
        </p:spPr>
        <p:txBody>
          <a:bodyPr wrap="square">
            <a:prstTxWarp prst="textArchUp">
              <a:avLst>
                <a:gd name="adj" fmla="val 10800004"/>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lvl="0" fontAlgn="base">
              <a:spcBef>
                <a:spcPct val="0"/>
              </a:spcBef>
              <a:spcAft>
                <a:spcPct val="0"/>
              </a:spcAft>
            </a:pPr>
            <a:r>
              <a:rPr lang="fr-FR" sz="2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ea typeface="Calibri" pitchFamily="34" charset="0"/>
                <a:cs typeface="Times New Roman" pitchFamily="18" charset="0"/>
              </a:rPr>
              <a:t>Le Grand Sahara Algérien (GSA)</a:t>
            </a:r>
          </a:p>
        </p:txBody>
      </p:sp>
      <p:graphicFrame>
        <p:nvGraphicFramePr>
          <p:cNvPr id="9" name="Tableau 8"/>
          <p:cNvGraphicFramePr>
            <a:graphicFrameLocks noGrp="1"/>
          </p:cNvGraphicFramePr>
          <p:nvPr/>
        </p:nvGraphicFramePr>
        <p:xfrm>
          <a:off x="285720" y="5143512"/>
          <a:ext cx="8572528" cy="1483360"/>
        </p:xfrm>
        <a:graphic>
          <a:graphicData uri="http://schemas.openxmlformats.org/drawingml/2006/table">
            <a:tbl>
              <a:tblPr firstRow="1" bandRow="1">
                <a:tableStyleId>{E8B1032C-EA38-4F05-BA0D-38AFFFC7BED3}</a:tableStyleId>
              </a:tblPr>
              <a:tblGrid>
                <a:gridCol w="3399450"/>
                <a:gridCol w="958237"/>
                <a:gridCol w="1785950"/>
                <a:gridCol w="2428891"/>
              </a:tblGrid>
              <a:tr h="370840">
                <a:tc>
                  <a:txBody>
                    <a:bodyPr/>
                    <a:lstStyle/>
                    <a:p>
                      <a:r>
                        <a:rPr lang="fr-FR" dirty="0" smtClean="0">
                          <a:latin typeface="Times New Roman" pitchFamily="18" charset="0"/>
                          <a:cs typeface="Times New Roman" pitchFamily="18" charset="0"/>
                        </a:rPr>
                        <a:t>Aires</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Littoral</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Hauts plateaux</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Sahara</a:t>
                      </a:r>
                      <a:endParaRPr lang="fr-FR" dirty="0">
                        <a:latin typeface="Times New Roman" pitchFamily="18" charset="0"/>
                        <a:cs typeface="Times New Roman" pitchFamily="18" charset="0"/>
                      </a:endParaRPr>
                    </a:p>
                  </a:txBody>
                  <a:tcPr/>
                </a:tc>
              </a:tr>
              <a:tr h="370840">
                <a:tc>
                  <a:txBody>
                    <a:bodyPr/>
                    <a:lstStyle/>
                    <a:p>
                      <a:r>
                        <a:rPr lang="fr-FR" dirty="0" smtClean="0">
                          <a:latin typeface="Times New Roman" pitchFamily="18" charset="0"/>
                          <a:cs typeface="Times New Roman" pitchFamily="18" charset="0"/>
                        </a:rPr>
                        <a:t>Surface %</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4</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10</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86</a:t>
                      </a:r>
                      <a:endParaRPr lang="fr-FR" dirty="0">
                        <a:latin typeface="Times New Roman" pitchFamily="18" charset="0"/>
                        <a:cs typeface="Times New Roman" pitchFamily="18" charset="0"/>
                      </a:endParaRPr>
                    </a:p>
                  </a:txBody>
                  <a:tcPr/>
                </a:tc>
              </a:tr>
              <a:tr h="370840">
                <a:tc>
                  <a:txBody>
                    <a:bodyPr/>
                    <a:lstStyle/>
                    <a:p>
                      <a:r>
                        <a:rPr lang="fr-FR" dirty="0" smtClean="0">
                          <a:latin typeface="Times New Roman" pitchFamily="18" charset="0"/>
                          <a:cs typeface="Times New Roman" pitchFamily="18" charset="0"/>
                        </a:rPr>
                        <a:t>Temps</a:t>
                      </a:r>
                      <a:r>
                        <a:rPr lang="fr-FR" baseline="0" dirty="0" smtClean="0">
                          <a:latin typeface="Times New Roman" pitchFamily="18" charset="0"/>
                          <a:cs typeface="Times New Roman" pitchFamily="18" charset="0"/>
                        </a:rPr>
                        <a:t> d’ensoleillement(h/an)</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2650</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3000</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3500</a:t>
                      </a:r>
                      <a:endParaRPr lang="fr-FR" dirty="0">
                        <a:latin typeface="Times New Roman" pitchFamily="18" charset="0"/>
                        <a:cs typeface="Times New Roman" pitchFamily="18" charset="0"/>
                      </a:endParaRPr>
                    </a:p>
                  </a:txBody>
                  <a:tcPr/>
                </a:tc>
              </a:tr>
              <a:tr h="370840">
                <a:tc>
                  <a:txBody>
                    <a:bodyPr/>
                    <a:lstStyle/>
                    <a:p>
                      <a:r>
                        <a:rPr lang="fr-FR" dirty="0" smtClean="0">
                          <a:latin typeface="Times New Roman" pitchFamily="18" charset="0"/>
                          <a:cs typeface="Times New Roman" pitchFamily="18" charset="0"/>
                        </a:rPr>
                        <a:t>Energie reçue( kwh/m²/an)</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1700</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1900</a:t>
                      </a:r>
                      <a:endParaRPr lang="fr-FR" dirty="0">
                        <a:latin typeface="Times New Roman" pitchFamily="18" charset="0"/>
                        <a:cs typeface="Times New Roman" pitchFamily="18" charset="0"/>
                      </a:endParaRPr>
                    </a:p>
                  </a:txBody>
                  <a:tcPr/>
                </a:tc>
                <a:tc>
                  <a:txBody>
                    <a:bodyPr/>
                    <a:lstStyle/>
                    <a:p>
                      <a:r>
                        <a:rPr lang="fr-FR" dirty="0" smtClean="0">
                          <a:latin typeface="Times New Roman" pitchFamily="18" charset="0"/>
                          <a:cs typeface="Times New Roman" pitchFamily="18" charset="0"/>
                        </a:rPr>
                        <a:t>2650</a:t>
                      </a:r>
                      <a:endParaRPr lang="fr-FR" dirty="0">
                        <a:latin typeface="Times New Roman" pitchFamily="18" charset="0"/>
                        <a:cs typeface="Times New Roman" pitchFamily="18" charset="0"/>
                      </a:endParaRPr>
                    </a:p>
                  </a:txBody>
                  <a:tcPr/>
                </a:tc>
              </a:tr>
            </a:tbl>
          </a:graphicData>
        </a:graphic>
      </p:graphicFrame>
      <p:sp>
        <p:nvSpPr>
          <p:cNvPr id="10" name="Rectangle 9"/>
          <p:cNvSpPr/>
          <p:nvPr/>
        </p:nvSpPr>
        <p:spPr>
          <a:xfrm>
            <a:off x="2786050" y="4572008"/>
            <a:ext cx="3521157" cy="461665"/>
          </a:xfrm>
          <a:prstGeom prst="rect">
            <a:avLst/>
          </a:prstGeom>
        </p:spPr>
        <p:txBody>
          <a:bodyPr wrap="none">
            <a:prstTxWarp prst="textArchUp">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r>
              <a:rPr lang="fr-FR" sz="2400" b="1"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cs typeface="Times New Roman" pitchFamily="18" charset="0"/>
              </a:rPr>
              <a:t>Potentiel solaire en Algérie</a:t>
            </a:r>
            <a:endParaRPr lang="fr-FR" sz="2400" b="1"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1"/>
                                          </p:val>
                                        </p:tav>
                                        <p:tav tm="100000">
                                          <p:val>
                                            <p:strVal val="#ppt_x"/>
                                          </p:val>
                                        </p:tav>
                                      </p:tavLst>
                                    </p:anim>
                                    <p:anim calcmode="lin" valueType="num">
                                      <p:cBhvr>
                                        <p:cTn id="9"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5"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50" presetClass="entr" presetSubtype="0" decel="10000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p:cTn id="44" dur="1000" fill="hold"/>
                                        <p:tgtEl>
                                          <p:spTgt spid="9"/>
                                        </p:tgtEl>
                                        <p:attrNameLst>
                                          <p:attrName>ppt_w</p:attrName>
                                        </p:attrNameLst>
                                      </p:cBhvr>
                                      <p:tavLst>
                                        <p:tav tm="0">
                                          <p:val>
                                            <p:strVal val="#ppt_w+.3"/>
                                          </p:val>
                                        </p:tav>
                                        <p:tav tm="100000">
                                          <p:val>
                                            <p:strVal val="#ppt_w"/>
                                          </p:val>
                                        </p:tav>
                                      </p:tavLst>
                                    </p:anim>
                                    <p:anim calcmode="lin" valueType="num">
                                      <p:cBhvr>
                                        <p:cTn id="45" dur="1000" fill="hold"/>
                                        <p:tgtEl>
                                          <p:spTgt spid="9"/>
                                        </p:tgtEl>
                                        <p:attrNameLst>
                                          <p:attrName>ppt_h</p:attrName>
                                        </p:attrNameLst>
                                      </p:cBhvr>
                                      <p:tavLst>
                                        <p:tav tm="0">
                                          <p:val>
                                            <p:strVal val="#ppt_h"/>
                                          </p:val>
                                        </p:tav>
                                        <p:tav tm="100000">
                                          <p:val>
                                            <p:strVal val="#ppt_h"/>
                                          </p:val>
                                        </p:tav>
                                      </p:tavLst>
                                    </p:anim>
                                    <p:animEffect transition="in" filter="fade">
                                      <p:cBhvr>
                                        <p:cTn id="4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0" y="357188"/>
            <a:ext cx="8329613" cy="6500812"/>
          </a:xfrm>
        </p:spPr>
        <p:txBody>
          <a:bodyPr>
            <a:normAutofit/>
          </a:bodyPr>
          <a:lstStyle/>
          <a:p>
            <a:pPr>
              <a:buNone/>
            </a:pPr>
            <a:r>
              <a:rPr lang="fr-FR" sz="2400" b="1" i="1" dirty="0" smtClean="0">
                <a:solidFill>
                  <a:srgbClr val="FFFF00"/>
                </a:solidFill>
                <a:latin typeface="Times New Roman" pitchFamily="18" charset="0"/>
                <a:cs typeface="Times New Roman" pitchFamily="18" charset="0"/>
              </a:rPr>
              <a:t>	 </a:t>
            </a:r>
            <a:r>
              <a:rPr lang="fr-FR" sz="3200" b="1" i="1" dirty="0" smtClean="0">
                <a:solidFill>
                  <a:srgbClr val="FFFF00"/>
                </a:solidFill>
                <a:latin typeface="Times New Roman" pitchFamily="18" charset="0"/>
                <a:cs typeface="Times New Roman" pitchFamily="18" charset="0"/>
              </a:rPr>
              <a:t>Introduction :</a:t>
            </a:r>
            <a:endParaRPr lang="fr-FR" sz="2400" dirty="0" smtClean="0">
              <a:solidFill>
                <a:srgbClr val="FFFF00"/>
              </a:solidFill>
              <a:latin typeface="Times New Roman" pitchFamily="18" charset="0"/>
              <a:cs typeface="Times New Roman" pitchFamily="18" charset="0"/>
            </a:endParaRPr>
          </a:p>
          <a:p>
            <a:pPr>
              <a:buNone/>
            </a:pPr>
            <a:r>
              <a:rPr lang="fr-FR" sz="2400" dirty="0" smtClean="0">
                <a:latin typeface="Times New Roman" pitchFamily="18" charset="0"/>
                <a:cs typeface="Times New Roman" pitchFamily="18" charset="0"/>
              </a:rPr>
              <a:t>  		La façon dont l'homme produit et consomme l'énergie est sans doute l'un des meilleurs indicateurs des relations qu'il entretient avec ses semblables et avec son environnement.</a:t>
            </a:r>
          </a:p>
          <a:p>
            <a:pPr>
              <a:buNone/>
            </a:pPr>
            <a:r>
              <a:rPr lang="fr-FR" sz="2400" dirty="0" smtClean="0">
                <a:latin typeface="Times New Roman" pitchFamily="18" charset="0"/>
                <a:cs typeface="Times New Roman" pitchFamily="18" charset="0"/>
              </a:rPr>
              <a:t>	 	A une échelle beaucoup plus réduite, le mode de vie de chacun d'entre nous se traduit par des dépenses d'énergie qui peuvent être très variables d'un individu à l'autre. En outre, les pressions que nous exerçons sur notre environnement sont en grande partie liées, directement ou indirectement, aux quantités d'énergie que nous consommons, et à la façon dont nous les consommons.</a:t>
            </a:r>
            <a:endParaRPr lang="fr-FR"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502688"/>
            <a:ext cx="4786314" cy="4524315"/>
          </a:xfrm>
          <a:prstGeom prst="rect">
            <a:avLst/>
          </a:prstGeom>
        </p:spPr>
        <p:txBody>
          <a:bodyPr wrap="square">
            <a:spAutoFit/>
          </a:bodyPr>
          <a:lstStyle/>
          <a:p>
            <a:r>
              <a:rPr lang="fr-FR" dirty="0" smtClean="0">
                <a:latin typeface="Times New Roman" pitchFamily="18" charset="0"/>
                <a:cs typeface="Times New Roman" pitchFamily="18" charset="0"/>
              </a:rPr>
              <a:t>    L’Union pour la Méditerranée qui associe les pays du pourtour de la Méditerranée souhaite investir dans le développement durable. Elle a décidé le25 juin 2009 de lancer pour un montant d’un milliard d’euros de programmes sur ce thème, dont la construction d’une centrale photovoltaïque au Maroc . L’Allemagne envisage la construction de très grandes centrales solaires thermiques  et photovoltaïques dans les déserts du Sahara qui, reliées en réseau, l’alimenteraient en électricité, grâce à des lignes électriques transméditerranéennes. Il s’agit du projet Desertec de 400milliards d’euros qui relève du paquet Climat-Energie de la Communauté Européenne et qui a reçu le soutien de l’Union pour la Méditerranée. </a:t>
            </a:r>
            <a:endParaRPr lang="fr-FR" dirty="0" smtClean="0"/>
          </a:p>
        </p:txBody>
      </p:sp>
      <p:pic>
        <p:nvPicPr>
          <p:cNvPr id="27650" name="Picture 2"/>
          <p:cNvPicPr>
            <a:picLocks noChangeAspect="1" noChangeArrowheads="1"/>
          </p:cNvPicPr>
          <p:nvPr/>
        </p:nvPicPr>
        <p:blipFill>
          <a:blip r:embed="rId2"/>
          <a:srcRect/>
          <a:stretch>
            <a:fillRect/>
          </a:stretch>
        </p:blipFill>
        <p:spPr bwMode="auto">
          <a:xfrm>
            <a:off x="4786314" y="1643050"/>
            <a:ext cx="4357686" cy="5214950"/>
          </a:xfrm>
          <a:prstGeom prst="rect">
            <a:avLst/>
          </a:prstGeom>
          <a:noFill/>
          <a:ln w="9525">
            <a:noFill/>
            <a:miter lim="800000"/>
            <a:headEnd/>
            <a:tailEnd/>
          </a:ln>
          <a:effectLst/>
        </p:spPr>
      </p:pic>
      <p:sp>
        <p:nvSpPr>
          <p:cNvPr id="5" name="Cadre 4"/>
          <p:cNvSpPr/>
          <p:nvPr/>
        </p:nvSpPr>
        <p:spPr>
          <a:xfrm>
            <a:off x="0" y="285728"/>
            <a:ext cx="9144000" cy="1000132"/>
          </a:xfrm>
          <a:prstGeom prst="frame">
            <a:avLst>
              <a:gd name="adj1" fmla="val 25561"/>
            </a:avLst>
          </a:prstGeom>
          <a:ln>
            <a:noFill/>
          </a:ln>
          <a:effectLst>
            <a:outerShdw blurRad="190500" dist="228600" dir="2700000" algn="ctr">
              <a:srgbClr val="000000">
                <a:alpha val="30000"/>
              </a:srgbClr>
            </a:outerShdw>
          </a:effectLst>
          <a:scene3d>
            <a:camera prst="orthographicFront">
              <a:rot lat="0" lon="0" rev="0"/>
            </a:camera>
            <a:lightRig rig="glow" dir="tl">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lvl="0" algn="ctr"/>
            <a:r>
              <a:rPr lang="fr-FR" sz="2800" dirty="0" smtClean="0">
                <a:latin typeface="Times New Roman" pitchFamily="18" charset="0"/>
                <a:cs typeface="Times New Roman" pitchFamily="18" charset="0"/>
              </a:rPr>
              <a:t>Le projet Desertec</a:t>
            </a:r>
            <a:endParaRPr lang="fr-FR" sz="2800" b="1" dirty="0" smtClean="0">
              <a:latin typeface="Times New Roman" pitchFamily="18" charset="0"/>
              <a:ea typeface="Calibri"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27650"/>
                                        </p:tgtEl>
                                        <p:attrNameLst>
                                          <p:attrName>style.visibility</p:attrName>
                                        </p:attrNameLst>
                                      </p:cBhvr>
                                      <p:to>
                                        <p:strVal val="visible"/>
                                      </p:to>
                                    </p:set>
                                    <p:anim calcmode="lin" valueType="num">
                                      <p:cBhvr>
                                        <p:cTn id="18" dur="500" fill="hold"/>
                                        <p:tgtEl>
                                          <p:spTgt spid="27650"/>
                                        </p:tgtEl>
                                        <p:attrNameLst>
                                          <p:attrName>ppt_w</p:attrName>
                                        </p:attrNameLst>
                                      </p:cBhvr>
                                      <p:tavLst>
                                        <p:tav tm="0">
                                          <p:val>
                                            <p:fltVal val="0"/>
                                          </p:val>
                                        </p:tav>
                                        <p:tav tm="100000">
                                          <p:val>
                                            <p:strVal val="#ppt_w"/>
                                          </p:val>
                                        </p:tav>
                                      </p:tavLst>
                                    </p:anim>
                                    <p:anim calcmode="lin" valueType="num">
                                      <p:cBhvr>
                                        <p:cTn id="19" dur="500" fill="hold"/>
                                        <p:tgtEl>
                                          <p:spTgt spid="2765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8" name="Rectangle 12"/>
          <p:cNvSpPr>
            <a:spLocks noChangeArrowheads="1"/>
          </p:cNvSpPr>
          <p:nvPr/>
        </p:nvSpPr>
        <p:spPr bwMode="auto">
          <a:xfrm>
            <a:off x="0" y="0"/>
            <a:ext cx="91440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000" b="1" i="0" u="none" strike="noStrike" cap="none" normalizeH="0" baseline="0" dirty="0" smtClean="0">
              <a:ln>
                <a:noFill/>
              </a:ln>
              <a:effectLst/>
              <a:latin typeface="Times New Roman" pitchFamily="18"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fr-FR" sz="2000" b="1" dirty="0" smtClean="0">
              <a:latin typeface="Times New Roman" pitchFamily="18" charset="0"/>
              <a:ea typeface="Calibri" pitchFamily="34"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p:txBody>
      </p:sp>
      <p:sp>
        <p:nvSpPr>
          <p:cNvPr id="4109" name="Rectangle 13"/>
          <p:cNvSpPr>
            <a:spLocks noChangeArrowheads="1"/>
          </p:cNvSpPr>
          <p:nvPr/>
        </p:nvSpPr>
        <p:spPr bwMode="auto">
          <a:xfrm>
            <a:off x="0" y="2214554"/>
            <a:ext cx="392905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fr-FR" sz="1400" dirty="0" smtClean="0">
              <a:latin typeface="Times New Roman" pitchFamily="18" charset="0"/>
              <a:cs typeface="Times New Roman" pitchFamily="18" charset="0"/>
            </a:endParaRPr>
          </a:p>
          <a:p>
            <a:endParaRPr lang="fr-FR" sz="1400" dirty="0" smtClean="0"/>
          </a:p>
        </p:txBody>
      </p:sp>
      <p:sp>
        <p:nvSpPr>
          <p:cNvPr id="26" name="Rogner un rectangle avec un coin diagonal 25"/>
          <p:cNvSpPr/>
          <p:nvPr/>
        </p:nvSpPr>
        <p:spPr>
          <a:xfrm>
            <a:off x="0" y="1643050"/>
            <a:ext cx="9144000" cy="4429156"/>
          </a:xfrm>
          <a:prstGeom prst="snip2DiagRect">
            <a:avLst/>
          </a:prstGeom>
          <a:ln>
            <a:noFill/>
          </a:ln>
          <a:effectLst/>
          <a:scene3d>
            <a:camera prst="orthographicFront">
              <a:rot lat="0" lon="0" rev="0"/>
            </a:camera>
            <a:lightRig rig="chilly" dir="tl">
              <a:rot lat="0" lon="0" rev="18480000"/>
            </a:lightRig>
          </a:scene3d>
          <a:sp3d prstMaterial="clear">
            <a:bevelT h="63500"/>
          </a:sp3d>
        </p:spPr>
        <p:style>
          <a:lnRef idx="1">
            <a:schemeClr val="accent6"/>
          </a:lnRef>
          <a:fillRef idx="3">
            <a:schemeClr val="accent6"/>
          </a:fillRef>
          <a:effectRef idx="2">
            <a:schemeClr val="accent6"/>
          </a:effectRef>
          <a:fontRef idx="minor">
            <a:schemeClr val="lt1"/>
          </a:fontRef>
        </p:style>
        <p:txBody>
          <a:bodyPr rtlCol="0" anchor="ctr"/>
          <a:lstStyle/>
          <a:p>
            <a:r>
              <a:rPr lang="fr-FR" sz="2000" dirty="0" smtClean="0">
                <a:latin typeface="Times New Roman" pitchFamily="18" charset="0"/>
                <a:cs typeface="Times New Roman" pitchFamily="18" charset="0"/>
              </a:rPr>
              <a:t>     Ce projet de grande envergure initié par New Energy Algeria (NEA), joint venture de Sonatrach et Sonelgaz, consistant à produire de l'électricité à partir du gaz naturel et de l'énergie solaire, qui à long terme sera exclusivement solaire. A l'horizon 2010, l'UE prévoit que 17% de la production électrique provient des énergies renouvelables. En Algérie, à l'horizon 2010, il est prévu la production de 500 MW d'électricité à partir de l'énergie mixte hybride gaz - solaire 1000 MW en 2015 et exportation possible de 400 MW. Ce projet d'énergie mixte, a l'avantage d'optimiser la synergie gaz - solaire et permet de maintenir le surcoût à un niveau de 80% du prix de l'électricité provenant d'un cycle combiné gaz. Pour les exportations en direction de l'Europe par câble soit prêts de 2000 MW, 4% de cette capacité pourrait provenir de centrale hybride solaire - gaz d'une capacité de 400 MW. </a:t>
            </a:r>
            <a:r>
              <a:rPr lang="fr-FR" sz="2000" b="1" dirty="0" smtClean="0">
                <a:latin typeface="Times New Roman" pitchFamily="18" charset="0"/>
                <a:ea typeface="Calibri" pitchFamily="34" charset="0"/>
                <a:cs typeface="Times New Roman" pitchFamily="18" charset="0"/>
              </a:rPr>
              <a:t> </a:t>
            </a:r>
            <a:endParaRPr lang="fr-FR" sz="3200" dirty="0" smtClean="0">
              <a:latin typeface="Times New Roman" pitchFamily="18" charset="0"/>
              <a:cs typeface="Times New Roman" pitchFamily="18" charset="0"/>
            </a:endParaRPr>
          </a:p>
          <a:p>
            <a:pPr lvl="0" algn="ctr"/>
            <a:endParaRPr lang="fr-FR" sz="2000" b="1" dirty="0" smtClean="0">
              <a:latin typeface="Times New Roman" pitchFamily="18" charset="0"/>
              <a:ea typeface="Calibri" pitchFamily="34" charset="0"/>
              <a:cs typeface="Times New Roman" pitchFamily="18" charset="0"/>
            </a:endParaRPr>
          </a:p>
        </p:txBody>
      </p:sp>
      <p:sp>
        <p:nvSpPr>
          <p:cNvPr id="28" name="Cadre 27"/>
          <p:cNvSpPr/>
          <p:nvPr/>
        </p:nvSpPr>
        <p:spPr>
          <a:xfrm>
            <a:off x="0" y="571480"/>
            <a:ext cx="9144000" cy="1000132"/>
          </a:xfrm>
          <a:prstGeom prst="frame">
            <a:avLst>
              <a:gd name="adj1" fmla="val 25561"/>
            </a:avLst>
          </a:prstGeom>
          <a:ln>
            <a:noFill/>
          </a:ln>
          <a:effectLst>
            <a:outerShdw blurRad="190500" dist="228600" dir="2700000" algn="ctr">
              <a:srgbClr val="000000">
                <a:alpha val="30000"/>
              </a:srgbClr>
            </a:outerShdw>
          </a:effectLst>
          <a:scene3d>
            <a:camera prst="orthographicFront">
              <a:rot lat="0" lon="0" rev="0"/>
            </a:camera>
            <a:lightRig rig="glow" dir="tl">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lvl="0" algn="ctr"/>
            <a:r>
              <a:rPr lang="fr-FR" b="1" dirty="0" smtClean="0">
                <a:latin typeface="Times New Roman" pitchFamily="18" charset="0"/>
                <a:ea typeface="Calibri" pitchFamily="34" charset="0"/>
                <a:cs typeface="Times New Roman" pitchFamily="18" charset="0"/>
              </a:rPr>
              <a:t>Projet de Ia vaII</a:t>
            </a:r>
            <a:r>
              <a:rPr lang="fr-FR" b="1" dirty="0" smtClean="0">
                <a:latin typeface="Calibri"/>
                <a:ea typeface="Calibri" pitchFamily="34" charset="0"/>
                <a:cs typeface="Times New Roman" pitchFamily="18" charset="0"/>
              </a:rPr>
              <a:t>é</a:t>
            </a:r>
            <a:r>
              <a:rPr lang="fr-FR" b="1" dirty="0" smtClean="0">
                <a:latin typeface="Times New Roman" pitchFamily="18" charset="0"/>
                <a:ea typeface="Calibri" pitchFamily="34" charset="0"/>
                <a:cs typeface="Times New Roman" pitchFamily="18" charset="0"/>
              </a:rPr>
              <a:t>e solaire de Hassi R'MeI : Energie mixte hybride - Solaire/gaz</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heel(4)">
                                      <p:cBhvr>
                                        <p:cTn id="14"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285860"/>
            <a:ext cx="4071966" cy="4524315"/>
          </a:xfrm>
          <a:prstGeom prst="rect">
            <a:avLst/>
          </a:prstGeom>
          <a:scene3d>
            <a:camera prst="perspectiveRight"/>
            <a:lightRig rig="threePt" dir="t"/>
          </a:scene3d>
        </p:spPr>
        <p:txBody>
          <a:bodyPr wrap="square">
            <a:spAutoFit/>
          </a:bodyPr>
          <a:lstStyle/>
          <a:p>
            <a:r>
              <a:rPr lang="fr-FR" dirty="0" smtClean="0">
                <a:latin typeface="Times New Roman" pitchFamily="18" charset="0"/>
                <a:cs typeface="Times New Roman" pitchFamily="18" charset="0"/>
              </a:rPr>
              <a:t>     La séquestration de CO</a:t>
            </a:r>
            <a:r>
              <a:rPr lang="fr-FR" baseline="-25000" dirty="0" smtClean="0">
                <a:latin typeface="Times New Roman" pitchFamily="18" charset="0"/>
                <a:cs typeface="Times New Roman" pitchFamily="18" charset="0"/>
              </a:rPr>
              <a:t>2 </a:t>
            </a:r>
            <a:r>
              <a:rPr lang="fr-FR" dirty="0" smtClean="0">
                <a:latin typeface="Times New Roman" pitchFamily="18" charset="0"/>
                <a:cs typeface="Times New Roman" pitchFamily="18" charset="0"/>
              </a:rPr>
              <a:t>et les technologies de stockage sont de réels potentiels pour réduire les émissions de gaz à effet de serre (Greenhouse Effect). En 2004, Sonatrach et British Petroleum ont lancé un projet de séquestration de CO</a:t>
            </a:r>
            <a:r>
              <a:rPr lang="fr-FR" baseline="-25000" dirty="0" smtClean="0">
                <a:latin typeface="Times New Roman" pitchFamily="18" charset="0"/>
                <a:cs typeface="Times New Roman" pitchFamily="18" charset="0"/>
              </a:rPr>
              <a:t>2 </a:t>
            </a:r>
            <a:r>
              <a:rPr lang="fr-FR" dirty="0" smtClean="0">
                <a:latin typeface="Times New Roman" pitchFamily="18" charset="0"/>
                <a:cs typeface="Times New Roman" pitchFamily="18" charset="0"/>
              </a:rPr>
              <a:t>dans les champs de gaz de In-Salah. Un million de tonnes de CO</a:t>
            </a:r>
            <a:r>
              <a:rPr lang="fr-FR" baseline="-25000" dirty="0" smtClean="0">
                <a:latin typeface="Times New Roman" pitchFamily="18" charset="0"/>
                <a:cs typeface="Times New Roman" pitchFamily="18" charset="0"/>
              </a:rPr>
              <a:t>2 </a:t>
            </a:r>
            <a:r>
              <a:rPr lang="fr-FR" dirty="0" smtClean="0">
                <a:latin typeface="Times New Roman" pitchFamily="18" charset="0"/>
                <a:cs typeface="Times New Roman" pitchFamily="18" charset="0"/>
              </a:rPr>
              <a:t>seront injectés chaque année dans les réservoirs remplis d'eau à 1800 mètres du sol. Cette quantité équivaut à la réduction de l'effet de serre résultant de 200 000 véhicules du parc automobile roulant à une vitesse moyenne urbaine de 80 km/h.</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p:txBody>
      </p:sp>
      <p:pic>
        <p:nvPicPr>
          <p:cNvPr id="3" name="Image 2"/>
          <p:cNvPicPr/>
          <p:nvPr/>
        </p:nvPicPr>
        <p:blipFill>
          <a:blip r:embed="rId2"/>
          <a:srcRect/>
          <a:stretch>
            <a:fillRect/>
          </a:stretch>
        </p:blipFill>
        <p:spPr bwMode="auto">
          <a:xfrm>
            <a:off x="4071934" y="1285860"/>
            <a:ext cx="4929190" cy="4429156"/>
          </a:xfrm>
          <a:prstGeom prst="rect">
            <a:avLst/>
          </a:prstGeom>
          <a:noFill/>
          <a:ln w="9525">
            <a:noFill/>
            <a:miter lim="800000"/>
            <a:headEnd/>
            <a:tailEnd/>
          </a:ln>
          <a:scene3d>
            <a:camera prst="perspectiveLeft"/>
            <a:lightRig rig="threePt" dir="t"/>
          </a:scene3d>
        </p:spPr>
      </p:pic>
      <p:sp>
        <p:nvSpPr>
          <p:cNvPr id="5" name="Cadre 4"/>
          <p:cNvSpPr/>
          <p:nvPr/>
        </p:nvSpPr>
        <p:spPr>
          <a:xfrm>
            <a:off x="0" y="142852"/>
            <a:ext cx="9144000" cy="1000132"/>
          </a:xfrm>
          <a:prstGeom prst="frame">
            <a:avLst>
              <a:gd name="adj1" fmla="val 25561"/>
            </a:avLst>
          </a:prstGeom>
          <a:ln>
            <a:noFill/>
          </a:ln>
          <a:effectLst>
            <a:outerShdw blurRad="190500" dist="228600" dir="2700000" algn="ctr">
              <a:srgbClr val="000000">
                <a:alpha val="30000"/>
              </a:srgbClr>
            </a:outerShdw>
          </a:effectLst>
          <a:scene3d>
            <a:camera prst="orthographicFront">
              <a:rot lat="0" lon="0" rev="0"/>
            </a:camera>
            <a:lightRig rig="glow" dir="tl">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fr-FR" sz="2400" b="1" dirty="0" smtClean="0">
                <a:latin typeface="Times New Roman" pitchFamily="18" charset="0"/>
                <a:ea typeface="Calibri" pitchFamily="34" charset="0"/>
                <a:cs typeface="Times New Roman" pitchFamily="18" charset="0"/>
              </a:rPr>
              <a:t>Projet de s</a:t>
            </a:r>
            <a:r>
              <a:rPr lang="fr-FR" sz="2400" b="1" dirty="0" smtClean="0">
                <a:latin typeface="Calibri"/>
                <a:ea typeface="Calibri" pitchFamily="34" charset="0"/>
                <a:cs typeface="Times New Roman" pitchFamily="18" charset="0"/>
              </a:rPr>
              <a:t>é</a:t>
            </a:r>
            <a:r>
              <a:rPr lang="fr-FR" sz="2400" b="1" dirty="0" smtClean="0">
                <a:latin typeface="Times New Roman" pitchFamily="18" charset="0"/>
                <a:ea typeface="Calibri" pitchFamily="34" charset="0"/>
                <a:cs typeface="Times New Roman" pitchFamily="18" charset="0"/>
              </a:rPr>
              <a:t>questration du CO</a:t>
            </a:r>
            <a:r>
              <a:rPr lang="fr-FR" sz="2400" b="1" baseline="-30000" dirty="0" smtClean="0">
                <a:latin typeface="Times New Roman" pitchFamily="18" charset="0"/>
                <a:ea typeface="Calibri" pitchFamily="34" charset="0"/>
                <a:cs typeface="Times New Roman" pitchFamily="18" charset="0"/>
              </a:rPr>
              <a:t>2</a:t>
            </a:r>
            <a:r>
              <a:rPr lang="fr-FR" sz="2400" b="1" dirty="0" smtClean="0">
                <a:latin typeface="Calibri"/>
                <a:ea typeface="Calibri" pitchFamily="34" charset="0"/>
                <a:cs typeface="Times New Roman" pitchFamily="18" charset="0"/>
              </a:rPr>
              <a:t> à</a:t>
            </a:r>
            <a:r>
              <a:rPr lang="fr-FR" sz="2400" b="1" dirty="0" smtClean="0">
                <a:latin typeface="Times New Roman" pitchFamily="18" charset="0"/>
                <a:ea typeface="Calibri" pitchFamily="34" charset="0"/>
                <a:cs typeface="Times New Roman" pitchFamily="18" charset="0"/>
              </a:rPr>
              <a:t> In-Salah</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ppt_x</p:attrName>
                                        </p:attrNameLst>
                                      </p:cBhvr>
                                      <p:tavLst>
                                        <p:tav tm="0">
                                          <p:val>
                                            <p:strVal val="#ppt_x-.2"/>
                                          </p:val>
                                        </p:tav>
                                        <p:tav tm="100000">
                                          <p:val>
                                            <p:strVal val="#ppt_x"/>
                                          </p:val>
                                        </p:tav>
                                      </p:tavLst>
                                    </p:anim>
                                    <p:anim calcmode="lin" valueType="num">
                                      <p:cBhvr>
                                        <p:cTn id="15"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gtEl>
                                      </p:cBhvr>
                                    </p:animEffect>
                                  </p:childTnLst>
                                </p:cTn>
                              </p:par>
                              <p:par>
                                <p:cTn id="17" presetID="29"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ppt_x</p:attrName>
                                        </p:attrNameLst>
                                      </p:cBhvr>
                                      <p:tavLst>
                                        <p:tav tm="0">
                                          <p:val>
                                            <p:strVal val="#ppt_x-.2"/>
                                          </p:val>
                                        </p:tav>
                                        <p:tav tm="100000">
                                          <p:val>
                                            <p:strVal val="#ppt_x"/>
                                          </p:val>
                                        </p:tav>
                                      </p:tavLst>
                                    </p:anim>
                                    <p:anim calcmode="lin" valueType="num">
                                      <p:cBhvr>
                                        <p:cTn id="20"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0" y="571480"/>
            <a:ext cx="8072462"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effectLst/>
                <a:latin typeface="Times New Roman" pitchFamily="18" charset="0"/>
                <a:ea typeface="Calibri" pitchFamily="34" charset="0"/>
                <a:cs typeface="Times New Roman" pitchFamily="18" charset="0"/>
              </a:rPr>
              <a:t>Hydrogène - Energie en Alg</a:t>
            </a:r>
            <a:r>
              <a:rPr kumimoji="0" lang="fr-FR" sz="2400" b="1" i="0" u="none" strike="noStrike" cap="none" normalizeH="0" baseline="0" dirty="0" smtClean="0">
                <a:ln>
                  <a:noFill/>
                </a:ln>
                <a:effectLst/>
                <a:latin typeface="Calibri"/>
                <a:ea typeface="Calibri" pitchFamily="34" charset="0"/>
                <a:cs typeface="Times New Roman" pitchFamily="18" charset="0"/>
              </a:rPr>
              <a:t>é</a:t>
            </a:r>
            <a:r>
              <a:rPr kumimoji="0" lang="fr-FR" sz="2400" b="1" i="0" u="none" strike="noStrike" cap="none" normalizeH="0" baseline="0" dirty="0" smtClean="0">
                <a:ln>
                  <a:noFill/>
                </a:ln>
                <a:effectLst/>
                <a:latin typeface="Times New Roman" pitchFamily="18" charset="0"/>
                <a:ea typeface="Calibri" pitchFamily="34" charset="0"/>
                <a:cs typeface="Times New Roman" pitchFamily="18" charset="0"/>
              </a:rPr>
              <a:t>rie</a:t>
            </a:r>
            <a:r>
              <a:rPr kumimoji="0" lang="fr-FR" sz="2400" b="1" i="0" u="none" strike="noStrike" cap="none" normalizeH="0" baseline="0" dirty="0" smtClean="0">
                <a:ln>
                  <a:noFill/>
                </a:ln>
                <a:effectLst/>
                <a:latin typeface="Calibri"/>
                <a:ea typeface="Calibri" pitchFamily="34" charset="0"/>
                <a:cs typeface="Times New Roman" pitchFamily="18" charset="0"/>
              </a:rPr>
              <a:t> </a:t>
            </a:r>
            <a:r>
              <a:rPr kumimoji="0" lang="fr-FR" sz="2400" b="1" i="0" u="none" strike="noStrike" cap="none" normalizeH="0" baseline="0" dirty="0" smtClean="0">
                <a:ln>
                  <a:noFill/>
                </a:ln>
                <a:effectLst/>
                <a:latin typeface="Times New Roman" pitchFamily="18" charset="0"/>
                <a:ea typeface="Calibri" pitchFamily="34" charset="0"/>
                <a:cs typeface="Times New Roman" pitchFamily="18" charset="0"/>
              </a:rPr>
              <a:t>:</a:t>
            </a:r>
          </a:p>
          <a:p>
            <a:r>
              <a:rPr lang="fr-FR" dirty="0" smtClean="0">
                <a:latin typeface="Times New Roman" pitchFamily="18" charset="0"/>
                <a:cs typeface="Times New Roman" pitchFamily="18" charset="0"/>
              </a:rPr>
              <a:t>Il fallait attendre 2005, pour que le rôle futur de l'hydrogène - énergie en Algérie soit discuter pour la première fois à Alger à travers le premier Workshop International sur l'hydrogène comme vecteur énergétique, parmi lesquelles on peut citer : </a:t>
            </a:r>
            <a:r>
              <a:rPr lang="fr-FR" sz="1600" dirty="0" smtClean="0">
                <a:latin typeface="Times New Roman" pitchFamily="18" charset="0"/>
                <a:cs typeface="Times New Roman" pitchFamily="18" charset="0"/>
              </a:rPr>
              <a:t> </a:t>
            </a:r>
          </a:p>
        </p:txBody>
      </p:sp>
      <p:graphicFrame>
        <p:nvGraphicFramePr>
          <p:cNvPr id="10" name="Diagramme 9"/>
          <p:cNvGraphicFramePr/>
          <p:nvPr/>
        </p:nvGraphicFramePr>
        <p:xfrm>
          <a:off x="0" y="2285992"/>
          <a:ext cx="9144000" cy="40005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4577"/>
                                        </p:tgtEl>
                                        <p:attrNameLst>
                                          <p:attrName>style.visibility</p:attrName>
                                        </p:attrNameLst>
                                      </p:cBhvr>
                                      <p:to>
                                        <p:strVal val="visible"/>
                                      </p:to>
                                    </p:set>
                                    <p:animEffect transition="in" filter="fade">
                                      <p:cBhvr>
                                        <p:cTn id="7" dur="770" decel="100000"/>
                                        <p:tgtEl>
                                          <p:spTgt spid="24577"/>
                                        </p:tgtEl>
                                      </p:cBhvr>
                                    </p:animEffect>
                                    <p:animScale>
                                      <p:cBhvr>
                                        <p:cTn id="8" dur="770" decel="100000"/>
                                        <p:tgtEl>
                                          <p:spTgt spid="24577"/>
                                        </p:tgtEl>
                                      </p:cBhvr>
                                      <p:from x="10000" y="10000"/>
                                      <p:to x="200000" y="450000"/>
                                    </p:animScale>
                                    <p:animScale>
                                      <p:cBhvr>
                                        <p:cTn id="9" dur="1230" accel="100000" fill="hold">
                                          <p:stCondLst>
                                            <p:cond delay="770"/>
                                          </p:stCondLst>
                                        </p:cTn>
                                        <p:tgtEl>
                                          <p:spTgt spid="24577"/>
                                        </p:tgtEl>
                                      </p:cBhvr>
                                      <p:from x="200000" y="450000"/>
                                      <p:to x="100000" y="100000"/>
                                    </p:animScale>
                                    <p:set>
                                      <p:cBhvr>
                                        <p:cTn id="10" dur="770" fill="hold"/>
                                        <p:tgtEl>
                                          <p:spTgt spid="24577"/>
                                        </p:tgtEl>
                                        <p:attrNameLst>
                                          <p:attrName>ppt_x</p:attrName>
                                        </p:attrNameLst>
                                      </p:cBhvr>
                                      <p:to>
                                        <p:strVal val="(0.5)"/>
                                      </p:to>
                                    </p:set>
                                    <p:anim from="(0.5)" to="(#ppt_x)" calcmode="lin" valueType="num">
                                      <p:cBhvr>
                                        <p:cTn id="11" dur="1230" accel="100000" fill="hold">
                                          <p:stCondLst>
                                            <p:cond delay="770"/>
                                          </p:stCondLst>
                                        </p:cTn>
                                        <p:tgtEl>
                                          <p:spTgt spid="24577"/>
                                        </p:tgtEl>
                                        <p:attrNameLst>
                                          <p:attrName>ppt_x</p:attrName>
                                        </p:attrNameLst>
                                      </p:cBhvr>
                                    </p:anim>
                                    <p:set>
                                      <p:cBhvr>
                                        <p:cTn id="12" dur="770" fill="hold"/>
                                        <p:tgtEl>
                                          <p:spTgt spid="24577"/>
                                        </p:tgtEl>
                                        <p:attrNameLst>
                                          <p:attrName>ppt_y</p:attrName>
                                        </p:attrNameLst>
                                      </p:cBhvr>
                                      <p:to>
                                        <p:strVal val="(#ppt_y+0.4)"/>
                                      </p:to>
                                    </p:set>
                                    <p:anim from="(#ppt_y+0.4)" to="(#ppt_y)" calcmode="lin" valueType="num">
                                      <p:cBhvr>
                                        <p:cTn id="13" dur="1230" accel="100000" fill="hold">
                                          <p:stCondLst>
                                            <p:cond delay="770"/>
                                          </p:stCondLst>
                                        </p:cTn>
                                        <p:tgtEl>
                                          <p:spTgt spid="24577"/>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5"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2000"/>
                                        <p:tgtEl>
                                          <p:spTgt spid="10"/>
                                        </p:tgtEl>
                                      </p:cBhvr>
                                    </p:animEffect>
                                    <p:anim calcmode="lin" valueType="num">
                                      <p:cBhvr>
                                        <p:cTn id="19" dur="2000" fill="hold"/>
                                        <p:tgtEl>
                                          <p:spTgt spid="10"/>
                                        </p:tgtEl>
                                        <p:attrNameLst>
                                          <p:attrName>style.rotation</p:attrName>
                                        </p:attrNameLst>
                                      </p:cBhvr>
                                      <p:tavLst>
                                        <p:tav tm="0">
                                          <p:val>
                                            <p:fltVal val="720"/>
                                          </p:val>
                                        </p:tav>
                                        <p:tav tm="100000">
                                          <p:val>
                                            <p:fltVal val="0"/>
                                          </p:val>
                                        </p:tav>
                                      </p:tavLst>
                                    </p:anim>
                                    <p:anim calcmode="lin" valueType="num">
                                      <p:cBhvr>
                                        <p:cTn id="20" dur="2000" fill="hold"/>
                                        <p:tgtEl>
                                          <p:spTgt spid="10"/>
                                        </p:tgtEl>
                                        <p:attrNameLst>
                                          <p:attrName>ppt_h</p:attrName>
                                        </p:attrNameLst>
                                      </p:cBhvr>
                                      <p:tavLst>
                                        <p:tav tm="0">
                                          <p:val>
                                            <p:fltVal val="0"/>
                                          </p:val>
                                        </p:tav>
                                        <p:tav tm="100000">
                                          <p:val>
                                            <p:strVal val="#ppt_h"/>
                                          </p:val>
                                        </p:tav>
                                      </p:tavLst>
                                    </p:anim>
                                    <p:anim calcmode="lin" valueType="num">
                                      <p:cBhvr>
                                        <p:cTn id="21"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Graphic spid="10" grpId="0">
        <p:bldAsOne/>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2571736" y="214290"/>
            <a:ext cx="4071966" cy="642942"/>
          </a:xfrm>
          <a:prstGeom prst="bevel">
            <a:avLst/>
          </a:prstGeom>
        </p:spPr>
        <p:style>
          <a:lnRef idx="2">
            <a:schemeClr val="accent1">
              <a:shade val="50000"/>
            </a:schemeClr>
          </a:lnRef>
          <a:fillRef idx="1002">
            <a:schemeClr val="dk2"/>
          </a:fillRef>
          <a:effectRef idx="0">
            <a:schemeClr val="accent1"/>
          </a:effectRef>
          <a:fontRef idx="minor">
            <a:schemeClr val="lt1"/>
          </a:fontRef>
        </p:style>
        <p:txBody>
          <a:bodyPr rtlCol="0" anchor="ctr"/>
          <a:lstStyle/>
          <a:p>
            <a:pPr lvl="0" algn="ctr"/>
            <a:r>
              <a:rPr lang="fr-FR" sz="2400" b="1" i="1" dirty="0">
                <a:solidFill>
                  <a:prstClr val="white"/>
                </a:solidFill>
                <a:latin typeface="Times New Roman" pitchFamily="18" charset="0"/>
                <a:cs typeface="Times New Roman" pitchFamily="18" charset="0"/>
              </a:rPr>
              <a:t>Les </a:t>
            </a:r>
            <a:r>
              <a:rPr lang="fr-FR" sz="2400" b="1" i="1" dirty="0" smtClean="0">
                <a:solidFill>
                  <a:prstClr val="white"/>
                </a:solidFill>
                <a:latin typeface="Times New Roman" pitchFamily="18" charset="0"/>
                <a:cs typeface="Times New Roman" pitchFamily="18" charset="0"/>
              </a:rPr>
              <a:t>recommandations</a:t>
            </a:r>
            <a:endParaRPr lang="fr-FR" sz="2400" dirty="0">
              <a:solidFill>
                <a:prstClr val="white"/>
              </a:solidFill>
              <a:latin typeface="Times New Roman" pitchFamily="18" charset="0"/>
              <a:cs typeface="Times New Roman" pitchFamily="18" charset="0"/>
            </a:endParaRPr>
          </a:p>
        </p:txBody>
      </p:sp>
      <p:sp>
        <p:nvSpPr>
          <p:cNvPr id="10" name="Rectangle 9"/>
          <p:cNvSpPr/>
          <p:nvPr/>
        </p:nvSpPr>
        <p:spPr>
          <a:xfrm>
            <a:off x="642910" y="1071546"/>
            <a:ext cx="8501090" cy="646331"/>
          </a:xfrm>
          <a:prstGeom prst="rect">
            <a:avLst/>
          </a:prstGeom>
        </p:spPr>
        <p:txBody>
          <a:bodyPr wrap="square">
            <a:spAutoFit/>
          </a:bodyPr>
          <a:lstStyle/>
          <a:p>
            <a:r>
              <a:rPr lang="fr-FR" dirty="0">
                <a:latin typeface="Times New Roman" pitchFamily="18" charset="0"/>
                <a:cs typeface="Times New Roman" pitchFamily="18" charset="0"/>
              </a:rPr>
              <a:t>Promouvoir</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l’efficacité énergétique et souligner l’interaction des mesures éco-énergétiques auprès des différents paliers de gouvernance et de la </a:t>
            </a:r>
            <a:r>
              <a:rPr lang="fr-FR" dirty="0" smtClean="0">
                <a:latin typeface="Times New Roman" pitchFamily="18" charset="0"/>
                <a:cs typeface="Times New Roman" pitchFamily="18" charset="0"/>
              </a:rPr>
              <a:t>population.</a:t>
            </a:r>
            <a:endParaRPr lang="fr-FR" dirty="0"/>
          </a:p>
        </p:txBody>
      </p:sp>
      <p:sp>
        <p:nvSpPr>
          <p:cNvPr id="11" name="Flèche droite 10"/>
          <p:cNvSpPr/>
          <p:nvPr/>
        </p:nvSpPr>
        <p:spPr>
          <a:xfrm>
            <a:off x="142844" y="1214422"/>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2" name="Flèche droite 11"/>
          <p:cNvSpPr/>
          <p:nvPr/>
        </p:nvSpPr>
        <p:spPr>
          <a:xfrm>
            <a:off x="142844" y="1785926"/>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3" name="Rectangle 12"/>
          <p:cNvSpPr/>
          <p:nvPr/>
        </p:nvSpPr>
        <p:spPr>
          <a:xfrm>
            <a:off x="714348" y="1714488"/>
            <a:ext cx="8286776" cy="646331"/>
          </a:xfrm>
          <a:prstGeom prst="rect">
            <a:avLst/>
          </a:prstGeom>
        </p:spPr>
        <p:txBody>
          <a:bodyPr wrap="square">
            <a:spAutoFit/>
          </a:bodyPr>
          <a:lstStyle/>
          <a:p>
            <a:r>
              <a:rPr lang="fr-FR" dirty="0">
                <a:latin typeface="Times New Roman" pitchFamily="18" charset="0"/>
                <a:cs typeface="Times New Roman" pitchFamily="18" charset="0"/>
              </a:rPr>
              <a:t>Conseiller</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le gouvernement et l’ensemble de ses ministères sur les questions relatives à l’économie </a:t>
            </a:r>
            <a:r>
              <a:rPr lang="fr-FR" dirty="0" smtClean="0">
                <a:latin typeface="Times New Roman" pitchFamily="18" charset="0"/>
                <a:cs typeface="Times New Roman" pitchFamily="18" charset="0"/>
              </a:rPr>
              <a:t>d’énergie.</a:t>
            </a:r>
            <a:endParaRPr lang="fr-FR" dirty="0">
              <a:latin typeface="Times New Roman" pitchFamily="18" charset="0"/>
              <a:cs typeface="Times New Roman" pitchFamily="18" charset="0"/>
            </a:endParaRPr>
          </a:p>
        </p:txBody>
      </p:sp>
      <p:sp>
        <p:nvSpPr>
          <p:cNvPr id="14" name="Flèche droite 13"/>
          <p:cNvSpPr/>
          <p:nvPr/>
        </p:nvSpPr>
        <p:spPr>
          <a:xfrm>
            <a:off x="142844" y="2428868"/>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5" name="Flèche droite 14"/>
          <p:cNvSpPr/>
          <p:nvPr/>
        </p:nvSpPr>
        <p:spPr>
          <a:xfrm>
            <a:off x="142844" y="3071810"/>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6" name="Flèche droite 15"/>
          <p:cNvSpPr/>
          <p:nvPr/>
        </p:nvSpPr>
        <p:spPr>
          <a:xfrm>
            <a:off x="142844" y="3714752"/>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7" name="Flèche droite 16"/>
          <p:cNvSpPr/>
          <p:nvPr/>
        </p:nvSpPr>
        <p:spPr>
          <a:xfrm>
            <a:off x="142844" y="4286256"/>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8" name="Flèche droite 17"/>
          <p:cNvSpPr/>
          <p:nvPr/>
        </p:nvSpPr>
        <p:spPr>
          <a:xfrm>
            <a:off x="142844" y="4786322"/>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9" name="Rectangle 18"/>
          <p:cNvSpPr/>
          <p:nvPr/>
        </p:nvSpPr>
        <p:spPr>
          <a:xfrm>
            <a:off x="714348" y="2357430"/>
            <a:ext cx="8286776" cy="646331"/>
          </a:xfrm>
          <a:prstGeom prst="rect">
            <a:avLst/>
          </a:prstGeom>
        </p:spPr>
        <p:txBody>
          <a:bodyPr wrap="square">
            <a:spAutoFit/>
          </a:bodyPr>
          <a:lstStyle/>
          <a:p>
            <a:r>
              <a:rPr lang="fr-FR" dirty="0">
                <a:latin typeface="Times New Roman" pitchFamily="18" charset="0"/>
                <a:cs typeface="Times New Roman" pitchFamily="18" charset="0"/>
              </a:rPr>
              <a:t>Offrir un service d’expertise aux municipalités, aux entreprises publiques et privées ainsi qu’aux </a:t>
            </a:r>
            <a:r>
              <a:rPr lang="fr-FR" dirty="0" smtClean="0">
                <a:latin typeface="Times New Roman" pitchFamily="18" charset="0"/>
                <a:cs typeface="Times New Roman" pitchFamily="18" charset="0"/>
              </a:rPr>
              <a:t>particuliers.</a:t>
            </a:r>
            <a:endParaRPr lang="fr-FR" dirty="0">
              <a:latin typeface="Times New Roman" pitchFamily="18" charset="0"/>
              <a:cs typeface="Times New Roman" pitchFamily="18" charset="0"/>
            </a:endParaRPr>
          </a:p>
        </p:txBody>
      </p:sp>
      <p:sp>
        <p:nvSpPr>
          <p:cNvPr id="20" name="Rectangle 19"/>
          <p:cNvSpPr/>
          <p:nvPr/>
        </p:nvSpPr>
        <p:spPr>
          <a:xfrm>
            <a:off x="714348" y="2928934"/>
            <a:ext cx="8429652" cy="646331"/>
          </a:xfrm>
          <a:prstGeom prst="rect">
            <a:avLst/>
          </a:prstGeom>
        </p:spPr>
        <p:txBody>
          <a:bodyPr wrap="square">
            <a:spAutoFit/>
          </a:bodyPr>
          <a:lstStyle/>
          <a:p>
            <a:r>
              <a:rPr lang="fr-FR" dirty="0">
                <a:latin typeface="Times New Roman" pitchFamily="18" charset="0"/>
                <a:cs typeface="Times New Roman" pitchFamily="18" charset="0"/>
              </a:rPr>
              <a:t>Offrir des services et des programmes d’aide et d’intervention aux municipalités, aux entreprises publiques et privées ainsi qu’aux</a:t>
            </a:r>
            <a:r>
              <a:rPr lang="fr-FR" b="1" dirty="0">
                <a:latin typeface="Times New Roman" pitchFamily="18" charset="0"/>
                <a:cs typeface="Times New Roman" pitchFamily="18" charset="0"/>
              </a:rPr>
              <a:t> </a:t>
            </a:r>
            <a:r>
              <a:rPr lang="fr-FR" dirty="0" smtClean="0">
                <a:latin typeface="Times New Roman" pitchFamily="18" charset="0"/>
                <a:cs typeface="Times New Roman" pitchFamily="18" charset="0"/>
              </a:rPr>
              <a:t>particuliers.</a:t>
            </a:r>
            <a:endParaRPr lang="fr-FR" dirty="0">
              <a:latin typeface="Times New Roman" pitchFamily="18" charset="0"/>
              <a:cs typeface="Times New Roman" pitchFamily="18" charset="0"/>
            </a:endParaRPr>
          </a:p>
        </p:txBody>
      </p:sp>
      <p:sp>
        <p:nvSpPr>
          <p:cNvPr id="21" name="Rectangle 20"/>
          <p:cNvSpPr/>
          <p:nvPr/>
        </p:nvSpPr>
        <p:spPr>
          <a:xfrm>
            <a:off x="714348" y="3571876"/>
            <a:ext cx="8429652" cy="646331"/>
          </a:xfrm>
          <a:prstGeom prst="rect">
            <a:avLst/>
          </a:prstGeom>
        </p:spPr>
        <p:txBody>
          <a:bodyPr wrap="square">
            <a:spAutoFit/>
          </a:bodyPr>
          <a:lstStyle/>
          <a:p>
            <a:r>
              <a:rPr lang="fr-FR" dirty="0">
                <a:latin typeface="Times New Roman" pitchFamily="18" charset="0"/>
                <a:cs typeface="Times New Roman" pitchFamily="18" charset="0"/>
              </a:rPr>
              <a:t>Mettre en place de nouvelles normes (construction-rénovation, transports, production d’énergie, etc.)</a:t>
            </a:r>
          </a:p>
        </p:txBody>
      </p:sp>
      <p:sp>
        <p:nvSpPr>
          <p:cNvPr id="22" name="Rectangle 21"/>
          <p:cNvSpPr/>
          <p:nvPr/>
        </p:nvSpPr>
        <p:spPr>
          <a:xfrm>
            <a:off x="714348" y="4214818"/>
            <a:ext cx="8429652" cy="369332"/>
          </a:xfrm>
          <a:prstGeom prst="rect">
            <a:avLst/>
          </a:prstGeom>
        </p:spPr>
        <p:txBody>
          <a:bodyPr wrap="square">
            <a:spAutoFit/>
          </a:bodyPr>
          <a:lstStyle/>
          <a:p>
            <a:r>
              <a:rPr lang="fr-FR" dirty="0">
                <a:latin typeface="Times New Roman" pitchFamily="18" charset="0"/>
                <a:cs typeface="Times New Roman" pitchFamily="18" charset="0"/>
              </a:rPr>
              <a:t>Assurer l’application des mesures d’efficacité </a:t>
            </a:r>
            <a:r>
              <a:rPr lang="fr-FR" dirty="0" smtClean="0">
                <a:latin typeface="Times New Roman" pitchFamily="18" charset="0"/>
                <a:cs typeface="Times New Roman" pitchFamily="18" charset="0"/>
              </a:rPr>
              <a:t>énergétique.</a:t>
            </a:r>
            <a:endParaRPr lang="fr-FR" dirty="0">
              <a:latin typeface="Times New Roman" pitchFamily="18" charset="0"/>
              <a:cs typeface="Times New Roman" pitchFamily="18" charset="0"/>
            </a:endParaRPr>
          </a:p>
        </p:txBody>
      </p:sp>
      <p:sp>
        <p:nvSpPr>
          <p:cNvPr id="23" name="Rectangle 22"/>
          <p:cNvSpPr/>
          <p:nvPr/>
        </p:nvSpPr>
        <p:spPr>
          <a:xfrm>
            <a:off x="714348" y="4786322"/>
            <a:ext cx="8429652" cy="369332"/>
          </a:xfrm>
          <a:prstGeom prst="rect">
            <a:avLst/>
          </a:prstGeom>
        </p:spPr>
        <p:txBody>
          <a:bodyPr wrap="square">
            <a:spAutoFit/>
          </a:bodyPr>
          <a:lstStyle/>
          <a:p>
            <a:r>
              <a:rPr lang="fr-FR" b="1" dirty="0">
                <a:latin typeface="Times New Roman" pitchFamily="18" charset="0"/>
                <a:cs typeface="Times New Roman" pitchFamily="18" charset="0"/>
              </a:rPr>
              <a:t>Faire reconnaître </a:t>
            </a:r>
            <a:r>
              <a:rPr lang="fr-FR" dirty="0">
                <a:latin typeface="Times New Roman" pitchFamily="18" charset="0"/>
                <a:cs typeface="Times New Roman" pitchFamily="18" charset="0"/>
              </a:rPr>
              <a:t>les initiatives porteuses et leur offrir un </a:t>
            </a:r>
            <a:r>
              <a:rPr lang="fr-FR" dirty="0" smtClean="0">
                <a:latin typeface="Times New Roman" pitchFamily="18" charset="0"/>
                <a:cs typeface="Times New Roman" pitchFamily="18" charset="0"/>
              </a:rPr>
              <a:t>rayonnement.</a:t>
            </a:r>
            <a:endParaRPr lang="fr-FR" dirty="0">
              <a:latin typeface="Times New Roman" pitchFamily="18" charset="0"/>
              <a:cs typeface="Times New Roman" pitchFamily="18" charset="0"/>
            </a:endParaRPr>
          </a:p>
        </p:txBody>
      </p:sp>
      <p:sp>
        <p:nvSpPr>
          <p:cNvPr id="24" name="Rectangle 23"/>
          <p:cNvSpPr/>
          <p:nvPr/>
        </p:nvSpPr>
        <p:spPr>
          <a:xfrm>
            <a:off x="714348" y="5214950"/>
            <a:ext cx="8429652" cy="646331"/>
          </a:xfrm>
          <a:prstGeom prst="rect">
            <a:avLst/>
          </a:prstGeom>
        </p:spPr>
        <p:txBody>
          <a:bodyPr wrap="square">
            <a:spAutoFit/>
          </a:bodyPr>
          <a:lstStyle/>
          <a:p>
            <a:r>
              <a:rPr lang="fr-FR" dirty="0" smtClean="0">
                <a:latin typeface="Times New Roman" pitchFamily="18" charset="0"/>
                <a:cs typeface="Times New Roman" pitchFamily="18" charset="0"/>
              </a:rPr>
              <a:t>Optimiser </a:t>
            </a:r>
            <a:r>
              <a:rPr lang="fr-FR" dirty="0">
                <a:latin typeface="Times New Roman" pitchFamily="18" charset="0"/>
                <a:cs typeface="Times New Roman" pitchFamily="18" charset="0"/>
              </a:rPr>
              <a:t>l’échange de connaissances au sein d’un réseau d’intervenants en efficacité énergétique </a:t>
            </a:r>
            <a:r>
              <a:rPr lang="fr-FR" dirty="0" smtClean="0">
                <a:latin typeface="Times New Roman" pitchFamily="18" charset="0"/>
                <a:cs typeface="Times New Roman" pitchFamily="18" charset="0"/>
              </a:rPr>
              <a:t>multisectoriel.</a:t>
            </a:r>
            <a:endParaRPr lang="fr-FR" dirty="0">
              <a:latin typeface="Times New Roman" pitchFamily="18" charset="0"/>
              <a:cs typeface="Times New Roman" pitchFamily="18" charset="0"/>
            </a:endParaRPr>
          </a:p>
        </p:txBody>
      </p:sp>
      <p:sp>
        <p:nvSpPr>
          <p:cNvPr id="25" name="Flèche droite 24"/>
          <p:cNvSpPr/>
          <p:nvPr/>
        </p:nvSpPr>
        <p:spPr>
          <a:xfrm>
            <a:off x="142844" y="5357826"/>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26" name="Flèche droite 25"/>
          <p:cNvSpPr/>
          <p:nvPr/>
        </p:nvSpPr>
        <p:spPr>
          <a:xfrm>
            <a:off x="142844" y="5857892"/>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27" name="Rectangle 26"/>
          <p:cNvSpPr/>
          <p:nvPr/>
        </p:nvSpPr>
        <p:spPr>
          <a:xfrm>
            <a:off x="714348" y="5786454"/>
            <a:ext cx="8429652" cy="369332"/>
          </a:xfrm>
          <a:prstGeom prst="rect">
            <a:avLst/>
          </a:prstGeom>
        </p:spPr>
        <p:txBody>
          <a:bodyPr wrap="square">
            <a:spAutoFit/>
          </a:bodyPr>
          <a:lstStyle/>
          <a:p>
            <a:r>
              <a:rPr lang="fr-FR" dirty="0">
                <a:latin typeface="Times New Roman" pitchFamily="18" charset="0"/>
                <a:cs typeface="Times New Roman" pitchFamily="18" charset="0"/>
              </a:rPr>
              <a:t>Participer</a:t>
            </a:r>
            <a:r>
              <a:rPr lang="fr-FR" b="1" dirty="0">
                <a:latin typeface="Times New Roman" pitchFamily="18" charset="0"/>
                <a:cs typeface="Times New Roman" pitchFamily="18" charset="0"/>
              </a:rPr>
              <a:t> </a:t>
            </a:r>
            <a:r>
              <a:rPr lang="fr-FR" dirty="0">
                <a:latin typeface="Times New Roman" pitchFamily="18" charset="0"/>
                <a:cs typeface="Times New Roman" pitchFamily="18" charset="0"/>
              </a:rPr>
              <a:t>au développement des différentes filières en énergie </a:t>
            </a:r>
            <a:r>
              <a:rPr lang="fr-FR" dirty="0" smtClean="0">
                <a:latin typeface="Times New Roman" pitchFamily="18" charset="0"/>
                <a:cs typeface="Times New Roman" pitchFamily="18" charset="0"/>
              </a:rPr>
              <a:t>renouvelable.</a:t>
            </a:r>
            <a:endParaRPr lang="fr-FR" dirty="0">
              <a:latin typeface="Times New Roman" pitchFamily="18" charset="0"/>
              <a:cs typeface="Times New Roman" pitchFamily="18" charset="0"/>
            </a:endParaRPr>
          </a:p>
        </p:txBody>
      </p:sp>
      <p:sp>
        <p:nvSpPr>
          <p:cNvPr id="14338" name="Rectangle 2"/>
          <p:cNvSpPr>
            <a:spLocks noChangeArrowheads="1"/>
          </p:cNvSpPr>
          <p:nvPr/>
        </p:nvSpPr>
        <p:spPr bwMode="auto">
          <a:xfrm>
            <a:off x="714348" y="6211669"/>
            <a:ext cx="8429652"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Mettre en place un Fonds stratégique d’investissement en efficacité énergétique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pour favoriser l’innovation et la recherche développement dans ce créneau.</a:t>
            </a:r>
            <a:endParaRPr kumimoji="0" lang="fr-FR"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29" name="Flèche droite 28"/>
          <p:cNvSpPr/>
          <p:nvPr/>
        </p:nvSpPr>
        <p:spPr>
          <a:xfrm>
            <a:off x="142844" y="6357958"/>
            <a:ext cx="571504" cy="357190"/>
          </a:xfrm>
          <a:prstGeom prst="rightArrow">
            <a:avLst>
              <a:gd name="adj1" fmla="val 50000"/>
              <a:gd name="adj2" fmla="val 89895"/>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800" decel="100000"/>
                                        <p:tgtEl>
                                          <p:spTgt spid="11"/>
                                        </p:tgtEl>
                                      </p:cBhvr>
                                    </p:animEffect>
                                    <p:anim calcmode="lin" valueType="num">
                                      <p:cBhvr>
                                        <p:cTn id="19" dur="800" decel="100000" fill="hold"/>
                                        <p:tgtEl>
                                          <p:spTgt spid="11"/>
                                        </p:tgtEl>
                                        <p:attrNameLst>
                                          <p:attrName>style.rotation</p:attrName>
                                        </p:attrNameLst>
                                      </p:cBhvr>
                                      <p:tavLst>
                                        <p:tav tm="0">
                                          <p:val>
                                            <p:fltVal val="-90"/>
                                          </p:val>
                                        </p:tav>
                                        <p:tav tm="100000">
                                          <p:val>
                                            <p:fltVal val="0"/>
                                          </p:val>
                                        </p:tav>
                                      </p:tavLst>
                                    </p:anim>
                                    <p:anim calcmode="lin" valueType="num">
                                      <p:cBhvr>
                                        <p:cTn id="20" dur="800" decel="100000" fill="hold"/>
                                        <p:tgtEl>
                                          <p:spTgt spid="11"/>
                                        </p:tgtEl>
                                        <p:attrNameLst>
                                          <p:attrName>ppt_x</p:attrName>
                                        </p:attrNameLst>
                                      </p:cBhvr>
                                      <p:tavLst>
                                        <p:tav tm="0">
                                          <p:val>
                                            <p:strVal val="#ppt_x+0.4"/>
                                          </p:val>
                                        </p:tav>
                                        <p:tav tm="100000">
                                          <p:val>
                                            <p:strVal val="#ppt_x-0.05"/>
                                          </p:val>
                                        </p:tav>
                                      </p:tavLst>
                                    </p:anim>
                                    <p:anim calcmode="lin" valueType="num">
                                      <p:cBhvr>
                                        <p:cTn id="21" dur="800" decel="100000" fill="hold"/>
                                        <p:tgtEl>
                                          <p:spTgt spid="11"/>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800" decel="100000"/>
                                        <p:tgtEl>
                                          <p:spTgt spid="10"/>
                                        </p:tgtEl>
                                      </p:cBhvr>
                                    </p:animEffect>
                                    <p:anim calcmode="lin" valueType="num">
                                      <p:cBhvr>
                                        <p:cTn id="29" dur="800" decel="100000" fill="hold"/>
                                        <p:tgtEl>
                                          <p:spTgt spid="10"/>
                                        </p:tgtEl>
                                        <p:attrNameLst>
                                          <p:attrName>style.rotation</p:attrName>
                                        </p:attrNameLst>
                                      </p:cBhvr>
                                      <p:tavLst>
                                        <p:tav tm="0">
                                          <p:val>
                                            <p:fltVal val="-90"/>
                                          </p:val>
                                        </p:tav>
                                        <p:tav tm="100000">
                                          <p:val>
                                            <p:fltVal val="0"/>
                                          </p:val>
                                        </p:tav>
                                      </p:tavLst>
                                    </p:anim>
                                    <p:anim calcmode="lin" valueType="num">
                                      <p:cBhvr>
                                        <p:cTn id="30" dur="800" decel="100000" fill="hold"/>
                                        <p:tgtEl>
                                          <p:spTgt spid="10"/>
                                        </p:tgtEl>
                                        <p:attrNameLst>
                                          <p:attrName>ppt_x</p:attrName>
                                        </p:attrNameLst>
                                      </p:cBhvr>
                                      <p:tavLst>
                                        <p:tav tm="0">
                                          <p:val>
                                            <p:strVal val="#ppt_x+0.4"/>
                                          </p:val>
                                        </p:tav>
                                        <p:tav tm="100000">
                                          <p:val>
                                            <p:strVal val="#ppt_x-0.05"/>
                                          </p:val>
                                        </p:tav>
                                      </p:tavLst>
                                    </p:anim>
                                    <p:anim calcmode="lin" valueType="num">
                                      <p:cBhvr>
                                        <p:cTn id="31" dur="800" decel="100000" fill="hold"/>
                                        <p:tgtEl>
                                          <p:spTgt spid="10"/>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0"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800" decel="100000"/>
                                        <p:tgtEl>
                                          <p:spTgt spid="12"/>
                                        </p:tgtEl>
                                      </p:cBhvr>
                                    </p:animEffect>
                                    <p:anim calcmode="lin" valueType="num">
                                      <p:cBhvr>
                                        <p:cTn id="39" dur="800" decel="100000" fill="hold"/>
                                        <p:tgtEl>
                                          <p:spTgt spid="12"/>
                                        </p:tgtEl>
                                        <p:attrNameLst>
                                          <p:attrName>style.rotation</p:attrName>
                                        </p:attrNameLst>
                                      </p:cBhvr>
                                      <p:tavLst>
                                        <p:tav tm="0">
                                          <p:val>
                                            <p:fltVal val="-90"/>
                                          </p:val>
                                        </p:tav>
                                        <p:tav tm="100000">
                                          <p:val>
                                            <p:fltVal val="0"/>
                                          </p:val>
                                        </p:tav>
                                      </p:tavLst>
                                    </p:anim>
                                    <p:anim calcmode="lin" valueType="num">
                                      <p:cBhvr>
                                        <p:cTn id="40" dur="800" decel="100000" fill="hold"/>
                                        <p:tgtEl>
                                          <p:spTgt spid="12"/>
                                        </p:tgtEl>
                                        <p:attrNameLst>
                                          <p:attrName>ppt_x</p:attrName>
                                        </p:attrNameLst>
                                      </p:cBhvr>
                                      <p:tavLst>
                                        <p:tav tm="0">
                                          <p:val>
                                            <p:strVal val="#ppt_x+0.4"/>
                                          </p:val>
                                        </p:tav>
                                        <p:tav tm="100000">
                                          <p:val>
                                            <p:strVal val="#ppt_x-0.05"/>
                                          </p:val>
                                        </p:tav>
                                      </p:tavLst>
                                    </p:anim>
                                    <p:anim calcmode="lin" valueType="num">
                                      <p:cBhvr>
                                        <p:cTn id="41" dur="800" decel="100000" fill="hold"/>
                                        <p:tgtEl>
                                          <p:spTgt spid="12"/>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0"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800" decel="100000"/>
                                        <p:tgtEl>
                                          <p:spTgt spid="13"/>
                                        </p:tgtEl>
                                      </p:cBhvr>
                                    </p:animEffect>
                                    <p:anim calcmode="lin" valueType="num">
                                      <p:cBhvr>
                                        <p:cTn id="49" dur="800" decel="100000" fill="hold"/>
                                        <p:tgtEl>
                                          <p:spTgt spid="13"/>
                                        </p:tgtEl>
                                        <p:attrNameLst>
                                          <p:attrName>style.rotation</p:attrName>
                                        </p:attrNameLst>
                                      </p:cBhvr>
                                      <p:tavLst>
                                        <p:tav tm="0">
                                          <p:val>
                                            <p:fltVal val="-90"/>
                                          </p:val>
                                        </p:tav>
                                        <p:tav tm="100000">
                                          <p:val>
                                            <p:fltVal val="0"/>
                                          </p:val>
                                        </p:tav>
                                      </p:tavLst>
                                    </p:anim>
                                    <p:anim calcmode="lin" valueType="num">
                                      <p:cBhvr>
                                        <p:cTn id="50" dur="800" decel="100000" fill="hold"/>
                                        <p:tgtEl>
                                          <p:spTgt spid="13"/>
                                        </p:tgtEl>
                                        <p:attrNameLst>
                                          <p:attrName>ppt_x</p:attrName>
                                        </p:attrNameLst>
                                      </p:cBhvr>
                                      <p:tavLst>
                                        <p:tav tm="0">
                                          <p:val>
                                            <p:strVal val="#ppt_x+0.4"/>
                                          </p:val>
                                        </p:tav>
                                        <p:tav tm="100000">
                                          <p:val>
                                            <p:strVal val="#ppt_x-0.05"/>
                                          </p:val>
                                        </p:tav>
                                      </p:tavLst>
                                    </p:anim>
                                    <p:anim calcmode="lin" valueType="num">
                                      <p:cBhvr>
                                        <p:cTn id="51" dur="800" decel="100000" fill="hold"/>
                                        <p:tgtEl>
                                          <p:spTgt spid="13"/>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800" decel="100000"/>
                                        <p:tgtEl>
                                          <p:spTgt spid="14"/>
                                        </p:tgtEl>
                                      </p:cBhvr>
                                    </p:animEffect>
                                    <p:anim calcmode="lin" valueType="num">
                                      <p:cBhvr>
                                        <p:cTn id="59" dur="800" decel="100000" fill="hold"/>
                                        <p:tgtEl>
                                          <p:spTgt spid="14"/>
                                        </p:tgtEl>
                                        <p:attrNameLst>
                                          <p:attrName>style.rotation</p:attrName>
                                        </p:attrNameLst>
                                      </p:cBhvr>
                                      <p:tavLst>
                                        <p:tav tm="0">
                                          <p:val>
                                            <p:fltVal val="-90"/>
                                          </p:val>
                                        </p:tav>
                                        <p:tav tm="100000">
                                          <p:val>
                                            <p:fltVal val="0"/>
                                          </p:val>
                                        </p:tav>
                                      </p:tavLst>
                                    </p:anim>
                                    <p:anim calcmode="lin" valueType="num">
                                      <p:cBhvr>
                                        <p:cTn id="60" dur="800" decel="100000" fill="hold"/>
                                        <p:tgtEl>
                                          <p:spTgt spid="14"/>
                                        </p:tgtEl>
                                        <p:attrNameLst>
                                          <p:attrName>ppt_x</p:attrName>
                                        </p:attrNameLst>
                                      </p:cBhvr>
                                      <p:tavLst>
                                        <p:tav tm="0">
                                          <p:val>
                                            <p:strVal val="#ppt_x+0.4"/>
                                          </p:val>
                                        </p:tav>
                                        <p:tav tm="100000">
                                          <p:val>
                                            <p:strVal val="#ppt_x-0.05"/>
                                          </p:val>
                                        </p:tav>
                                      </p:tavLst>
                                    </p:anim>
                                    <p:anim calcmode="lin" valueType="num">
                                      <p:cBhvr>
                                        <p:cTn id="61" dur="800" decel="100000" fill="hold"/>
                                        <p:tgtEl>
                                          <p:spTgt spid="14"/>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3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800" decel="100000"/>
                                        <p:tgtEl>
                                          <p:spTgt spid="19"/>
                                        </p:tgtEl>
                                      </p:cBhvr>
                                    </p:animEffect>
                                    <p:anim calcmode="lin" valueType="num">
                                      <p:cBhvr>
                                        <p:cTn id="69" dur="800" decel="100000" fill="hold"/>
                                        <p:tgtEl>
                                          <p:spTgt spid="19"/>
                                        </p:tgtEl>
                                        <p:attrNameLst>
                                          <p:attrName>style.rotation</p:attrName>
                                        </p:attrNameLst>
                                      </p:cBhvr>
                                      <p:tavLst>
                                        <p:tav tm="0">
                                          <p:val>
                                            <p:fltVal val="-90"/>
                                          </p:val>
                                        </p:tav>
                                        <p:tav tm="100000">
                                          <p:val>
                                            <p:fltVal val="0"/>
                                          </p:val>
                                        </p:tav>
                                      </p:tavLst>
                                    </p:anim>
                                    <p:anim calcmode="lin" valueType="num">
                                      <p:cBhvr>
                                        <p:cTn id="70" dur="800" decel="100000" fill="hold"/>
                                        <p:tgtEl>
                                          <p:spTgt spid="19"/>
                                        </p:tgtEl>
                                        <p:attrNameLst>
                                          <p:attrName>ppt_x</p:attrName>
                                        </p:attrNameLst>
                                      </p:cBhvr>
                                      <p:tavLst>
                                        <p:tav tm="0">
                                          <p:val>
                                            <p:strVal val="#ppt_x+0.4"/>
                                          </p:val>
                                        </p:tav>
                                        <p:tav tm="100000">
                                          <p:val>
                                            <p:strVal val="#ppt_x-0.05"/>
                                          </p:val>
                                        </p:tav>
                                      </p:tavLst>
                                    </p:anim>
                                    <p:anim calcmode="lin" valueType="num">
                                      <p:cBhvr>
                                        <p:cTn id="71" dur="800" decel="100000" fill="hold"/>
                                        <p:tgtEl>
                                          <p:spTgt spid="19"/>
                                        </p:tgtEl>
                                        <p:attrNameLst>
                                          <p:attrName>ppt_y</p:attrName>
                                        </p:attrNameLst>
                                      </p:cBhvr>
                                      <p:tavLst>
                                        <p:tav tm="0">
                                          <p:val>
                                            <p:strVal val="#ppt_y-0.4"/>
                                          </p:val>
                                        </p:tav>
                                        <p:tav tm="100000">
                                          <p:val>
                                            <p:strVal val="#ppt_y+0.1"/>
                                          </p:val>
                                        </p:tav>
                                      </p:tavLst>
                                    </p:anim>
                                    <p:anim calcmode="lin" valueType="num">
                                      <p:cBhvr>
                                        <p:cTn id="72"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73"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800" decel="100000"/>
                                        <p:tgtEl>
                                          <p:spTgt spid="15"/>
                                        </p:tgtEl>
                                      </p:cBhvr>
                                    </p:animEffect>
                                    <p:anim calcmode="lin" valueType="num">
                                      <p:cBhvr>
                                        <p:cTn id="79" dur="800" decel="100000" fill="hold"/>
                                        <p:tgtEl>
                                          <p:spTgt spid="15"/>
                                        </p:tgtEl>
                                        <p:attrNameLst>
                                          <p:attrName>style.rotation</p:attrName>
                                        </p:attrNameLst>
                                      </p:cBhvr>
                                      <p:tavLst>
                                        <p:tav tm="0">
                                          <p:val>
                                            <p:fltVal val="-90"/>
                                          </p:val>
                                        </p:tav>
                                        <p:tav tm="100000">
                                          <p:val>
                                            <p:fltVal val="0"/>
                                          </p:val>
                                        </p:tav>
                                      </p:tavLst>
                                    </p:anim>
                                    <p:anim calcmode="lin" valueType="num">
                                      <p:cBhvr>
                                        <p:cTn id="80" dur="800" decel="100000" fill="hold"/>
                                        <p:tgtEl>
                                          <p:spTgt spid="15"/>
                                        </p:tgtEl>
                                        <p:attrNameLst>
                                          <p:attrName>ppt_x</p:attrName>
                                        </p:attrNameLst>
                                      </p:cBhvr>
                                      <p:tavLst>
                                        <p:tav tm="0">
                                          <p:val>
                                            <p:strVal val="#ppt_x+0.4"/>
                                          </p:val>
                                        </p:tav>
                                        <p:tav tm="100000">
                                          <p:val>
                                            <p:strVal val="#ppt_x-0.05"/>
                                          </p:val>
                                        </p:tav>
                                      </p:tavLst>
                                    </p:anim>
                                    <p:anim calcmode="lin" valueType="num">
                                      <p:cBhvr>
                                        <p:cTn id="81" dur="800" decel="100000" fill="hold"/>
                                        <p:tgtEl>
                                          <p:spTgt spid="15"/>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15"/>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30" presetClass="entr" presetSubtype="0" fill="hold" grpId="0" nodeType="click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800" decel="100000"/>
                                        <p:tgtEl>
                                          <p:spTgt spid="20"/>
                                        </p:tgtEl>
                                      </p:cBhvr>
                                    </p:animEffect>
                                    <p:anim calcmode="lin" valueType="num">
                                      <p:cBhvr>
                                        <p:cTn id="89" dur="800" decel="100000" fill="hold"/>
                                        <p:tgtEl>
                                          <p:spTgt spid="20"/>
                                        </p:tgtEl>
                                        <p:attrNameLst>
                                          <p:attrName>style.rotation</p:attrName>
                                        </p:attrNameLst>
                                      </p:cBhvr>
                                      <p:tavLst>
                                        <p:tav tm="0">
                                          <p:val>
                                            <p:fltVal val="-90"/>
                                          </p:val>
                                        </p:tav>
                                        <p:tav tm="100000">
                                          <p:val>
                                            <p:fltVal val="0"/>
                                          </p:val>
                                        </p:tav>
                                      </p:tavLst>
                                    </p:anim>
                                    <p:anim calcmode="lin" valueType="num">
                                      <p:cBhvr>
                                        <p:cTn id="90" dur="800" decel="100000" fill="hold"/>
                                        <p:tgtEl>
                                          <p:spTgt spid="20"/>
                                        </p:tgtEl>
                                        <p:attrNameLst>
                                          <p:attrName>ppt_x</p:attrName>
                                        </p:attrNameLst>
                                      </p:cBhvr>
                                      <p:tavLst>
                                        <p:tav tm="0">
                                          <p:val>
                                            <p:strVal val="#ppt_x+0.4"/>
                                          </p:val>
                                        </p:tav>
                                        <p:tav tm="100000">
                                          <p:val>
                                            <p:strVal val="#ppt_x-0.05"/>
                                          </p:val>
                                        </p:tav>
                                      </p:tavLst>
                                    </p:anim>
                                    <p:anim calcmode="lin" valueType="num">
                                      <p:cBhvr>
                                        <p:cTn id="91" dur="800" decel="100000" fill="hold"/>
                                        <p:tgtEl>
                                          <p:spTgt spid="20"/>
                                        </p:tgtEl>
                                        <p:attrNameLst>
                                          <p:attrName>ppt_y</p:attrName>
                                        </p:attrNameLst>
                                      </p:cBhvr>
                                      <p:tavLst>
                                        <p:tav tm="0">
                                          <p:val>
                                            <p:strVal val="#ppt_y-0.4"/>
                                          </p:val>
                                        </p:tav>
                                        <p:tav tm="100000">
                                          <p:val>
                                            <p:strVal val="#ppt_y+0.1"/>
                                          </p:val>
                                        </p:tav>
                                      </p:tavLst>
                                    </p:anim>
                                    <p:anim calcmode="lin" valueType="num">
                                      <p:cBhvr>
                                        <p:cTn id="92"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93"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30" presetClass="entr" presetSubtype="0" fill="hold" grpId="0" nodeType="clickEffect">
                                  <p:stCondLst>
                                    <p:cond delay="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800" decel="100000"/>
                                        <p:tgtEl>
                                          <p:spTgt spid="16"/>
                                        </p:tgtEl>
                                      </p:cBhvr>
                                    </p:animEffect>
                                    <p:anim calcmode="lin" valueType="num">
                                      <p:cBhvr>
                                        <p:cTn id="99" dur="800" decel="100000" fill="hold"/>
                                        <p:tgtEl>
                                          <p:spTgt spid="16"/>
                                        </p:tgtEl>
                                        <p:attrNameLst>
                                          <p:attrName>style.rotation</p:attrName>
                                        </p:attrNameLst>
                                      </p:cBhvr>
                                      <p:tavLst>
                                        <p:tav tm="0">
                                          <p:val>
                                            <p:fltVal val="-90"/>
                                          </p:val>
                                        </p:tav>
                                        <p:tav tm="100000">
                                          <p:val>
                                            <p:fltVal val="0"/>
                                          </p:val>
                                        </p:tav>
                                      </p:tavLst>
                                    </p:anim>
                                    <p:anim calcmode="lin" valueType="num">
                                      <p:cBhvr>
                                        <p:cTn id="100" dur="800" decel="100000" fill="hold"/>
                                        <p:tgtEl>
                                          <p:spTgt spid="16"/>
                                        </p:tgtEl>
                                        <p:attrNameLst>
                                          <p:attrName>ppt_x</p:attrName>
                                        </p:attrNameLst>
                                      </p:cBhvr>
                                      <p:tavLst>
                                        <p:tav tm="0">
                                          <p:val>
                                            <p:strVal val="#ppt_x+0.4"/>
                                          </p:val>
                                        </p:tav>
                                        <p:tav tm="100000">
                                          <p:val>
                                            <p:strVal val="#ppt_x-0.05"/>
                                          </p:val>
                                        </p:tav>
                                      </p:tavLst>
                                    </p:anim>
                                    <p:anim calcmode="lin" valueType="num">
                                      <p:cBhvr>
                                        <p:cTn id="101" dur="800" decel="100000" fill="hold"/>
                                        <p:tgtEl>
                                          <p:spTgt spid="16"/>
                                        </p:tgtEl>
                                        <p:attrNameLst>
                                          <p:attrName>ppt_y</p:attrName>
                                        </p:attrNameLst>
                                      </p:cBhvr>
                                      <p:tavLst>
                                        <p:tav tm="0">
                                          <p:val>
                                            <p:strVal val="#ppt_y-0.4"/>
                                          </p:val>
                                        </p:tav>
                                        <p:tav tm="100000">
                                          <p:val>
                                            <p:strVal val="#ppt_y+0.1"/>
                                          </p:val>
                                        </p:tav>
                                      </p:tavLst>
                                    </p:anim>
                                    <p:anim calcmode="lin" valueType="num">
                                      <p:cBhvr>
                                        <p:cTn id="102" dur="200" accel="100000" fill="hold">
                                          <p:stCondLst>
                                            <p:cond delay="800"/>
                                          </p:stCondLst>
                                        </p:cTn>
                                        <p:tgtEl>
                                          <p:spTgt spid="16"/>
                                        </p:tgtEl>
                                        <p:attrNameLst>
                                          <p:attrName>ppt_x</p:attrName>
                                        </p:attrNameLst>
                                      </p:cBhvr>
                                      <p:tavLst>
                                        <p:tav tm="0">
                                          <p:val>
                                            <p:strVal val="#ppt_x-0.05"/>
                                          </p:val>
                                        </p:tav>
                                        <p:tav tm="100000">
                                          <p:val>
                                            <p:strVal val="#ppt_x"/>
                                          </p:val>
                                        </p:tav>
                                      </p:tavLst>
                                    </p:anim>
                                    <p:anim calcmode="lin" valueType="num">
                                      <p:cBhvr>
                                        <p:cTn id="103" dur="200" accel="100000" fill="hold">
                                          <p:stCondLst>
                                            <p:cond delay="800"/>
                                          </p:stCondLst>
                                        </p:cTn>
                                        <p:tgtEl>
                                          <p:spTgt spid="16"/>
                                        </p:tgtEl>
                                        <p:attrNameLst>
                                          <p:attrName>ppt_y</p:attrName>
                                        </p:attrNameLst>
                                      </p:cBhvr>
                                      <p:tavLst>
                                        <p:tav tm="0">
                                          <p:val>
                                            <p:strVal val="#ppt_y+0.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30" presetClass="entr" presetSubtype="0" fill="hold" grpId="0" nodeType="click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fade">
                                      <p:cBhvr>
                                        <p:cTn id="108" dur="800" decel="100000"/>
                                        <p:tgtEl>
                                          <p:spTgt spid="21"/>
                                        </p:tgtEl>
                                      </p:cBhvr>
                                    </p:animEffect>
                                    <p:anim calcmode="lin" valueType="num">
                                      <p:cBhvr>
                                        <p:cTn id="109" dur="800" decel="100000" fill="hold"/>
                                        <p:tgtEl>
                                          <p:spTgt spid="21"/>
                                        </p:tgtEl>
                                        <p:attrNameLst>
                                          <p:attrName>style.rotation</p:attrName>
                                        </p:attrNameLst>
                                      </p:cBhvr>
                                      <p:tavLst>
                                        <p:tav tm="0">
                                          <p:val>
                                            <p:fltVal val="-90"/>
                                          </p:val>
                                        </p:tav>
                                        <p:tav tm="100000">
                                          <p:val>
                                            <p:fltVal val="0"/>
                                          </p:val>
                                        </p:tav>
                                      </p:tavLst>
                                    </p:anim>
                                    <p:anim calcmode="lin" valueType="num">
                                      <p:cBhvr>
                                        <p:cTn id="110" dur="800" decel="100000" fill="hold"/>
                                        <p:tgtEl>
                                          <p:spTgt spid="21"/>
                                        </p:tgtEl>
                                        <p:attrNameLst>
                                          <p:attrName>ppt_x</p:attrName>
                                        </p:attrNameLst>
                                      </p:cBhvr>
                                      <p:tavLst>
                                        <p:tav tm="0">
                                          <p:val>
                                            <p:strVal val="#ppt_x+0.4"/>
                                          </p:val>
                                        </p:tav>
                                        <p:tav tm="100000">
                                          <p:val>
                                            <p:strVal val="#ppt_x-0.05"/>
                                          </p:val>
                                        </p:tav>
                                      </p:tavLst>
                                    </p:anim>
                                    <p:anim calcmode="lin" valueType="num">
                                      <p:cBhvr>
                                        <p:cTn id="111" dur="800" decel="100000" fill="hold"/>
                                        <p:tgtEl>
                                          <p:spTgt spid="21"/>
                                        </p:tgtEl>
                                        <p:attrNameLst>
                                          <p:attrName>ppt_y</p:attrName>
                                        </p:attrNameLst>
                                      </p:cBhvr>
                                      <p:tavLst>
                                        <p:tav tm="0">
                                          <p:val>
                                            <p:strVal val="#ppt_y-0.4"/>
                                          </p:val>
                                        </p:tav>
                                        <p:tav tm="100000">
                                          <p:val>
                                            <p:strVal val="#ppt_y+0.1"/>
                                          </p:val>
                                        </p:tav>
                                      </p:tavLst>
                                    </p:anim>
                                    <p:anim calcmode="lin" valueType="num">
                                      <p:cBhvr>
                                        <p:cTn id="112"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113"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30" presetClass="entr" presetSubtype="0" fill="hold" grpId="0" nodeType="click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fade">
                                      <p:cBhvr>
                                        <p:cTn id="118" dur="800" decel="100000"/>
                                        <p:tgtEl>
                                          <p:spTgt spid="17"/>
                                        </p:tgtEl>
                                      </p:cBhvr>
                                    </p:animEffect>
                                    <p:anim calcmode="lin" valueType="num">
                                      <p:cBhvr>
                                        <p:cTn id="119" dur="800" decel="100000" fill="hold"/>
                                        <p:tgtEl>
                                          <p:spTgt spid="17"/>
                                        </p:tgtEl>
                                        <p:attrNameLst>
                                          <p:attrName>style.rotation</p:attrName>
                                        </p:attrNameLst>
                                      </p:cBhvr>
                                      <p:tavLst>
                                        <p:tav tm="0">
                                          <p:val>
                                            <p:fltVal val="-90"/>
                                          </p:val>
                                        </p:tav>
                                        <p:tav tm="100000">
                                          <p:val>
                                            <p:fltVal val="0"/>
                                          </p:val>
                                        </p:tav>
                                      </p:tavLst>
                                    </p:anim>
                                    <p:anim calcmode="lin" valueType="num">
                                      <p:cBhvr>
                                        <p:cTn id="120" dur="800" decel="100000" fill="hold"/>
                                        <p:tgtEl>
                                          <p:spTgt spid="17"/>
                                        </p:tgtEl>
                                        <p:attrNameLst>
                                          <p:attrName>ppt_x</p:attrName>
                                        </p:attrNameLst>
                                      </p:cBhvr>
                                      <p:tavLst>
                                        <p:tav tm="0">
                                          <p:val>
                                            <p:strVal val="#ppt_x+0.4"/>
                                          </p:val>
                                        </p:tav>
                                        <p:tav tm="100000">
                                          <p:val>
                                            <p:strVal val="#ppt_x-0.05"/>
                                          </p:val>
                                        </p:tav>
                                      </p:tavLst>
                                    </p:anim>
                                    <p:anim calcmode="lin" valueType="num">
                                      <p:cBhvr>
                                        <p:cTn id="121" dur="800" decel="100000" fill="hold"/>
                                        <p:tgtEl>
                                          <p:spTgt spid="17"/>
                                        </p:tgtEl>
                                        <p:attrNameLst>
                                          <p:attrName>ppt_y</p:attrName>
                                        </p:attrNameLst>
                                      </p:cBhvr>
                                      <p:tavLst>
                                        <p:tav tm="0">
                                          <p:val>
                                            <p:strVal val="#ppt_y-0.4"/>
                                          </p:val>
                                        </p:tav>
                                        <p:tav tm="100000">
                                          <p:val>
                                            <p:strVal val="#ppt_y+0.1"/>
                                          </p:val>
                                        </p:tav>
                                      </p:tavLst>
                                    </p:anim>
                                    <p:anim calcmode="lin" valueType="num">
                                      <p:cBhvr>
                                        <p:cTn id="122"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3"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30" presetClass="entr" presetSubtype="0" fill="hold" grpId="0" nodeType="clickEffect">
                                  <p:stCondLst>
                                    <p:cond delay="0"/>
                                  </p:stCondLst>
                                  <p:childTnLst>
                                    <p:set>
                                      <p:cBhvr>
                                        <p:cTn id="127" dur="1" fill="hold">
                                          <p:stCondLst>
                                            <p:cond delay="0"/>
                                          </p:stCondLst>
                                        </p:cTn>
                                        <p:tgtEl>
                                          <p:spTgt spid="22"/>
                                        </p:tgtEl>
                                        <p:attrNameLst>
                                          <p:attrName>style.visibility</p:attrName>
                                        </p:attrNameLst>
                                      </p:cBhvr>
                                      <p:to>
                                        <p:strVal val="visible"/>
                                      </p:to>
                                    </p:set>
                                    <p:animEffect transition="in" filter="fade">
                                      <p:cBhvr>
                                        <p:cTn id="128" dur="800" decel="100000"/>
                                        <p:tgtEl>
                                          <p:spTgt spid="22"/>
                                        </p:tgtEl>
                                      </p:cBhvr>
                                    </p:animEffect>
                                    <p:anim calcmode="lin" valueType="num">
                                      <p:cBhvr>
                                        <p:cTn id="129" dur="800" decel="100000" fill="hold"/>
                                        <p:tgtEl>
                                          <p:spTgt spid="22"/>
                                        </p:tgtEl>
                                        <p:attrNameLst>
                                          <p:attrName>style.rotation</p:attrName>
                                        </p:attrNameLst>
                                      </p:cBhvr>
                                      <p:tavLst>
                                        <p:tav tm="0">
                                          <p:val>
                                            <p:fltVal val="-90"/>
                                          </p:val>
                                        </p:tav>
                                        <p:tav tm="100000">
                                          <p:val>
                                            <p:fltVal val="0"/>
                                          </p:val>
                                        </p:tav>
                                      </p:tavLst>
                                    </p:anim>
                                    <p:anim calcmode="lin" valueType="num">
                                      <p:cBhvr>
                                        <p:cTn id="130" dur="800" decel="100000" fill="hold"/>
                                        <p:tgtEl>
                                          <p:spTgt spid="22"/>
                                        </p:tgtEl>
                                        <p:attrNameLst>
                                          <p:attrName>ppt_x</p:attrName>
                                        </p:attrNameLst>
                                      </p:cBhvr>
                                      <p:tavLst>
                                        <p:tav tm="0">
                                          <p:val>
                                            <p:strVal val="#ppt_x+0.4"/>
                                          </p:val>
                                        </p:tav>
                                        <p:tav tm="100000">
                                          <p:val>
                                            <p:strVal val="#ppt_x-0.05"/>
                                          </p:val>
                                        </p:tav>
                                      </p:tavLst>
                                    </p:anim>
                                    <p:anim calcmode="lin" valueType="num">
                                      <p:cBhvr>
                                        <p:cTn id="131" dur="800" decel="100000" fill="hold"/>
                                        <p:tgtEl>
                                          <p:spTgt spid="22"/>
                                        </p:tgtEl>
                                        <p:attrNameLst>
                                          <p:attrName>ppt_y</p:attrName>
                                        </p:attrNameLst>
                                      </p:cBhvr>
                                      <p:tavLst>
                                        <p:tav tm="0">
                                          <p:val>
                                            <p:strVal val="#ppt_y-0.4"/>
                                          </p:val>
                                        </p:tav>
                                        <p:tav tm="100000">
                                          <p:val>
                                            <p:strVal val="#ppt_y+0.1"/>
                                          </p:val>
                                        </p:tav>
                                      </p:tavLst>
                                    </p:anim>
                                    <p:anim calcmode="lin" valueType="num">
                                      <p:cBhvr>
                                        <p:cTn id="132"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33"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30" presetClass="entr" presetSubtype="0" fill="hold" grpId="0" nodeType="clickEffect">
                                  <p:stCondLst>
                                    <p:cond delay="0"/>
                                  </p:stCondLst>
                                  <p:childTnLst>
                                    <p:set>
                                      <p:cBhvr>
                                        <p:cTn id="137" dur="1" fill="hold">
                                          <p:stCondLst>
                                            <p:cond delay="0"/>
                                          </p:stCondLst>
                                        </p:cTn>
                                        <p:tgtEl>
                                          <p:spTgt spid="18"/>
                                        </p:tgtEl>
                                        <p:attrNameLst>
                                          <p:attrName>style.visibility</p:attrName>
                                        </p:attrNameLst>
                                      </p:cBhvr>
                                      <p:to>
                                        <p:strVal val="visible"/>
                                      </p:to>
                                    </p:set>
                                    <p:animEffect transition="in" filter="fade">
                                      <p:cBhvr>
                                        <p:cTn id="138" dur="800" decel="100000"/>
                                        <p:tgtEl>
                                          <p:spTgt spid="18"/>
                                        </p:tgtEl>
                                      </p:cBhvr>
                                    </p:animEffect>
                                    <p:anim calcmode="lin" valueType="num">
                                      <p:cBhvr>
                                        <p:cTn id="139" dur="800" decel="100000" fill="hold"/>
                                        <p:tgtEl>
                                          <p:spTgt spid="18"/>
                                        </p:tgtEl>
                                        <p:attrNameLst>
                                          <p:attrName>style.rotation</p:attrName>
                                        </p:attrNameLst>
                                      </p:cBhvr>
                                      <p:tavLst>
                                        <p:tav tm="0">
                                          <p:val>
                                            <p:fltVal val="-90"/>
                                          </p:val>
                                        </p:tav>
                                        <p:tav tm="100000">
                                          <p:val>
                                            <p:fltVal val="0"/>
                                          </p:val>
                                        </p:tav>
                                      </p:tavLst>
                                    </p:anim>
                                    <p:anim calcmode="lin" valueType="num">
                                      <p:cBhvr>
                                        <p:cTn id="140" dur="800" decel="100000" fill="hold"/>
                                        <p:tgtEl>
                                          <p:spTgt spid="18"/>
                                        </p:tgtEl>
                                        <p:attrNameLst>
                                          <p:attrName>ppt_x</p:attrName>
                                        </p:attrNameLst>
                                      </p:cBhvr>
                                      <p:tavLst>
                                        <p:tav tm="0">
                                          <p:val>
                                            <p:strVal val="#ppt_x+0.4"/>
                                          </p:val>
                                        </p:tav>
                                        <p:tav tm="100000">
                                          <p:val>
                                            <p:strVal val="#ppt_x-0.05"/>
                                          </p:val>
                                        </p:tav>
                                      </p:tavLst>
                                    </p:anim>
                                    <p:anim calcmode="lin" valueType="num">
                                      <p:cBhvr>
                                        <p:cTn id="141" dur="800" decel="100000" fill="hold"/>
                                        <p:tgtEl>
                                          <p:spTgt spid="18"/>
                                        </p:tgtEl>
                                        <p:attrNameLst>
                                          <p:attrName>ppt_y</p:attrName>
                                        </p:attrNameLst>
                                      </p:cBhvr>
                                      <p:tavLst>
                                        <p:tav tm="0">
                                          <p:val>
                                            <p:strVal val="#ppt_y-0.4"/>
                                          </p:val>
                                        </p:tav>
                                        <p:tav tm="100000">
                                          <p:val>
                                            <p:strVal val="#ppt_y+0.1"/>
                                          </p:val>
                                        </p:tav>
                                      </p:tavLst>
                                    </p:anim>
                                    <p:anim calcmode="lin" valueType="num">
                                      <p:cBhvr>
                                        <p:cTn id="142"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143"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30" presetClass="entr" presetSubtype="0" fill="hold" grpId="0" nodeType="clickEffect">
                                  <p:stCondLst>
                                    <p:cond delay="0"/>
                                  </p:stCondLst>
                                  <p:childTnLst>
                                    <p:set>
                                      <p:cBhvr>
                                        <p:cTn id="147" dur="1" fill="hold">
                                          <p:stCondLst>
                                            <p:cond delay="0"/>
                                          </p:stCondLst>
                                        </p:cTn>
                                        <p:tgtEl>
                                          <p:spTgt spid="23"/>
                                        </p:tgtEl>
                                        <p:attrNameLst>
                                          <p:attrName>style.visibility</p:attrName>
                                        </p:attrNameLst>
                                      </p:cBhvr>
                                      <p:to>
                                        <p:strVal val="visible"/>
                                      </p:to>
                                    </p:set>
                                    <p:animEffect transition="in" filter="fade">
                                      <p:cBhvr>
                                        <p:cTn id="148" dur="800" decel="100000"/>
                                        <p:tgtEl>
                                          <p:spTgt spid="23"/>
                                        </p:tgtEl>
                                      </p:cBhvr>
                                    </p:animEffect>
                                    <p:anim calcmode="lin" valueType="num">
                                      <p:cBhvr>
                                        <p:cTn id="149" dur="800" decel="100000" fill="hold"/>
                                        <p:tgtEl>
                                          <p:spTgt spid="23"/>
                                        </p:tgtEl>
                                        <p:attrNameLst>
                                          <p:attrName>style.rotation</p:attrName>
                                        </p:attrNameLst>
                                      </p:cBhvr>
                                      <p:tavLst>
                                        <p:tav tm="0">
                                          <p:val>
                                            <p:fltVal val="-90"/>
                                          </p:val>
                                        </p:tav>
                                        <p:tav tm="100000">
                                          <p:val>
                                            <p:fltVal val="0"/>
                                          </p:val>
                                        </p:tav>
                                      </p:tavLst>
                                    </p:anim>
                                    <p:anim calcmode="lin" valueType="num">
                                      <p:cBhvr>
                                        <p:cTn id="150" dur="800" decel="100000" fill="hold"/>
                                        <p:tgtEl>
                                          <p:spTgt spid="23"/>
                                        </p:tgtEl>
                                        <p:attrNameLst>
                                          <p:attrName>ppt_x</p:attrName>
                                        </p:attrNameLst>
                                      </p:cBhvr>
                                      <p:tavLst>
                                        <p:tav tm="0">
                                          <p:val>
                                            <p:strVal val="#ppt_x+0.4"/>
                                          </p:val>
                                        </p:tav>
                                        <p:tav tm="100000">
                                          <p:val>
                                            <p:strVal val="#ppt_x-0.05"/>
                                          </p:val>
                                        </p:tav>
                                      </p:tavLst>
                                    </p:anim>
                                    <p:anim calcmode="lin" valueType="num">
                                      <p:cBhvr>
                                        <p:cTn id="151" dur="800" decel="100000" fill="hold"/>
                                        <p:tgtEl>
                                          <p:spTgt spid="23"/>
                                        </p:tgtEl>
                                        <p:attrNameLst>
                                          <p:attrName>ppt_y</p:attrName>
                                        </p:attrNameLst>
                                      </p:cBhvr>
                                      <p:tavLst>
                                        <p:tav tm="0">
                                          <p:val>
                                            <p:strVal val="#ppt_y-0.4"/>
                                          </p:val>
                                        </p:tav>
                                        <p:tav tm="100000">
                                          <p:val>
                                            <p:strVal val="#ppt_y+0.1"/>
                                          </p:val>
                                        </p:tav>
                                      </p:tavLst>
                                    </p:anim>
                                    <p:anim calcmode="lin" valueType="num">
                                      <p:cBhvr>
                                        <p:cTn id="152"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53"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30" presetClass="entr" presetSubtype="0" fill="hold" grpId="0" nodeType="clickEffect">
                                  <p:stCondLst>
                                    <p:cond delay="0"/>
                                  </p:stCondLst>
                                  <p:childTnLst>
                                    <p:set>
                                      <p:cBhvr>
                                        <p:cTn id="157" dur="1" fill="hold">
                                          <p:stCondLst>
                                            <p:cond delay="0"/>
                                          </p:stCondLst>
                                        </p:cTn>
                                        <p:tgtEl>
                                          <p:spTgt spid="25"/>
                                        </p:tgtEl>
                                        <p:attrNameLst>
                                          <p:attrName>style.visibility</p:attrName>
                                        </p:attrNameLst>
                                      </p:cBhvr>
                                      <p:to>
                                        <p:strVal val="visible"/>
                                      </p:to>
                                    </p:set>
                                    <p:animEffect transition="in" filter="fade">
                                      <p:cBhvr>
                                        <p:cTn id="158" dur="800" decel="100000"/>
                                        <p:tgtEl>
                                          <p:spTgt spid="25"/>
                                        </p:tgtEl>
                                      </p:cBhvr>
                                    </p:animEffect>
                                    <p:anim calcmode="lin" valueType="num">
                                      <p:cBhvr>
                                        <p:cTn id="159" dur="800" decel="100000" fill="hold"/>
                                        <p:tgtEl>
                                          <p:spTgt spid="25"/>
                                        </p:tgtEl>
                                        <p:attrNameLst>
                                          <p:attrName>style.rotation</p:attrName>
                                        </p:attrNameLst>
                                      </p:cBhvr>
                                      <p:tavLst>
                                        <p:tav tm="0">
                                          <p:val>
                                            <p:fltVal val="-90"/>
                                          </p:val>
                                        </p:tav>
                                        <p:tav tm="100000">
                                          <p:val>
                                            <p:fltVal val="0"/>
                                          </p:val>
                                        </p:tav>
                                      </p:tavLst>
                                    </p:anim>
                                    <p:anim calcmode="lin" valueType="num">
                                      <p:cBhvr>
                                        <p:cTn id="160" dur="800" decel="100000" fill="hold"/>
                                        <p:tgtEl>
                                          <p:spTgt spid="25"/>
                                        </p:tgtEl>
                                        <p:attrNameLst>
                                          <p:attrName>ppt_x</p:attrName>
                                        </p:attrNameLst>
                                      </p:cBhvr>
                                      <p:tavLst>
                                        <p:tav tm="0">
                                          <p:val>
                                            <p:strVal val="#ppt_x+0.4"/>
                                          </p:val>
                                        </p:tav>
                                        <p:tav tm="100000">
                                          <p:val>
                                            <p:strVal val="#ppt_x-0.05"/>
                                          </p:val>
                                        </p:tav>
                                      </p:tavLst>
                                    </p:anim>
                                    <p:anim calcmode="lin" valueType="num">
                                      <p:cBhvr>
                                        <p:cTn id="161" dur="800" decel="100000" fill="hold"/>
                                        <p:tgtEl>
                                          <p:spTgt spid="25"/>
                                        </p:tgtEl>
                                        <p:attrNameLst>
                                          <p:attrName>ppt_y</p:attrName>
                                        </p:attrNameLst>
                                      </p:cBhvr>
                                      <p:tavLst>
                                        <p:tav tm="0">
                                          <p:val>
                                            <p:strVal val="#ppt_y-0.4"/>
                                          </p:val>
                                        </p:tav>
                                        <p:tav tm="100000">
                                          <p:val>
                                            <p:strVal val="#ppt_y+0.1"/>
                                          </p:val>
                                        </p:tav>
                                      </p:tavLst>
                                    </p:anim>
                                    <p:anim calcmode="lin" valueType="num">
                                      <p:cBhvr>
                                        <p:cTn id="162"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163"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30" presetClass="entr" presetSubtype="0" fill="hold" grpId="0" nodeType="clickEffect">
                                  <p:stCondLst>
                                    <p:cond delay="0"/>
                                  </p:stCondLst>
                                  <p:childTnLst>
                                    <p:set>
                                      <p:cBhvr>
                                        <p:cTn id="167" dur="1" fill="hold">
                                          <p:stCondLst>
                                            <p:cond delay="0"/>
                                          </p:stCondLst>
                                        </p:cTn>
                                        <p:tgtEl>
                                          <p:spTgt spid="24"/>
                                        </p:tgtEl>
                                        <p:attrNameLst>
                                          <p:attrName>style.visibility</p:attrName>
                                        </p:attrNameLst>
                                      </p:cBhvr>
                                      <p:to>
                                        <p:strVal val="visible"/>
                                      </p:to>
                                    </p:set>
                                    <p:animEffect transition="in" filter="fade">
                                      <p:cBhvr>
                                        <p:cTn id="168" dur="800" decel="100000"/>
                                        <p:tgtEl>
                                          <p:spTgt spid="24"/>
                                        </p:tgtEl>
                                      </p:cBhvr>
                                    </p:animEffect>
                                    <p:anim calcmode="lin" valueType="num">
                                      <p:cBhvr>
                                        <p:cTn id="169" dur="800" decel="100000" fill="hold"/>
                                        <p:tgtEl>
                                          <p:spTgt spid="24"/>
                                        </p:tgtEl>
                                        <p:attrNameLst>
                                          <p:attrName>style.rotation</p:attrName>
                                        </p:attrNameLst>
                                      </p:cBhvr>
                                      <p:tavLst>
                                        <p:tav tm="0">
                                          <p:val>
                                            <p:fltVal val="-90"/>
                                          </p:val>
                                        </p:tav>
                                        <p:tav tm="100000">
                                          <p:val>
                                            <p:fltVal val="0"/>
                                          </p:val>
                                        </p:tav>
                                      </p:tavLst>
                                    </p:anim>
                                    <p:anim calcmode="lin" valueType="num">
                                      <p:cBhvr>
                                        <p:cTn id="170" dur="800" decel="100000" fill="hold"/>
                                        <p:tgtEl>
                                          <p:spTgt spid="24"/>
                                        </p:tgtEl>
                                        <p:attrNameLst>
                                          <p:attrName>ppt_x</p:attrName>
                                        </p:attrNameLst>
                                      </p:cBhvr>
                                      <p:tavLst>
                                        <p:tav tm="0">
                                          <p:val>
                                            <p:strVal val="#ppt_x+0.4"/>
                                          </p:val>
                                        </p:tav>
                                        <p:tav tm="100000">
                                          <p:val>
                                            <p:strVal val="#ppt_x-0.05"/>
                                          </p:val>
                                        </p:tav>
                                      </p:tavLst>
                                    </p:anim>
                                    <p:anim calcmode="lin" valueType="num">
                                      <p:cBhvr>
                                        <p:cTn id="171" dur="800" decel="100000" fill="hold"/>
                                        <p:tgtEl>
                                          <p:spTgt spid="24"/>
                                        </p:tgtEl>
                                        <p:attrNameLst>
                                          <p:attrName>ppt_y</p:attrName>
                                        </p:attrNameLst>
                                      </p:cBhvr>
                                      <p:tavLst>
                                        <p:tav tm="0">
                                          <p:val>
                                            <p:strVal val="#ppt_y-0.4"/>
                                          </p:val>
                                        </p:tav>
                                        <p:tav tm="100000">
                                          <p:val>
                                            <p:strVal val="#ppt_y+0.1"/>
                                          </p:val>
                                        </p:tav>
                                      </p:tavLst>
                                    </p:anim>
                                    <p:anim calcmode="lin" valueType="num">
                                      <p:cBhvr>
                                        <p:cTn id="172"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73"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30" presetClass="entr" presetSubtype="0" fill="hold" grpId="0" nodeType="clickEffect">
                                  <p:stCondLst>
                                    <p:cond delay="0"/>
                                  </p:stCondLst>
                                  <p:childTnLst>
                                    <p:set>
                                      <p:cBhvr>
                                        <p:cTn id="177" dur="1" fill="hold">
                                          <p:stCondLst>
                                            <p:cond delay="0"/>
                                          </p:stCondLst>
                                        </p:cTn>
                                        <p:tgtEl>
                                          <p:spTgt spid="26"/>
                                        </p:tgtEl>
                                        <p:attrNameLst>
                                          <p:attrName>style.visibility</p:attrName>
                                        </p:attrNameLst>
                                      </p:cBhvr>
                                      <p:to>
                                        <p:strVal val="visible"/>
                                      </p:to>
                                    </p:set>
                                    <p:animEffect transition="in" filter="fade">
                                      <p:cBhvr>
                                        <p:cTn id="178" dur="800" decel="100000"/>
                                        <p:tgtEl>
                                          <p:spTgt spid="26"/>
                                        </p:tgtEl>
                                      </p:cBhvr>
                                    </p:animEffect>
                                    <p:anim calcmode="lin" valueType="num">
                                      <p:cBhvr>
                                        <p:cTn id="179" dur="800" decel="100000" fill="hold"/>
                                        <p:tgtEl>
                                          <p:spTgt spid="26"/>
                                        </p:tgtEl>
                                        <p:attrNameLst>
                                          <p:attrName>style.rotation</p:attrName>
                                        </p:attrNameLst>
                                      </p:cBhvr>
                                      <p:tavLst>
                                        <p:tav tm="0">
                                          <p:val>
                                            <p:fltVal val="-90"/>
                                          </p:val>
                                        </p:tav>
                                        <p:tav tm="100000">
                                          <p:val>
                                            <p:fltVal val="0"/>
                                          </p:val>
                                        </p:tav>
                                      </p:tavLst>
                                    </p:anim>
                                    <p:anim calcmode="lin" valueType="num">
                                      <p:cBhvr>
                                        <p:cTn id="180" dur="800" decel="100000" fill="hold"/>
                                        <p:tgtEl>
                                          <p:spTgt spid="26"/>
                                        </p:tgtEl>
                                        <p:attrNameLst>
                                          <p:attrName>ppt_x</p:attrName>
                                        </p:attrNameLst>
                                      </p:cBhvr>
                                      <p:tavLst>
                                        <p:tav tm="0">
                                          <p:val>
                                            <p:strVal val="#ppt_x+0.4"/>
                                          </p:val>
                                        </p:tav>
                                        <p:tav tm="100000">
                                          <p:val>
                                            <p:strVal val="#ppt_x-0.05"/>
                                          </p:val>
                                        </p:tav>
                                      </p:tavLst>
                                    </p:anim>
                                    <p:anim calcmode="lin" valueType="num">
                                      <p:cBhvr>
                                        <p:cTn id="181" dur="800" decel="100000" fill="hold"/>
                                        <p:tgtEl>
                                          <p:spTgt spid="26"/>
                                        </p:tgtEl>
                                        <p:attrNameLst>
                                          <p:attrName>ppt_y</p:attrName>
                                        </p:attrNameLst>
                                      </p:cBhvr>
                                      <p:tavLst>
                                        <p:tav tm="0">
                                          <p:val>
                                            <p:strVal val="#ppt_y-0.4"/>
                                          </p:val>
                                        </p:tav>
                                        <p:tav tm="100000">
                                          <p:val>
                                            <p:strVal val="#ppt_y+0.1"/>
                                          </p:val>
                                        </p:tav>
                                      </p:tavLst>
                                    </p:anim>
                                    <p:anim calcmode="lin" valueType="num">
                                      <p:cBhvr>
                                        <p:cTn id="182"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183"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par>
                    <p:cTn id="184" fill="hold">
                      <p:stCondLst>
                        <p:cond delay="indefinite"/>
                      </p:stCondLst>
                      <p:childTnLst>
                        <p:par>
                          <p:cTn id="185" fill="hold">
                            <p:stCondLst>
                              <p:cond delay="0"/>
                            </p:stCondLst>
                            <p:childTnLst>
                              <p:par>
                                <p:cTn id="186" presetID="30" presetClass="entr" presetSubtype="0" fill="hold" grpId="0" nodeType="clickEffect">
                                  <p:stCondLst>
                                    <p:cond delay="0"/>
                                  </p:stCondLst>
                                  <p:childTnLst>
                                    <p:set>
                                      <p:cBhvr>
                                        <p:cTn id="187" dur="1" fill="hold">
                                          <p:stCondLst>
                                            <p:cond delay="0"/>
                                          </p:stCondLst>
                                        </p:cTn>
                                        <p:tgtEl>
                                          <p:spTgt spid="27"/>
                                        </p:tgtEl>
                                        <p:attrNameLst>
                                          <p:attrName>style.visibility</p:attrName>
                                        </p:attrNameLst>
                                      </p:cBhvr>
                                      <p:to>
                                        <p:strVal val="visible"/>
                                      </p:to>
                                    </p:set>
                                    <p:animEffect transition="in" filter="fade">
                                      <p:cBhvr>
                                        <p:cTn id="188" dur="800" decel="100000"/>
                                        <p:tgtEl>
                                          <p:spTgt spid="27"/>
                                        </p:tgtEl>
                                      </p:cBhvr>
                                    </p:animEffect>
                                    <p:anim calcmode="lin" valueType="num">
                                      <p:cBhvr>
                                        <p:cTn id="189" dur="800" decel="100000" fill="hold"/>
                                        <p:tgtEl>
                                          <p:spTgt spid="27"/>
                                        </p:tgtEl>
                                        <p:attrNameLst>
                                          <p:attrName>style.rotation</p:attrName>
                                        </p:attrNameLst>
                                      </p:cBhvr>
                                      <p:tavLst>
                                        <p:tav tm="0">
                                          <p:val>
                                            <p:fltVal val="-90"/>
                                          </p:val>
                                        </p:tav>
                                        <p:tav tm="100000">
                                          <p:val>
                                            <p:fltVal val="0"/>
                                          </p:val>
                                        </p:tav>
                                      </p:tavLst>
                                    </p:anim>
                                    <p:anim calcmode="lin" valueType="num">
                                      <p:cBhvr>
                                        <p:cTn id="190" dur="800" decel="100000" fill="hold"/>
                                        <p:tgtEl>
                                          <p:spTgt spid="27"/>
                                        </p:tgtEl>
                                        <p:attrNameLst>
                                          <p:attrName>ppt_x</p:attrName>
                                        </p:attrNameLst>
                                      </p:cBhvr>
                                      <p:tavLst>
                                        <p:tav tm="0">
                                          <p:val>
                                            <p:strVal val="#ppt_x+0.4"/>
                                          </p:val>
                                        </p:tav>
                                        <p:tav tm="100000">
                                          <p:val>
                                            <p:strVal val="#ppt_x-0.05"/>
                                          </p:val>
                                        </p:tav>
                                      </p:tavLst>
                                    </p:anim>
                                    <p:anim calcmode="lin" valueType="num">
                                      <p:cBhvr>
                                        <p:cTn id="191" dur="800" decel="100000" fill="hold"/>
                                        <p:tgtEl>
                                          <p:spTgt spid="27"/>
                                        </p:tgtEl>
                                        <p:attrNameLst>
                                          <p:attrName>ppt_y</p:attrName>
                                        </p:attrNameLst>
                                      </p:cBhvr>
                                      <p:tavLst>
                                        <p:tav tm="0">
                                          <p:val>
                                            <p:strVal val="#ppt_y-0.4"/>
                                          </p:val>
                                        </p:tav>
                                        <p:tav tm="100000">
                                          <p:val>
                                            <p:strVal val="#ppt_y+0.1"/>
                                          </p:val>
                                        </p:tav>
                                      </p:tavLst>
                                    </p:anim>
                                    <p:anim calcmode="lin" valueType="num">
                                      <p:cBhvr>
                                        <p:cTn id="192"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193"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30" presetClass="entr" presetSubtype="0" fill="hold" grpId="0" nodeType="clickEffect">
                                  <p:stCondLst>
                                    <p:cond delay="0"/>
                                  </p:stCondLst>
                                  <p:childTnLst>
                                    <p:set>
                                      <p:cBhvr>
                                        <p:cTn id="197" dur="1" fill="hold">
                                          <p:stCondLst>
                                            <p:cond delay="0"/>
                                          </p:stCondLst>
                                        </p:cTn>
                                        <p:tgtEl>
                                          <p:spTgt spid="29"/>
                                        </p:tgtEl>
                                        <p:attrNameLst>
                                          <p:attrName>style.visibility</p:attrName>
                                        </p:attrNameLst>
                                      </p:cBhvr>
                                      <p:to>
                                        <p:strVal val="visible"/>
                                      </p:to>
                                    </p:set>
                                    <p:animEffect transition="in" filter="fade">
                                      <p:cBhvr>
                                        <p:cTn id="198" dur="800" decel="100000"/>
                                        <p:tgtEl>
                                          <p:spTgt spid="29"/>
                                        </p:tgtEl>
                                      </p:cBhvr>
                                    </p:animEffect>
                                    <p:anim calcmode="lin" valueType="num">
                                      <p:cBhvr>
                                        <p:cTn id="199" dur="800" decel="100000" fill="hold"/>
                                        <p:tgtEl>
                                          <p:spTgt spid="29"/>
                                        </p:tgtEl>
                                        <p:attrNameLst>
                                          <p:attrName>style.rotation</p:attrName>
                                        </p:attrNameLst>
                                      </p:cBhvr>
                                      <p:tavLst>
                                        <p:tav tm="0">
                                          <p:val>
                                            <p:fltVal val="-90"/>
                                          </p:val>
                                        </p:tav>
                                        <p:tav tm="100000">
                                          <p:val>
                                            <p:fltVal val="0"/>
                                          </p:val>
                                        </p:tav>
                                      </p:tavLst>
                                    </p:anim>
                                    <p:anim calcmode="lin" valueType="num">
                                      <p:cBhvr>
                                        <p:cTn id="200" dur="800" decel="100000" fill="hold"/>
                                        <p:tgtEl>
                                          <p:spTgt spid="29"/>
                                        </p:tgtEl>
                                        <p:attrNameLst>
                                          <p:attrName>ppt_x</p:attrName>
                                        </p:attrNameLst>
                                      </p:cBhvr>
                                      <p:tavLst>
                                        <p:tav tm="0">
                                          <p:val>
                                            <p:strVal val="#ppt_x+0.4"/>
                                          </p:val>
                                        </p:tav>
                                        <p:tav tm="100000">
                                          <p:val>
                                            <p:strVal val="#ppt_x-0.05"/>
                                          </p:val>
                                        </p:tav>
                                      </p:tavLst>
                                    </p:anim>
                                    <p:anim calcmode="lin" valueType="num">
                                      <p:cBhvr>
                                        <p:cTn id="201" dur="800" decel="100000" fill="hold"/>
                                        <p:tgtEl>
                                          <p:spTgt spid="29"/>
                                        </p:tgtEl>
                                        <p:attrNameLst>
                                          <p:attrName>ppt_y</p:attrName>
                                        </p:attrNameLst>
                                      </p:cBhvr>
                                      <p:tavLst>
                                        <p:tav tm="0">
                                          <p:val>
                                            <p:strVal val="#ppt_y-0.4"/>
                                          </p:val>
                                        </p:tav>
                                        <p:tav tm="100000">
                                          <p:val>
                                            <p:strVal val="#ppt_y+0.1"/>
                                          </p:val>
                                        </p:tav>
                                      </p:tavLst>
                                    </p:anim>
                                    <p:anim calcmode="lin" valueType="num">
                                      <p:cBhvr>
                                        <p:cTn id="202"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203"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par>
                    <p:cTn id="204" fill="hold">
                      <p:stCondLst>
                        <p:cond delay="indefinite"/>
                      </p:stCondLst>
                      <p:childTnLst>
                        <p:par>
                          <p:cTn id="205" fill="hold">
                            <p:stCondLst>
                              <p:cond delay="0"/>
                            </p:stCondLst>
                            <p:childTnLst>
                              <p:par>
                                <p:cTn id="206" presetID="30" presetClass="entr" presetSubtype="0" fill="hold" grpId="0" nodeType="clickEffect">
                                  <p:stCondLst>
                                    <p:cond delay="0"/>
                                  </p:stCondLst>
                                  <p:childTnLst>
                                    <p:set>
                                      <p:cBhvr>
                                        <p:cTn id="207" dur="1" fill="hold">
                                          <p:stCondLst>
                                            <p:cond delay="0"/>
                                          </p:stCondLst>
                                        </p:cTn>
                                        <p:tgtEl>
                                          <p:spTgt spid="14338"/>
                                        </p:tgtEl>
                                        <p:attrNameLst>
                                          <p:attrName>style.visibility</p:attrName>
                                        </p:attrNameLst>
                                      </p:cBhvr>
                                      <p:to>
                                        <p:strVal val="visible"/>
                                      </p:to>
                                    </p:set>
                                    <p:animEffect transition="in" filter="fade">
                                      <p:cBhvr>
                                        <p:cTn id="208" dur="800" decel="100000"/>
                                        <p:tgtEl>
                                          <p:spTgt spid="14338"/>
                                        </p:tgtEl>
                                      </p:cBhvr>
                                    </p:animEffect>
                                    <p:anim calcmode="lin" valueType="num">
                                      <p:cBhvr>
                                        <p:cTn id="209" dur="800" decel="100000" fill="hold"/>
                                        <p:tgtEl>
                                          <p:spTgt spid="14338"/>
                                        </p:tgtEl>
                                        <p:attrNameLst>
                                          <p:attrName>style.rotation</p:attrName>
                                        </p:attrNameLst>
                                      </p:cBhvr>
                                      <p:tavLst>
                                        <p:tav tm="0">
                                          <p:val>
                                            <p:fltVal val="-90"/>
                                          </p:val>
                                        </p:tav>
                                        <p:tav tm="100000">
                                          <p:val>
                                            <p:fltVal val="0"/>
                                          </p:val>
                                        </p:tav>
                                      </p:tavLst>
                                    </p:anim>
                                    <p:anim calcmode="lin" valueType="num">
                                      <p:cBhvr>
                                        <p:cTn id="210" dur="800" decel="100000" fill="hold"/>
                                        <p:tgtEl>
                                          <p:spTgt spid="14338"/>
                                        </p:tgtEl>
                                        <p:attrNameLst>
                                          <p:attrName>ppt_x</p:attrName>
                                        </p:attrNameLst>
                                      </p:cBhvr>
                                      <p:tavLst>
                                        <p:tav tm="0">
                                          <p:val>
                                            <p:strVal val="#ppt_x+0.4"/>
                                          </p:val>
                                        </p:tav>
                                        <p:tav tm="100000">
                                          <p:val>
                                            <p:strVal val="#ppt_x-0.05"/>
                                          </p:val>
                                        </p:tav>
                                      </p:tavLst>
                                    </p:anim>
                                    <p:anim calcmode="lin" valueType="num">
                                      <p:cBhvr>
                                        <p:cTn id="211" dur="800" decel="100000" fill="hold"/>
                                        <p:tgtEl>
                                          <p:spTgt spid="14338"/>
                                        </p:tgtEl>
                                        <p:attrNameLst>
                                          <p:attrName>ppt_y</p:attrName>
                                        </p:attrNameLst>
                                      </p:cBhvr>
                                      <p:tavLst>
                                        <p:tav tm="0">
                                          <p:val>
                                            <p:strVal val="#ppt_y-0.4"/>
                                          </p:val>
                                        </p:tav>
                                        <p:tav tm="100000">
                                          <p:val>
                                            <p:strVal val="#ppt_y+0.1"/>
                                          </p:val>
                                        </p:tav>
                                      </p:tavLst>
                                    </p:anim>
                                    <p:anim calcmode="lin" valueType="num">
                                      <p:cBhvr>
                                        <p:cTn id="212" dur="200" accel="100000" fill="hold">
                                          <p:stCondLst>
                                            <p:cond delay="800"/>
                                          </p:stCondLst>
                                        </p:cTn>
                                        <p:tgtEl>
                                          <p:spTgt spid="14338"/>
                                        </p:tgtEl>
                                        <p:attrNameLst>
                                          <p:attrName>ppt_x</p:attrName>
                                        </p:attrNameLst>
                                      </p:cBhvr>
                                      <p:tavLst>
                                        <p:tav tm="0">
                                          <p:val>
                                            <p:strVal val="#ppt_x-0.05"/>
                                          </p:val>
                                        </p:tav>
                                        <p:tav tm="100000">
                                          <p:val>
                                            <p:strVal val="#ppt_x"/>
                                          </p:val>
                                        </p:tav>
                                      </p:tavLst>
                                    </p:anim>
                                    <p:anim calcmode="lin" valueType="num">
                                      <p:cBhvr>
                                        <p:cTn id="213" dur="200" accel="100000" fill="hold">
                                          <p:stCondLst>
                                            <p:cond delay="800"/>
                                          </p:stCondLst>
                                        </p:cTn>
                                        <p:tgtEl>
                                          <p:spTgt spid="1433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1" grpId="0" animBg="1"/>
      <p:bldP spid="12" grpId="0" animBg="1"/>
      <p:bldP spid="13" grpId="0"/>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animBg="1"/>
      <p:bldP spid="26" grpId="0" animBg="1"/>
      <p:bldP spid="27" grpId="0"/>
      <p:bldP spid="14338" grpId="0"/>
      <p:bldP spid="29"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1071538" y="2428868"/>
            <a:ext cx="728667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 monde doit faire preuve de vision et relever l’enthousiasmant défi de l’efficacité énergétique et des énergies à la fois renouvelables, abordables, sécuritaires et propres.  Il faut également procéder à une transition sérieuse vers une économie à faibles émissions de gaz à effet de serre.  Notre santé et les générations à venir le méritent bien.</a:t>
            </a:r>
            <a:endParaRPr kumimoji="0" lang="fr-FR"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6" name="Organigramme : Terminateur 5"/>
          <p:cNvSpPr/>
          <p:nvPr/>
        </p:nvSpPr>
        <p:spPr>
          <a:xfrm>
            <a:off x="3286116" y="857232"/>
            <a:ext cx="2714644" cy="714380"/>
          </a:xfrm>
          <a:prstGeom prst="flowChartTerminator">
            <a:avLst/>
          </a:prstGeom>
          <a:solidFill>
            <a:schemeClr val="accent2"/>
          </a:solidFill>
          <a:ln>
            <a:noFill/>
          </a:ln>
          <a:effectLst/>
          <a:scene3d>
            <a:camera prst="orthographicFront">
              <a:rot lat="0" lon="0" rev="0"/>
            </a:camera>
            <a:lightRig rig="chilly" dir="t">
              <a:rot lat="0" lon="0" rev="18480000"/>
            </a:lightRig>
          </a:scene3d>
          <a:sp3d prstMaterial="clear">
            <a:bevelT h="635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2800" b="1" i="1" dirty="0" smtClean="0">
                <a:solidFill>
                  <a:prstClr val="white"/>
                </a:solidFill>
                <a:latin typeface="Times New Roman" pitchFamily="18" charset="0"/>
                <a:cs typeface="Times New Roman" pitchFamily="18" charset="0"/>
              </a:rPr>
              <a:t>Conclusion</a:t>
            </a:r>
            <a:endParaRPr lang="fr-FR" sz="2800" b="1" dirty="0">
              <a:solidFill>
                <a:prstClr val="white"/>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15361">
                                            <p:txEl>
                                              <p:pRg st="0" end="0"/>
                                            </p:txEl>
                                          </p:spTgt>
                                        </p:tgtEl>
                                        <p:attrNameLst>
                                          <p:attrName>style.visibility</p:attrName>
                                        </p:attrNameLst>
                                      </p:cBhvr>
                                      <p:to>
                                        <p:strVal val="visible"/>
                                      </p:to>
                                    </p:set>
                                    <p:anim from="(-#ppt_w/2)" to="(#ppt_x)" calcmode="lin" valueType="num">
                                      <p:cBhvr>
                                        <p:cTn id="13" dur="600" fill="hold">
                                          <p:stCondLst>
                                            <p:cond delay="0"/>
                                          </p:stCondLst>
                                        </p:cTn>
                                        <p:tgtEl>
                                          <p:spTgt spid="15361">
                                            <p:txEl>
                                              <p:pRg st="0" end="0"/>
                                            </p:txEl>
                                          </p:spTgt>
                                        </p:tgtEl>
                                        <p:attrNameLst>
                                          <p:attrName>ppt_x</p:attrName>
                                        </p:attrNameLst>
                                      </p:cBhvr>
                                    </p:anim>
                                    <p:anim from="0" to="-1.0" calcmode="lin" valueType="num">
                                      <p:cBhvr>
                                        <p:cTn id="14" dur="200" decel="50000" autoRev="1" fill="hold">
                                          <p:stCondLst>
                                            <p:cond delay="600"/>
                                          </p:stCondLst>
                                        </p:cTn>
                                        <p:tgtEl>
                                          <p:spTgt spid="15361">
                                            <p:txEl>
                                              <p:pRg st="0" end="0"/>
                                            </p:txEl>
                                          </p:spTgt>
                                        </p:tgtEl>
                                        <p:attrNameLst>
                                          <p:attrName>xshear</p:attrName>
                                        </p:attrNameLst>
                                      </p:cBhvr>
                                    </p:anim>
                                    <p:animScale>
                                      <p:cBhvr>
                                        <p:cTn id="15" dur="200" decel="100000" autoRev="1" fill="hold">
                                          <p:stCondLst>
                                            <p:cond delay="600"/>
                                          </p:stCondLst>
                                        </p:cTn>
                                        <p:tgtEl>
                                          <p:spTgt spid="15361">
                                            <p:txEl>
                                              <p:pRg st="0" end="0"/>
                                            </p:txEl>
                                          </p:spTgt>
                                        </p:tgtEl>
                                      </p:cBhvr>
                                      <p:from x="100000" y="100000"/>
                                      <p:to x="80000" y="100000"/>
                                    </p:animScale>
                                    <p:anim by="(#ppt_h/3+#ppt_w*0.1)" calcmode="lin" valueType="num">
                                      <p:cBhvr additive="sum">
                                        <p:cTn id="16" dur="200" decel="100000" autoRev="1" fill="hold">
                                          <p:stCondLst>
                                            <p:cond delay="600"/>
                                          </p:stCondLst>
                                        </p:cTn>
                                        <p:tgtEl>
                                          <p:spTgt spid="15361">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3" descr="Photo 002"/>
          <p:cNvPicPr>
            <a:picLocks noChangeAspect="1" noChangeArrowheads="1" noCrop="1"/>
          </p:cNvPicPr>
          <p:nvPr/>
        </p:nvPicPr>
        <p:blipFill>
          <a:blip r:embed="rId2"/>
          <a:srcRect/>
          <a:stretch>
            <a:fillRect/>
          </a:stretch>
        </p:blipFill>
        <p:spPr bwMode="auto">
          <a:xfrm>
            <a:off x="0" y="0"/>
            <a:ext cx="9144000" cy="6858024"/>
          </a:xfrm>
          <a:prstGeom prst="rect">
            <a:avLst/>
          </a:prstGeom>
          <a:noFill/>
        </p:spPr>
      </p:pic>
      <p:sp>
        <p:nvSpPr>
          <p:cNvPr id="3" name="ZoneTexte 2"/>
          <p:cNvSpPr txBox="1"/>
          <p:nvPr/>
        </p:nvSpPr>
        <p:spPr>
          <a:xfrm>
            <a:off x="642910" y="563006"/>
            <a:ext cx="6675225" cy="5509200"/>
          </a:xfrm>
          <a:prstGeom prst="rect">
            <a:avLst/>
          </a:prstGeom>
          <a:noFill/>
        </p:spPr>
        <p:txBody>
          <a:bodyPr wrap="none" rtlCol="0">
            <a:spAutoFit/>
          </a:bodyPr>
          <a:lstStyle/>
          <a:p>
            <a:pPr algn="ctr"/>
            <a:r>
              <a:rPr lang="fr-FR" sz="8800" b="1" dirty="0" smtClean="0">
                <a:solidFill>
                  <a:srgbClr val="FF0000"/>
                </a:solidFill>
                <a:latin typeface="Algerian" pitchFamily="82" charset="0"/>
              </a:rPr>
              <a:t>   MERCI </a:t>
            </a:r>
          </a:p>
          <a:p>
            <a:pPr algn="ctr"/>
            <a:r>
              <a:rPr lang="fr-FR" sz="8800" b="1" dirty="0" smtClean="0">
                <a:solidFill>
                  <a:srgbClr val="FF0000"/>
                </a:solidFill>
                <a:latin typeface="Algerian" pitchFamily="82" charset="0"/>
              </a:rPr>
              <a:t>   POUR </a:t>
            </a:r>
          </a:p>
          <a:p>
            <a:pPr algn="ctr"/>
            <a:r>
              <a:rPr lang="fr-FR" sz="8800" b="1" dirty="0" smtClean="0">
                <a:solidFill>
                  <a:srgbClr val="FF0000"/>
                </a:solidFill>
                <a:latin typeface="Algerian" pitchFamily="82" charset="0"/>
              </a:rPr>
              <a:t>   VOTRE </a:t>
            </a:r>
          </a:p>
          <a:p>
            <a:r>
              <a:rPr lang="fr-FR" sz="8800" b="1" dirty="0" smtClean="0">
                <a:solidFill>
                  <a:srgbClr val="FF0000"/>
                </a:solidFill>
                <a:latin typeface="Algerian" pitchFamily="82" charset="0"/>
              </a:rPr>
              <a:t>  ATTENTION</a:t>
            </a:r>
            <a:endParaRPr lang="fr-FR" sz="8800" b="1" dirty="0">
              <a:solidFill>
                <a:srgbClr val="FF0000"/>
              </a:solidFill>
              <a:latin typeface="Algerian" pitchFamily="8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4294967295"/>
          </p:nvPr>
        </p:nvSpPr>
        <p:spPr>
          <a:xfrm>
            <a:off x="0" y="428625"/>
            <a:ext cx="8329613" cy="5927725"/>
          </a:xfrm>
        </p:spPr>
        <p:txBody>
          <a:bodyPr>
            <a:normAutofit/>
          </a:bodyPr>
          <a:lstStyle/>
          <a:p>
            <a:pPr>
              <a:buNone/>
            </a:pPr>
            <a:r>
              <a:rPr lang="fr-FR" sz="3200" dirty="0" smtClean="0">
                <a:latin typeface="Times New Roman" pitchFamily="18" charset="0"/>
                <a:cs typeface="Times New Roman" pitchFamily="18" charset="0"/>
              </a:rPr>
              <a:t>		</a:t>
            </a:r>
          </a:p>
          <a:p>
            <a:pPr>
              <a:buNone/>
            </a:pPr>
            <a:endParaRPr lang="fr-FR" sz="3200" dirty="0" smtClean="0">
              <a:latin typeface="Times New Roman" pitchFamily="18" charset="0"/>
              <a:cs typeface="Times New Roman" pitchFamily="18" charset="0"/>
            </a:endParaRPr>
          </a:p>
          <a:p>
            <a:pPr>
              <a:buNone/>
            </a:pPr>
            <a:r>
              <a:rPr lang="fr-FR" sz="3200" dirty="0" smtClean="0">
                <a:latin typeface="Times New Roman" pitchFamily="18" charset="0"/>
                <a:cs typeface="Times New Roman" pitchFamily="18" charset="0"/>
              </a:rPr>
              <a:t>          </a:t>
            </a:r>
            <a:r>
              <a:rPr lang="fr-FR" sz="2000" dirty="0" smtClean="0">
                <a:latin typeface="Times New Roman" pitchFamily="18" charset="0"/>
                <a:cs typeface="Times New Roman" pitchFamily="18" charset="0"/>
              </a:rPr>
              <a:t>Dans la gestion des ressources énergétique dans la ville nous avons quelques  questions à poser  :</a:t>
            </a:r>
            <a:endParaRPr lang="fr-FR" sz="1800" dirty="0" smtClean="0">
              <a:latin typeface="Times New Roman" pitchFamily="18" charset="0"/>
              <a:cs typeface="Times New Roman" pitchFamily="18" charset="0"/>
            </a:endParaRPr>
          </a:p>
          <a:p>
            <a:pPr lvl="1"/>
            <a:r>
              <a:rPr lang="fr-FR" sz="2000" dirty="0" smtClean="0">
                <a:latin typeface="Times New Roman" pitchFamily="18" charset="0"/>
                <a:cs typeface="Times New Roman" pitchFamily="18" charset="0"/>
              </a:rPr>
              <a:t>quelles sont les énergies utilisées pour satisfaire les besoins de la vie quotidienne?</a:t>
            </a:r>
            <a:endParaRPr lang="fr-FR" sz="1600" dirty="0" smtClean="0">
              <a:latin typeface="Times New Roman" pitchFamily="18" charset="0"/>
              <a:cs typeface="Times New Roman" pitchFamily="18" charset="0"/>
            </a:endParaRPr>
          </a:p>
          <a:p>
            <a:pPr lvl="1"/>
            <a:r>
              <a:rPr lang="fr-FR" sz="2000" dirty="0" smtClean="0">
                <a:latin typeface="Times New Roman" pitchFamily="18" charset="0"/>
                <a:cs typeface="Times New Roman" pitchFamily="18" charset="0"/>
              </a:rPr>
              <a:t> Pourquoi l’exploitation des énergies fossiles est-elle condamnée à plus ou moins long terme ?</a:t>
            </a:r>
            <a:endParaRPr lang="fr-FR" sz="1600" dirty="0" smtClean="0">
              <a:latin typeface="Times New Roman" pitchFamily="18" charset="0"/>
              <a:cs typeface="Times New Roman" pitchFamily="18" charset="0"/>
            </a:endParaRPr>
          </a:p>
          <a:p>
            <a:pPr lvl="1"/>
            <a:r>
              <a:rPr lang="fr-FR" sz="2000" dirty="0" smtClean="0">
                <a:latin typeface="Times New Roman" pitchFamily="18" charset="0"/>
                <a:cs typeface="Times New Roman" pitchFamily="18" charset="0"/>
              </a:rPr>
              <a:t> Quelles sont les énergies renouvelables qui sont envisageables ?</a:t>
            </a:r>
            <a:endParaRPr lang="fr-FR" sz="1600" dirty="0" smtClean="0">
              <a:latin typeface="Times New Roman" pitchFamily="18" charset="0"/>
              <a:cs typeface="Times New Roman" pitchFamily="18" charset="0"/>
            </a:endParaRPr>
          </a:p>
          <a:p>
            <a:pPr lvl="1"/>
            <a:r>
              <a:rPr lang="fr-FR" sz="2000" dirty="0" smtClean="0">
                <a:latin typeface="Times New Roman" pitchFamily="18" charset="0"/>
                <a:cs typeface="Times New Roman" pitchFamily="18" charset="0"/>
              </a:rPr>
              <a:t> Que faire, dans les gestes quotidiens, pour économiser les énergies ?</a:t>
            </a:r>
            <a:endParaRPr lang="fr-FR" sz="1600" dirty="0" smtClean="0">
              <a:latin typeface="Times New Roman" pitchFamily="18" charset="0"/>
              <a:cs typeface="Times New Roman" pitchFamily="18" charset="0"/>
            </a:endParaRPr>
          </a:p>
          <a:p>
            <a:pPr>
              <a:buNone/>
            </a:pPr>
            <a:endParaRPr lang="fr-FR" dirty="0"/>
          </a:p>
        </p:txBody>
      </p:sp>
      <p:sp>
        <p:nvSpPr>
          <p:cNvPr id="5" name="Organigramme : Fusion 4"/>
          <p:cNvSpPr/>
          <p:nvPr/>
        </p:nvSpPr>
        <p:spPr>
          <a:xfrm>
            <a:off x="2285984" y="571480"/>
            <a:ext cx="4786346" cy="714380"/>
          </a:xfrm>
          <a:prstGeom prst="flowChartMerg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b="1" i="1" dirty="0" smtClean="0">
              <a:latin typeface="Times New Roman" pitchFamily="18" charset="0"/>
              <a:cs typeface="Times New Roman" pitchFamily="18" charset="0"/>
            </a:endParaRPr>
          </a:p>
          <a:p>
            <a:pPr algn="ctr"/>
            <a:r>
              <a:rPr lang="fr-FR" sz="2400" b="1" i="1" dirty="0" smtClean="0">
                <a:solidFill>
                  <a:srgbClr val="FFFF00"/>
                </a:solidFill>
                <a:latin typeface="Times New Roman" pitchFamily="18" charset="0"/>
                <a:cs typeface="Times New Roman" pitchFamily="18" charset="0"/>
              </a:rPr>
              <a:t>Problématique</a:t>
            </a:r>
            <a:r>
              <a:rPr lang="fr-FR" sz="2400" b="1" i="1" dirty="0" smtClean="0">
                <a:latin typeface="Times New Roman" pitchFamily="18" charset="0"/>
                <a:cs typeface="Times New Roman" pitchFamily="18" charset="0"/>
              </a:rPr>
              <a:t> </a:t>
            </a:r>
            <a:endParaRPr lang="fr-FR" sz="1200" dirty="0" smtClean="0">
              <a:solidFill>
                <a:srgbClr val="FFFF00"/>
              </a:solidFill>
              <a:latin typeface="Times New Roman" pitchFamily="18" charset="0"/>
              <a:cs typeface="Times New Roman" pitchFamily="18" charset="0"/>
            </a:endParaRPr>
          </a:p>
          <a:p>
            <a:pPr algn="ct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uiExpan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3071802" y="285728"/>
            <a:ext cx="3143272" cy="714380"/>
          </a:xfrm>
          <a:prstGeom prst="roundRect">
            <a:avLst/>
          </a:prstGeom>
          <a:solidFill>
            <a:srgbClr val="FF0000"/>
          </a:solidFill>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3200" b="1" dirty="0" smtClean="0">
                <a:solidFill>
                  <a:srgbClr val="FFFF00"/>
                </a:solidFill>
                <a:latin typeface="Times New Roman" pitchFamily="18" charset="0"/>
                <a:cs typeface="Times New Roman" pitchFamily="18" charset="0"/>
              </a:rPr>
              <a:t>Historique</a:t>
            </a:r>
            <a:endParaRPr lang="fr-FR" b="1" dirty="0"/>
          </a:p>
        </p:txBody>
      </p:sp>
      <p:grpSp>
        <p:nvGrpSpPr>
          <p:cNvPr id="6" name="Groupe 5"/>
          <p:cNvGrpSpPr/>
          <p:nvPr/>
        </p:nvGrpSpPr>
        <p:grpSpPr>
          <a:xfrm>
            <a:off x="1502300" y="1218336"/>
            <a:ext cx="7488117" cy="2486011"/>
            <a:chOff x="1502724" y="1957"/>
            <a:chExt cx="7488117" cy="2486011"/>
          </a:xfrm>
        </p:grpSpPr>
        <p:sp>
          <p:nvSpPr>
            <p:cNvPr id="22" name="Arrondir un rectangle avec un coin du même côté 21"/>
            <p:cNvSpPr/>
            <p:nvPr/>
          </p:nvSpPr>
          <p:spPr>
            <a:xfrm rot="5400000">
              <a:off x="4003777" y="-2499096"/>
              <a:ext cx="2486011" cy="7488117"/>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3" name="Arrondir un rectangle avec un coin du même côté 4"/>
            <p:cNvSpPr/>
            <p:nvPr/>
          </p:nvSpPr>
          <p:spPr>
            <a:xfrm>
              <a:off x="1502725" y="123313"/>
              <a:ext cx="7366760" cy="224329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fr-FR" sz="1700" b="1" kern="1200" dirty="0" smtClean="0">
                  <a:latin typeface="Times New Roman" pitchFamily="18" charset="0"/>
                  <a:cs typeface="Times New Roman" pitchFamily="18" charset="0"/>
                </a:rPr>
                <a:t>Les époques de rapide développement démographique de notre espèce ont été précédé d’une révolution technologique ou de conquête territoriale lui permettant d’avoir accès a des quantités accrues d’énergie.</a:t>
              </a:r>
              <a:endParaRPr lang="fr-FR" sz="1700" kern="1200" dirty="0"/>
            </a:p>
            <a:p>
              <a:pPr marL="171450" lvl="1" indent="-171450" algn="l" defTabSz="755650">
                <a:lnSpc>
                  <a:spcPct val="90000"/>
                </a:lnSpc>
                <a:spcBef>
                  <a:spcPct val="0"/>
                </a:spcBef>
                <a:spcAft>
                  <a:spcPct val="15000"/>
                </a:spcAft>
                <a:buChar char="••"/>
              </a:pPr>
              <a:r>
                <a:rPr lang="fr-FR" sz="1700" b="1" kern="1200" dirty="0" smtClean="0">
                  <a:latin typeface="Times New Roman" pitchFamily="18" charset="0"/>
                  <a:cs typeface="Times New Roman" pitchFamily="18" charset="0"/>
                </a:rPr>
                <a:t>la chaleur du feu pour se chauffer , faire cuire les aliments et fabriquer les utiles et les armes , de l’énergie mécanique , du vent , des cours d’eau et des animaux pour se déplacer , cultiver transporter les marchandises au moudre le grain , et bien sûr de l’énergie solaire pour produire des ressources alimentaire via agriculture et l’élevage, toutes énergies que nous appelons maintenant énergies renouvelable . </a:t>
              </a:r>
              <a:endParaRPr lang="fr-FR" sz="1700" kern="1200" dirty="0" smtClean="0">
                <a:latin typeface="Times New Roman" pitchFamily="18" charset="0"/>
                <a:cs typeface="Times New Roman" pitchFamily="18" charset="0"/>
              </a:endParaRPr>
            </a:p>
          </p:txBody>
        </p:sp>
      </p:grpSp>
      <p:grpSp>
        <p:nvGrpSpPr>
          <p:cNvPr id="7" name="Groupe 6"/>
          <p:cNvGrpSpPr/>
          <p:nvPr/>
        </p:nvGrpSpPr>
        <p:grpSpPr>
          <a:xfrm>
            <a:off x="0" y="1287822"/>
            <a:ext cx="1502300" cy="2347037"/>
            <a:chOff x="424" y="71443"/>
            <a:chExt cx="1502300" cy="2347037"/>
          </a:xfrm>
        </p:grpSpPr>
        <p:sp>
          <p:nvSpPr>
            <p:cNvPr id="20" name="Rectangle à coins arrondis 19"/>
            <p:cNvSpPr/>
            <p:nvPr/>
          </p:nvSpPr>
          <p:spPr>
            <a:xfrm>
              <a:off x="424" y="71443"/>
              <a:ext cx="1502300" cy="2347037"/>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Rectangle 20"/>
            <p:cNvSpPr/>
            <p:nvPr/>
          </p:nvSpPr>
          <p:spPr>
            <a:xfrm>
              <a:off x="73760" y="144779"/>
              <a:ext cx="1355628" cy="220036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fr-FR" sz="2400" b="1" i="0" kern="1200" dirty="0" smtClean="0">
                  <a:latin typeface="Times New Roman" pitchFamily="18" charset="0"/>
                  <a:cs typeface="Times New Roman" pitchFamily="18" charset="0"/>
                </a:rPr>
                <a:t>Le</a:t>
              </a:r>
              <a:r>
                <a:rPr lang="fr-FR" sz="3100" b="1" i="1" kern="1200" dirty="0" smtClean="0">
                  <a:latin typeface="Times New Roman" pitchFamily="18" charset="0"/>
                  <a:cs typeface="Times New Roman" pitchFamily="18" charset="0"/>
                </a:rPr>
                <a:t> </a:t>
              </a:r>
              <a:r>
                <a:rPr lang="fr-FR" sz="2400" b="1" i="0" kern="1200" dirty="0" smtClean="0">
                  <a:latin typeface="Times New Roman" pitchFamily="18" charset="0"/>
                  <a:cs typeface="Times New Roman" pitchFamily="18" charset="0"/>
                </a:rPr>
                <a:t>moyen</a:t>
              </a:r>
              <a:r>
                <a:rPr lang="fr-FR" sz="3100" b="1" i="1" kern="1200" dirty="0" smtClean="0">
                  <a:latin typeface="Times New Roman" pitchFamily="18" charset="0"/>
                  <a:cs typeface="Times New Roman" pitchFamily="18" charset="0"/>
                </a:rPr>
                <a:t> </a:t>
              </a:r>
              <a:r>
                <a:rPr lang="fr-FR" sz="2400" b="1" i="0" kern="1200" dirty="0" smtClean="0">
                  <a:latin typeface="Times New Roman" pitchFamily="18" charset="0"/>
                  <a:cs typeface="Times New Roman" pitchFamily="18" charset="0"/>
                </a:rPr>
                <a:t>âge</a:t>
              </a:r>
              <a:r>
                <a:rPr lang="fr-FR" sz="3100" b="1" i="1" kern="1200" dirty="0" smtClean="0">
                  <a:latin typeface="Times New Roman" pitchFamily="18" charset="0"/>
                  <a:cs typeface="Times New Roman" pitchFamily="18" charset="0"/>
                </a:rPr>
                <a:t> </a:t>
              </a:r>
              <a:endParaRPr lang="fr-FR" sz="3100" kern="1200" dirty="0"/>
            </a:p>
          </p:txBody>
        </p:sp>
      </p:grpSp>
      <p:grpSp>
        <p:nvGrpSpPr>
          <p:cNvPr id="8" name="Groupe 7"/>
          <p:cNvGrpSpPr/>
          <p:nvPr/>
        </p:nvGrpSpPr>
        <p:grpSpPr>
          <a:xfrm>
            <a:off x="1577754" y="3810992"/>
            <a:ext cx="7422552" cy="1234064"/>
            <a:chOff x="1578178" y="2594613"/>
            <a:chExt cx="7422552" cy="1234064"/>
          </a:xfrm>
        </p:grpSpPr>
        <p:sp>
          <p:nvSpPr>
            <p:cNvPr id="18" name="Arrondir un rectangle avec un coin du même côté 17"/>
            <p:cNvSpPr/>
            <p:nvPr/>
          </p:nvSpPr>
          <p:spPr>
            <a:xfrm rot="5400000">
              <a:off x="4672422" y="-499631"/>
              <a:ext cx="1234064" cy="7422552"/>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Arrondir un rectangle avec un coin du même côté 8"/>
            <p:cNvSpPr/>
            <p:nvPr/>
          </p:nvSpPr>
          <p:spPr>
            <a:xfrm>
              <a:off x="1578178" y="2654855"/>
              <a:ext cx="7362310" cy="11135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fr-FR" sz="1700" b="1" kern="1200" dirty="0" smtClean="0">
                  <a:latin typeface="Times New Roman" pitchFamily="18" charset="0"/>
                  <a:cs typeface="Times New Roman" pitchFamily="18" charset="0"/>
                </a:rPr>
                <a:t>Développement de l’utilisation des énergies non renouvelables.</a:t>
              </a:r>
              <a:endParaRPr lang="fr-FR" sz="1700" kern="1200" dirty="0"/>
            </a:p>
            <a:p>
              <a:pPr marL="171450" lvl="1" indent="-171450" algn="l" defTabSz="755650">
                <a:lnSpc>
                  <a:spcPct val="90000"/>
                </a:lnSpc>
                <a:spcBef>
                  <a:spcPct val="0"/>
                </a:spcBef>
                <a:spcAft>
                  <a:spcPct val="15000"/>
                </a:spcAft>
                <a:buChar char="••"/>
              </a:pPr>
              <a:r>
                <a:rPr lang="fr-FR" sz="1700" b="1" kern="1200" dirty="0" smtClean="0">
                  <a:latin typeface="Times New Roman" pitchFamily="18" charset="0"/>
                  <a:cs typeface="Times New Roman" pitchFamily="18" charset="0"/>
                </a:rPr>
                <a:t>De 1800 à 2000, la quantité d’énergies prélevées par les hommes sur le milieu a été multipliée par environ 30.</a:t>
              </a:r>
              <a:endParaRPr lang="fr-FR" sz="1700" kern="1200" dirty="0" smtClean="0">
                <a:latin typeface="Times New Roman" pitchFamily="18" charset="0"/>
                <a:cs typeface="Times New Roman" pitchFamily="18" charset="0"/>
              </a:endParaRPr>
            </a:p>
          </p:txBody>
        </p:sp>
      </p:grpSp>
      <p:grpSp>
        <p:nvGrpSpPr>
          <p:cNvPr id="9" name="Groupe 8"/>
          <p:cNvGrpSpPr/>
          <p:nvPr/>
        </p:nvGrpSpPr>
        <p:grpSpPr>
          <a:xfrm>
            <a:off x="0" y="3859590"/>
            <a:ext cx="1577754" cy="1136865"/>
            <a:chOff x="424" y="2643211"/>
            <a:chExt cx="1577754" cy="1136865"/>
          </a:xfrm>
        </p:grpSpPr>
        <p:sp>
          <p:nvSpPr>
            <p:cNvPr id="16" name="Rectangle à coins arrondis 15"/>
            <p:cNvSpPr/>
            <p:nvPr/>
          </p:nvSpPr>
          <p:spPr>
            <a:xfrm>
              <a:off x="424" y="2643211"/>
              <a:ext cx="1577754" cy="113686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Rectangle 16"/>
            <p:cNvSpPr/>
            <p:nvPr/>
          </p:nvSpPr>
          <p:spPr>
            <a:xfrm>
              <a:off x="55921" y="2698708"/>
              <a:ext cx="1466760" cy="102587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r-FR" sz="1800" b="1" i="1" kern="1200" dirty="0" smtClean="0">
                  <a:latin typeface="Times New Roman" pitchFamily="18" charset="0"/>
                  <a:cs typeface="Times New Roman" pitchFamily="18" charset="0"/>
                </a:rPr>
                <a:t>La </a:t>
              </a:r>
              <a:r>
                <a:rPr lang="fr-FR" sz="2000" b="1" i="1" kern="1200" dirty="0" smtClean="0">
                  <a:latin typeface="Times New Roman" pitchFamily="18" charset="0"/>
                  <a:cs typeface="Times New Roman" pitchFamily="18" charset="0"/>
                </a:rPr>
                <a:t>révolution</a:t>
              </a:r>
              <a:r>
                <a:rPr lang="fr-FR" sz="1800" b="1" i="1" kern="1200" dirty="0" smtClean="0">
                  <a:latin typeface="Times New Roman" pitchFamily="18" charset="0"/>
                  <a:cs typeface="Times New Roman" pitchFamily="18" charset="0"/>
                </a:rPr>
                <a:t> </a:t>
              </a:r>
              <a:r>
                <a:rPr lang="fr-FR" sz="2000" b="1" i="1" kern="1200" dirty="0" smtClean="0">
                  <a:latin typeface="Times New Roman" pitchFamily="18" charset="0"/>
                  <a:cs typeface="Times New Roman" pitchFamily="18" charset="0"/>
                </a:rPr>
                <a:t>industrielle</a:t>
              </a:r>
              <a:r>
                <a:rPr lang="fr-FR" sz="1800" b="1" i="1" kern="1200" dirty="0" smtClean="0">
                  <a:latin typeface="Times New Roman" pitchFamily="18" charset="0"/>
                  <a:cs typeface="Times New Roman" pitchFamily="18" charset="0"/>
                </a:rPr>
                <a:t> </a:t>
              </a:r>
              <a:endParaRPr lang="fr-FR" sz="1800" kern="1200" dirty="0"/>
            </a:p>
          </p:txBody>
        </p:sp>
      </p:grpSp>
      <p:grpSp>
        <p:nvGrpSpPr>
          <p:cNvPr id="10" name="Groupe 9"/>
          <p:cNvGrpSpPr/>
          <p:nvPr/>
        </p:nvGrpSpPr>
        <p:grpSpPr>
          <a:xfrm>
            <a:off x="1616493" y="5151700"/>
            <a:ext cx="7381463" cy="1706300"/>
            <a:chOff x="1616917" y="3935321"/>
            <a:chExt cx="7381463" cy="1706300"/>
          </a:xfrm>
        </p:grpSpPr>
        <p:sp>
          <p:nvSpPr>
            <p:cNvPr id="14" name="Arrondir un rectangle avec un coin du même côté 13"/>
            <p:cNvSpPr/>
            <p:nvPr/>
          </p:nvSpPr>
          <p:spPr>
            <a:xfrm rot="5400000">
              <a:off x="4454499" y="1097739"/>
              <a:ext cx="1706300" cy="7381463"/>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Arrondir un rectangle avec un coin du même côté 12"/>
            <p:cNvSpPr/>
            <p:nvPr/>
          </p:nvSpPr>
          <p:spPr>
            <a:xfrm>
              <a:off x="1616918" y="4018616"/>
              <a:ext cx="7298168" cy="15397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fr-FR" sz="1700" b="1" kern="1200" dirty="0" smtClean="0">
                  <a:latin typeface="Times New Roman" pitchFamily="18" charset="0"/>
                  <a:cs typeface="Times New Roman" pitchFamily="18" charset="0"/>
                </a:rPr>
                <a:t>l’explosion démographique à provoquer  une énorme consommation d’énergies et qui a généré de nombreux problèmes sur la vie humaine et l’environnement.</a:t>
              </a:r>
              <a:endParaRPr lang="fr-FR" sz="1700" kern="1200" dirty="0"/>
            </a:p>
            <a:p>
              <a:pPr marL="171450" lvl="1" indent="-171450" algn="l" defTabSz="755650">
                <a:lnSpc>
                  <a:spcPct val="90000"/>
                </a:lnSpc>
                <a:spcBef>
                  <a:spcPct val="0"/>
                </a:spcBef>
                <a:spcAft>
                  <a:spcPct val="15000"/>
                </a:spcAft>
                <a:buChar char="••"/>
              </a:pPr>
              <a:r>
                <a:rPr lang="fr-FR" sz="1700" b="1" kern="1200" dirty="0" smtClean="0">
                  <a:latin typeface="Times New Roman" pitchFamily="18" charset="0"/>
                  <a:cs typeface="Times New Roman" pitchFamily="18" charset="0"/>
                </a:rPr>
                <a:t>Cependant, on a pensé a des nouvelles ressources énergétiques « énergies renouvelables » afin de réduire ces problèmes qui ont était créé par les énergies non renouvelables.</a:t>
              </a:r>
              <a:endParaRPr lang="fr-FR" sz="1700" kern="1200" dirty="0" smtClean="0">
                <a:latin typeface="Times New Roman" pitchFamily="18" charset="0"/>
                <a:cs typeface="Times New Roman" pitchFamily="18" charset="0"/>
              </a:endParaRPr>
            </a:p>
          </p:txBody>
        </p:sp>
      </p:grpSp>
      <p:grpSp>
        <p:nvGrpSpPr>
          <p:cNvPr id="11" name="Groupe 10"/>
          <p:cNvGrpSpPr/>
          <p:nvPr/>
        </p:nvGrpSpPr>
        <p:grpSpPr>
          <a:xfrm>
            <a:off x="0" y="5216912"/>
            <a:ext cx="1616493" cy="1575875"/>
            <a:chOff x="424" y="4000533"/>
            <a:chExt cx="1616493" cy="1575875"/>
          </a:xfrm>
        </p:grpSpPr>
        <p:sp>
          <p:nvSpPr>
            <p:cNvPr id="12" name="Rectangle à coins arrondis 11"/>
            <p:cNvSpPr/>
            <p:nvPr/>
          </p:nvSpPr>
          <p:spPr>
            <a:xfrm>
              <a:off x="424" y="4000533"/>
              <a:ext cx="1616493" cy="1575875"/>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ectangle 12"/>
            <p:cNvSpPr/>
            <p:nvPr/>
          </p:nvSpPr>
          <p:spPr>
            <a:xfrm>
              <a:off x="77352" y="4077461"/>
              <a:ext cx="1462637" cy="142201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fr-FR" sz="2400" b="1" i="0" kern="1200" dirty="0" smtClean="0">
                  <a:latin typeface="Times New Roman" pitchFamily="18" charset="0"/>
                  <a:cs typeface="Times New Roman" pitchFamily="18" charset="0"/>
                </a:rPr>
                <a:t>Après</a:t>
              </a:r>
              <a:r>
                <a:rPr lang="fr-FR" sz="3100" b="1" i="1" kern="1200" dirty="0" smtClean="0">
                  <a:latin typeface="Times New Roman" pitchFamily="18" charset="0"/>
                  <a:cs typeface="Times New Roman" pitchFamily="18" charset="0"/>
                </a:rPr>
                <a:t> </a:t>
              </a:r>
              <a:r>
                <a:rPr lang="fr-FR" sz="2400" b="1" i="0" kern="1200" dirty="0" smtClean="0">
                  <a:latin typeface="Times New Roman" pitchFamily="18" charset="0"/>
                  <a:cs typeface="Times New Roman" pitchFamily="18" charset="0"/>
                </a:rPr>
                <a:t>21</a:t>
              </a:r>
              <a:r>
                <a:rPr lang="fr-FR" sz="2400" b="1" i="0" kern="1200" baseline="30000" dirty="0" smtClean="0">
                  <a:latin typeface="Times New Roman" pitchFamily="18" charset="0"/>
                  <a:cs typeface="Times New Roman" pitchFamily="18" charset="0"/>
                </a:rPr>
                <a:t>è</a:t>
              </a:r>
              <a:r>
                <a:rPr lang="fr-FR" sz="3100" b="1" i="1" kern="1200" baseline="30000" dirty="0" smtClean="0">
                  <a:latin typeface="Times New Roman" pitchFamily="18" charset="0"/>
                  <a:cs typeface="Times New Roman" pitchFamily="18" charset="0"/>
                </a:rPr>
                <a:t> </a:t>
              </a:r>
              <a:r>
                <a:rPr lang="fr-FR" sz="2400" b="1" i="0" kern="1200" dirty="0" smtClean="0">
                  <a:latin typeface="Times New Roman" pitchFamily="18" charset="0"/>
                  <a:cs typeface="Times New Roman" pitchFamily="18" charset="0"/>
                </a:rPr>
                <a:t>siècle</a:t>
              </a:r>
              <a:endParaRPr lang="fr-FR" sz="3100" i="0" kern="12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from="(-#ppt_w/2)" to="(#ppt_x)" calcmode="lin" valueType="num">
                                      <p:cBhvr>
                                        <p:cTn id="12" dur="600" fill="hold">
                                          <p:stCondLst>
                                            <p:cond delay="0"/>
                                          </p:stCondLst>
                                        </p:cTn>
                                        <p:tgtEl>
                                          <p:spTgt spid="7"/>
                                        </p:tgtEl>
                                        <p:attrNameLst>
                                          <p:attrName>ppt_x</p:attrName>
                                        </p:attrNameLst>
                                      </p:cBhvr>
                                    </p:anim>
                                    <p:anim from="0" to="-1.0" calcmode="lin" valueType="num">
                                      <p:cBhvr>
                                        <p:cTn id="13" dur="200" decel="50000" autoRev="1" fill="hold">
                                          <p:stCondLst>
                                            <p:cond delay="600"/>
                                          </p:stCondLst>
                                        </p:cTn>
                                        <p:tgtEl>
                                          <p:spTgt spid="7"/>
                                        </p:tgtEl>
                                        <p:attrNameLst>
                                          <p:attrName>xshear</p:attrName>
                                        </p:attrNameLst>
                                      </p:cBhvr>
                                    </p:anim>
                                    <p:animScale>
                                      <p:cBhvr>
                                        <p:cTn id="14" dur="200" decel="100000" autoRev="1" fill="hold">
                                          <p:stCondLst>
                                            <p:cond delay="600"/>
                                          </p:stCondLst>
                                        </p:cTn>
                                        <p:tgtEl>
                                          <p:spTgt spid="7"/>
                                        </p:tgtEl>
                                      </p:cBhvr>
                                      <p:from x="100000" y="100000"/>
                                      <p:to x="80000" y="100000"/>
                                    </p:animScale>
                                    <p:anim by="(#ppt_h/3+#ppt_w*0.1)" calcmode="lin" valueType="num">
                                      <p:cBhvr additive="sum">
                                        <p:cTn id="15" dur="200" decel="100000" autoRev="1" fill="hold">
                                          <p:stCondLst>
                                            <p:cond delay="600"/>
                                          </p:stCondLst>
                                        </p:cTn>
                                        <p:tgtEl>
                                          <p:spTgt spid="7"/>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Scale>
                                      <p:cBhvr>
                                        <p:cTn id="2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6"/>
                                        </p:tgtEl>
                                        <p:attrNameLst>
                                          <p:attrName>ppt_x</p:attrName>
                                          <p:attrName>ppt_y</p:attrName>
                                        </p:attrNameLst>
                                      </p:cBhvr>
                                    </p:animMotion>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4"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from="(-#ppt_w/2)" to="(#ppt_x)" calcmode="lin" valueType="num">
                                      <p:cBhvr>
                                        <p:cTn id="27" dur="600" fill="hold">
                                          <p:stCondLst>
                                            <p:cond delay="0"/>
                                          </p:stCondLst>
                                        </p:cTn>
                                        <p:tgtEl>
                                          <p:spTgt spid="9"/>
                                        </p:tgtEl>
                                        <p:attrNameLst>
                                          <p:attrName>ppt_x</p:attrName>
                                        </p:attrNameLst>
                                      </p:cBhvr>
                                    </p:anim>
                                    <p:anim from="0" to="-1.0" calcmode="lin" valueType="num">
                                      <p:cBhvr>
                                        <p:cTn id="28" dur="200" decel="50000" autoRev="1" fill="hold">
                                          <p:stCondLst>
                                            <p:cond delay="600"/>
                                          </p:stCondLst>
                                        </p:cTn>
                                        <p:tgtEl>
                                          <p:spTgt spid="9"/>
                                        </p:tgtEl>
                                        <p:attrNameLst>
                                          <p:attrName>xshear</p:attrName>
                                        </p:attrNameLst>
                                      </p:cBhvr>
                                    </p:anim>
                                    <p:animScale>
                                      <p:cBhvr>
                                        <p:cTn id="29" dur="200" decel="100000" autoRev="1" fill="hold">
                                          <p:stCondLst>
                                            <p:cond delay="600"/>
                                          </p:stCondLst>
                                        </p:cTn>
                                        <p:tgtEl>
                                          <p:spTgt spid="9"/>
                                        </p:tgtEl>
                                      </p:cBhvr>
                                      <p:from x="100000" y="100000"/>
                                      <p:to x="80000" y="100000"/>
                                    </p:animScale>
                                    <p:anim by="(#ppt_h/3+#ppt_w*0.1)" calcmode="lin" valueType="num">
                                      <p:cBhvr additive="sum">
                                        <p:cTn id="30" dur="200" decel="100000" autoRev="1" fill="hold">
                                          <p:stCondLst>
                                            <p:cond delay="600"/>
                                          </p:stCondLst>
                                        </p:cTn>
                                        <p:tgtEl>
                                          <p:spTgt spid="9"/>
                                        </p:tgtEl>
                                        <p:attrNameLst>
                                          <p:attrName>ppt_x</p:attrName>
                                        </p:attrNameLst>
                                      </p:cBhvr>
                                    </p:anim>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Scale>
                                      <p:cBhvr>
                                        <p:cTn id="35"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8"/>
                                        </p:tgtEl>
                                        <p:attrNameLst>
                                          <p:attrName>ppt_x</p:attrName>
                                          <p:attrName>ppt_y</p:attrName>
                                        </p:attrNameLst>
                                      </p:cBhvr>
                                    </p:animMotion>
                                    <p:animEffect transition="in" filter="fade">
                                      <p:cBhvr>
                                        <p:cTn id="37" dur="1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34"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childTnLst>
                    </p:cTn>
                  </p:par>
                  <p:par>
                    <p:cTn id="46" fill="hold">
                      <p:stCondLst>
                        <p:cond delay="indefinite"/>
                      </p:stCondLst>
                      <p:childTnLst>
                        <p:par>
                          <p:cTn id="47" fill="hold">
                            <p:stCondLst>
                              <p:cond delay="0"/>
                            </p:stCondLst>
                            <p:childTnLst>
                              <p:par>
                                <p:cTn id="48" presetID="52" presetClass="entr" presetSubtype="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Scale>
                                      <p:cBhvr>
                                        <p:cTn id="50"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0"/>
                                        </p:tgtEl>
                                        <p:attrNameLst>
                                          <p:attrName>ppt_x</p:attrName>
                                          <p:attrName>ppt_y</p:attrName>
                                        </p:attrNameLst>
                                      </p:cBhvr>
                                    </p:animMotion>
                                    <p:animEffect transition="in" filter="fade">
                                      <p:cBhvr>
                                        <p:cTn id="5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rganigramme : Alternative 1"/>
          <p:cNvSpPr/>
          <p:nvPr/>
        </p:nvSpPr>
        <p:spPr>
          <a:xfrm>
            <a:off x="2571736" y="142852"/>
            <a:ext cx="4429156" cy="714356"/>
          </a:xfrm>
          <a:prstGeom prst="flowChartAlternateProcess">
            <a:avLst/>
          </a:prstGeom>
        </p:spPr>
        <p:style>
          <a:lnRef idx="1">
            <a:schemeClr val="dk1"/>
          </a:lnRef>
          <a:fillRef idx="3">
            <a:schemeClr val="dk1"/>
          </a:fillRef>
          <a:effectRef idx="2">
            <a:schemeClr val="dk1"/>
          </a:effectRef>
          <a:fontRef idx="minor">
            <a:schemeClr val="lt1"/>
          </a:fontRef>
        </p:style>
        <p:txBody>
          <a:bodyPr rtlCol="0" anchor="ctr"/>
          <a:lstStyle/>
          <a:p>
            <a:pPr algn="ctr"/>
            <a:r>
              <a:rPr lang="fr-FR" sz="2400" b="1" i="1" dirty="0" smtClean="0">
                <a:solidFill>
                  <a:srgbClr val="FFFF00"/>
                </a:solidFill>
                <a:latin typeface="Times New Roman" pitchFamily="18" charset="0"/>
                <a:cs typeface="Times New Roman" pitchFamily="18" charset="0"/>
              </a:rPr>
              <a:t>Définitions de concepts</a:t>
            </a:r>
            <a:endParaRPr lang="fr-FR" sz="2400" dirty="0" smtClean="0">
              <a:solidFill>
                <a:srgbClr val="FFFF00"/>
              </a:solidFill>
              <a:latin typeface="Times New Roman" pitchFamily="18" charset="0"/>
              <a:cs typeface="Times New Roman" pitchFamily="18" charset="0"/>
            </a:endParaRPr>
          </a:p>
          <a:p>
            <a:pPr algn="ctr"/>
            <a:endParaRPr lang="fr-FR" dirty="0"/>
          </a:p>
        </p:txBody>
      </p:sp>
      <p:sp>
        <p:nvSpPr>
          <p:cNvPr id="3" name="Organigramme : Alternative 2"/>
          <p:cNvSpPr/>
          <p:nvPr/>
        </p:nvSpPr>
        <p:spPr>
          <a:xfrm>
            <a:off x="2643142" y="1142984"/>
            <a:ext cx="6500858" cy="1428760"/>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Dans</a:t>
            </a:r>
            <a:r>
              <a:rPr lang="en-US" dirty="0" smtClean="0">
                <a:latin typeface="Times New Roman" pitchFamily="18" charset="0"/>
                <a:cs typeface="Times New Roman" pitchFamily="18" charset="0"/>
              </a:rPr>
              <a:t> le </a:t>
            </a:r>
            <a:r>
              <a:rPr lang="en-US" dirty="0" err="1" smtClean="0">
                <a:latin typeface="Times New Roman" pitchFamily="18" charset="0"/>
                <a:cs typeface="Times New Roman" pitchFamily="18" charset="0"/>
              </a:rPr>
              <a:t>sens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commun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l'énergie</a:t>
            </a:r>
            <a:r>
              <a:rPr lang="en-US" b="1"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désigne</a:t>
            </a:r>
            <a:r>
              <a:rPr lang="en-US" dirty="0" smtClean="0">
                <a:latin typeface="Times New Roman" pitchFamily="18" charset="0"/>
                <a:cs typeface="Times New Roman" pitchFamily="18" charset="0"/>
              </a:rPr>
              <a:t> tout </a:t>
            </a:r>
            <a:r>
              <a:rPr lang="en-US" dirty="0" err="1" smtClean="0">
                <a:latin typeface="Times New Roman" pitchFamily="18" charset="0"/>
                <a:cs typeface="Times New Roman" pitchFamily="18" charset="0"/>
              </a:rPr>
              <a:t>ce</a:t>
            </a:r>
            <a:r>
              <a:rPr lang="en-US" dirty="0" smtClean="0">
                <a:latin typeface="Times New Roman" pitchFamily="18" charset="0"/>
                <a:cs typeface="Times New Roman" pitchFamily="18" charset="0"/>
              </a:rPr>
              <a:t> qui </a:t>
            </a:r>
            <a:r>
              <a:rPr lang="en-US" dirty="0" err="1" smtClean="0">
                <a:latin typeface="Times New Roman" pitchFamily="18" charset="0"/>
                <a:cs typeface="Times New Roman" pitchFamily="18" charset="0"/>
              </a:rPr>
              <a:t>permet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d'effectuer</a:t>
            </a:r>
            <a:r>
              <a:rPr lang="en-US" dirty="0" smtClean="0">
                <a:latin typeface="Times New Roman" pitchFamily="18" charset="0"/>
                <a:cs typeface="Times New Roman" pitchFamily="18" charset="0"/>
              </a:rPr>
              <a:t> un travail, </a:t>
            </a:r>
            <a:r>
              <a:rPr lang="en-US" dirty="0" err="1" smtClean="0">
                <a:latin typeface="Times New Roman" pitchFamily="18" charset="0"/>
                <a:cs typeface="Times New Roman" pitchFamily="18" charset="0"/>
              </a:rPr>
              <a:t>fabriquer</a:t>
            </a:r>
            <a:r>
              <a:rPr lang="en-US" dirty="0" smtClean="0">
                <a:latin typeface="Times New Roman" pitchFamily="18" charset="0"/>
                <a:cs typeface="Times New Roman" pitchFamily="18" charset="0"/>
              </a:rPr>
              <a:t> de la </a:t>
            </a:r>
            <a:r>
              <a:rPr lang="en-US" dirty="0" err="1" smtClean="0">
                <a:latin typeface="Times New Roman" pitchFamily="18" charset="0"/>
                <a:cs typeface="Times New Roman" pitchFamily="18" charset="0"/>
              </a:rPr>
              <a:t>chaleur</a:t>
            </a:r>
            <a:r>
              <a:rPr lang="en-US" dirty="0" smtClean="0">
                <a:latin typeface="Times New Roman" pitchFamily="18" charset="0"/>
                <a:cs typeface="Times New Roman" pitchFamily="18" charset="0"/>
              </a:rPr>
              <a:t>, de la </a:t>
            </a:r>
            <a:r>
              <a:rPr lang="en-US" dirty="0" err="1" smtClean="0">
                <a:latin typeface="Times New Roman" pitchFamily="18" charset="0"/>
                <a:cs typeface="Times New Roman" pitchFamily="18" charset="0"/>
              </a:rPr>
              <a:t>lumière</a:t>
            </a:r>
            <a:r>
              <a:rPr lang="en-US" dirty="0" smtClean="0">
                <a:latin typeface="Times New Roman" pitchFamily="18" charset="0"/>
                <a:cs typeface="Times New Roman" pitchFamily="18" charset="0"/>
              </a:rPr>
              <a:t>, de </a:t>
            </a:r>
            <a:r>
              <a:rPr lang="en-US" dirty="0" err="1" smtClean="0">
                <a:latin typeface="Times New Roman" pitchFamily="18" charset="0"/>
                <a:cs typeface="Times New Roman" pitchFamily="18" charset="0"/>
              </a:rPr>
              <a:t>produire</a:t>
            </a:r>
            <a:r>
              <a:rPr lang="en-US" dirty="0" smtClean="0">
                <a:latin typeface="Times New Roman" pitchFamily="18" charset="0"/>
                <a:cs typeface="Times New Roman" pitchFamily="18" charset="0"/>
              </a:rPr>
              <a:t> un </a:t>
            </a:r>
            <a:r>
              <a:rPr lang="en-US" dirty="0" err="1" smtClean="0">
                <a:latin typeface="Times New Roman" pitchFamily="18" charset="0"/>
                <a:cs typeface="Times New Roman" pitchFamily="18" charset="0"/>
              </a:rPr>
              <a:t>mouvement</a:t>
            </a:r>
            <a:r>
              <a:rPr lang="en-US" sz="1600" dirty="0" smtClean="0">
                <a:latin typeface="Times New Roman" pitchFamily="18" charset="0"/>
                <a:cs typeface="Times New Roman" pitchFamily="18" charset="0"/>
              </a:rPr>
              <a:t>.</a:t>
            </a:r>
            <a:endParaRPr lang="fr-FR" sz="1600" dirty="0">
              <a:latin typeface="Times New Roman" pitchFamily="18" charset="0"/>
              <a:cs typeface="Times New Roman" pitchFamily="18" charset="0"/>
            </a:endParaRPr>
          </a:p>
        </p:txBody>
      </p:sp>
      <p:sp>
        <p:nvSpPr>
          <p:cNvPr id="4" name="Organigramme : Alternative 3"/>
          <p:cNvSpPr/>
          <p:nvPr/>
        </p:nvSpPr>
        <p:spPr>
          <a:xfrm>
            <a:off x="2643142" y="3714752"/>
            <a:ext cx="6500858" cy="2786082"/>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r>
              <a:rPr lang="fr-FR" sz="1600" dirty="0" smtClean="0">
                <a:latin typeface="Times New Roman" pitchFamily="18" charset="0"/>
                <a:cs typeface="Times New Roman" pitchFamily="18" charset="0"/>
              </a:rPr>
              <a:t>       </a:t>
            </a:r>
            <a:r>
              <a:rPr lang="fr-CA" dirty="0" smtClean="0">
                <a:latin typeface="Times New Roman" pitchFamily="18" charset="0"/>
                <a:cs typeface="Times New Roman" pitchFamily="18" charset="0"/>
              </a:rPr>
              <a:t>La gestion de la consommation énergétique est une partie très importante du concept de collectivité viable. Dans une municipalité, l’énergie est omniprésente, dans les bâtiments et dans les transports, mais aussi dans les activités à caractère plus industriel tel le traitement des eaux usées ou les usines de filtration.</a:t>
            </a:r>
            <a:br>
              <a:rPr lang="fr-CA" dirty="0" smtClean="0">
                <a:latin typeface="Times New Roman" pitchFamily="18" charset="0"/>
                <a:cs typeface="Times New Roman" pitchFamily="18" charset="0"/>
              </a:rPr>
            </a:br>
            <a:r>
              <a:rPr lang="fr-CA" dirty="0" smtClean="0">
                <a:latin typeface="Times New Roman" pitchFamily="18" charset="0"/>
                <a:cs typeface="Times New Roman" pitchFamily="18" charset="0"/>
              </a:rPr>
              <a:t>Outre les avantages économiques directs associés aux économies d’énergie, les efforts d’efficacité énergétique contribuent également à réduire la pollution et à améliorer la qualité de l’air.</a:t>
            </a:r>
            <a:endParaRPr lang="fr-FR" dirty="0">
              <a:latin typeface="Times New Roman" pitchFamily="18" charset="0"/>
              <a:cs typeface="Times New Roman" pitchFamily="18" charset="0"/>
            </a:endParaRPr>
          </a:p>
        </p:txBody>
      </p:sp>
      <p:sp>
        <p:nvSpPr>
          <p:cNvPr id="5" name="Rectangle avec flèche vers la droite 4"/>
          <p:cNvSpPr/>
          <p:nvPr/>
        </p:nvSpPr>
        <p:spPr>
          <a:xfrm>
            <a:off x="357158" y="1428736"/>
            <a:ext cx="2286016" cy="914400"/>
          </a:xfrm>
          <a:prstGeom prst="rightArrowCallout">
            <a:avLst>
              <a:gd name="adj1" fmla="val 27985"/>
              <a:gd name="adj2" fmla="val 30971"/>
              <a:gd name="adj3" fmla="val 25000"/>
              <a:gd name="adj4" fmla="val 797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en-US" sz="2000" b="1" dirty="0" err="1" smtClean="0">
                <a:latin typeface="Times New Roman" pitchFamily="18" charset="0"/>
                <a:cs typeface="Times New Roman" pitchFamily="18" charset="0"/>
              </a:rPr>
              <a:t>L'énergie</a:t>
            </a:r>
            <a:endParaRPr lang="fr-FR" sz="2000" dirty="0">
              <a:latin typeface="Times New Roman" pitchFamily="18" charset="0"/>
              <a:cs typeface="Times New Roman" pitchFamily="18" charset="0"/>
            </a:endParaRPr>
          </a:p>
        </p:txBody>
      </p:sp>
      <p:sp>
        <p:nvSpPr>
          <p:cNvPr id="6" name="Rectangle avec flèche vers la droite 5"/>
          <p:cNvSpPr/>
          <p:nvPr/>
        </p:nvSpPr>
        <p:spPr>
          <a:xfrm>
            <a:off x="357158" y="4643446"/>
            <a:ext cx="2286016" cy="914400"/>
          </a:xfrm>
          <a:prstGeom prst="rightArrowCallout">
            <a:avLst>
              <a:gd name="adj1" fmla="val 27985"/>
              <a:gd name="adj2" fmla="val 30971"/>
              <a:gd name="adj3" fmla="val 25000"/>
              <a:gd name="adj4" fmla="val 79767"/>
            </a:avLst>
          </a:prstGeom>
        </p:spPr>
        <p:style>
          <a:lnRef idx="0">
            <a:schemeClr val="dk1"/>
          </a:lnRef>
          <a:fillRef idx="3">
            <a:schemeClr val="dk1"/>
          </a:fillRef>
          <a:effectRef idx="3">
            <a:schemeClr val="dk1"/>
          </a:effectRef>
          <a:fontRef idx="minor">
            <a:schemeClr val="lt1"/>
          </a:fontRef>
        </p:style>
        <p:txBody>
          <a:bodyPr rtlCol="0" anchor="ctr"/>
          <a:lstStyle/>
          <a:p>
            <a:pPr algn="ctr"/>
            <a:r>
              <a:rPr lang="fr-FR" sz="2000" b="1" dirty="0" smtClean="0">
                <a:latin typeface="Times New Roman" pitchFamily="18" charset="0"/>
                <a:cs typeface="Times New Roman" pitchFamily="18" charset="0"/>
              </a:rPr>
              <a:t>L’énergie dans la ville</a:t>
            </a:r>
            <a:endParaRPr lang="fr-FR"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from="(-#ppt_w/2)" to="(#ppt_x)" calcmode="lin" valueType="num">
                                      <p:cBhvr>
                                        <p:cTn id="12" dur="600" fill="hold">
                                          <p:stCondLst>
                                            <p:cond delay="0"/>
                                          </p:stCondLst>
                                        </p:cTn>
                                        <p:tgtEl>
                                          <p:spTgt spid="5"/>
                                        </p:tgtEl>
                                        <p:attrNameLst>
                                          <p:attrName>ppt_x</p:attrName>
                                        </p:attrNameLst>
                                      </p:cBhvr>
                                    </p:anim>
                                    <p:anim from="0" to="-1.0" calcmode="lin" valueType="num">
                                      <p:cBhvr>
                                        <p:cTn id="13" dur="200" decel="50000" autoRev="1" fill="hold">
                                          <p:stCondLst>
                                            <p:cond delay="600"/>
                                          </p:stCondLst>
                                        </p:cTn>
                                        <p:tgtEl>
                                          <p:spTgt spid="5"/>
                                        </p:tgtEl>
                                        <p:attrNameLst>
                                          <p:attrName>xshear</p:attrName>
                                        </p:attrNameLst>
                                      </p:cBhvr>
                                    </p:anim>
                                    <p:animScale>
                                      <p:cBhvr>
                                        <p:cTn id="14" dur="200" decel="100000" autoRev="1" fill="hold">
                                          <p:stCondLst>
                                            <p:cond delay="600"/>
                                          </p:stCondLst>
                                        </p:cTn>
                                        <p:tgtEl>
                                          <p:spTgt spid="5"/>
                                        </p:tgtEl>
                                      </p:cBhvr>
                                      <p:from x="100000" y="100000"/>
                                      <p:to x="80000" y="100000"/>
                                    </p:animScale>
                                    <p:anim by="(#ppt_h/3+#ppt_w*0.1)" calcmode="lin" valueType="num">
                                      <p:cBhvr additive="sum">
                                        <p:cTn id="15" dur="200" decel="100000" autoRev="1" fill="hold">
                                          <p:stCondLst>
                                            <p:cond delay="600"/>
                                          </p:stCondLst>
                                        </p:cTn>
                                        <p:tgtEl>
                                          <p:spTgt spid="5"/>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43"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
                                        <p:tgtEl>
                                          <p:spTgt spid="3"/>
                                        </p:tgtEl>
                                      </p:cBhvr>
                                    </p:animEffect>
                                    <p:anim calcmode="lin" valueType="num">
                                      <p:cBhvr>
                                        <p:cTn id="21" dur="400" fill="hold"/>
                                        <p:tgtEl>
                                          <p:spTgt spid="3"/>
                                        </p:tgtEl>
                                        <p:attrNameLst>
                                          <p:attrName>ppt_x</p:attrName>
                                        </p:attrNameLst>
                                      </p:cBhvr>
                                      <p:tavLst>
                                        <p:tav tm="0">
                                          <p:val>
                                            <p:strVal val="#ppt_x"/>
                                          </p:val>
                                        </p:tav>
                                        <p:tav tm="100000">
                                          <p:val>
                                            <p:strVal val="#ppt_x"/>
                                          </p:val>
                                        </p:tav>
                                      </p:tavLst>
                                    </p:anim>
                                    <p:anim calcmode="lin" valueType="num">
                                      <p:cBhvr>
                                        <p:cTn id="22" dur="400" fill="hold"/>
                                        <p:tgtEl>
                                          <p:spTgt spid="3"/>
                                        </p:tgtEl>
                                        <p:attrNameLst>
                                          <p:attrName>ppt_y</p:attrName>
                                        </p:attrNameLst>
                                      </p:cBhvr>
                                      <p:tavLst>
                                        <p:tav tm="0">
                                          <p:val>
                                            <p:strVal val="#ppt_y+0.31"/>
                                          </p:val>
                                        </p:tav>
                                        <p:tav tm="100000">
                                          <p:val>
                                            <p:strVal val="#ppt_y+0.31"/>
                                          </p:val>
                                        </p:tav>
                                      </p:tavLst>
                                    </p:anim>
                                    <p:anim calcmode="lin" valueType="num">
                                      <p:cBhvr>
                                        <p:cTn id="23"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4"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4"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from="(-#ppt_w/2)" to="(#ppt_x)" calcmode="lin" valueType="num">
                                      <p:cBhvr>
                                        <p:cTn id="29" dur="600" fill="hold">
                                          <p:stCondLst>
                                            <p:cond delay="0"/>
                                          </p:stCondLst>
                                        </p:cTn>
                                        <p:tgtEl>
                                          <p:spTgt spid="6"/>
                                        </p:tgtEl>
                                        <p:attrNameLst>
                                          <p:attrName>ppt_x</p:attrName>
                                        </p:attrNameLst>
                                      </p:cBhvr>
                                    </p:anim>
                                    <p:anim from="0" to="-1.0" calcmode="lin" valueType="num">
                                      <p:cBhvr>
                                        <p:cTn id="30" dur="200" decel="50000" autoRev="1" fill="hold">
                                          <p:stCondLst>
                                            <p:cond delay="600"/>
                                          </p:stCondLst>
                                        </p:cTn>
                                        <p:tgtEl>
                                          <p:spTgt spid="6"/>
                                        </p:tgtEl>
                                        <p:attrNameLst>
                                          <p:attrName>xshear</p:attrName>
                                        </p:attrNameLst>
                                      </p:cBhvr>
                                    </p:anim>
                                    <p:animScale>
                                      <p:cBhvr>
                                        <p:cTn id="31" dur="200" decel="100000" autoRev="1" fill="hold">
                                          <p:stCondLst>
                                            <p:cond delay="600"/>
                                          </p:stCondLst>
                                        </p:cTn>
                                        <p:tgtEl>
                                          <p:spTgt spid="6"/>
                                        </p:tgtEl>
                                      </p:cBhvr>
                                      <p:from x="100000" y="100000"/>
                                      <p:to x="80000" y="100000"/>
                                    </p:animScale>
                                    <p:anim by="(#ppt_h/3+#ppt_w*0.1)" calcmode="lin" valueType="num">
                                      <p:cBhvr additive="sum">
                                        <p:cTn id="32" dur="200" decel="100000" autoRev="1" fill="hold">
                                          <p:stCondLst>
                                            <p:cond delay="600"/>
                                          </p:stCondLst>
                                        </p:cTn>
                                        <p:tgtEl>
                                          <p:spTgt spid="6"/>
                                        </p:tgtEl>
                                        <p:attrNameLst>
                                          <p:attrName>ppt_x</p:attrName>
                                        </p:attrNameLst>
                                      </p:cBhvr>
                                    </p:anim>
                                  </p:childTnLst>
                                </p:cTn>
                              </p:par>
                            </p:childTnLst>
                          </p:cTn>
                        </p:par>
                      </p:childTnLst>
                    </p:cTn>
                  </p:par>
                  <p:par>
                    <p:cTn id="33" fill="hold">
                      <p:stCondLst>
                        <p:cond delay="indefinite"/>
                      </p:stCondLst>
                      <p:childTnLst>
                        <p:par>
                          <p:cTn id="34" fill="hold">
                            <p:stCondLst>
                              <p:cond delay="0"/>
                            </p:stCondLst>
                            <p:childTnLst>
                              <p:par>
                                <p:cTn id="35" presetID="52" presetClass="entr" presetSubtype="0"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Scale>
                                      <p:cBhvr>
                                        <p:cTn id="3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
                                        </p:tgtEl>
                                        <p:attrNameLst>
                                          <p:attrName>ppt_x</p:attrName>
                                          <p:attrName>ppt_y</p:attrName>
                                        </p:attrNameLst>
                                      </p:cBhvr>
                                    </p:animMotion>
                                    <p:animEffect transition="in" filter="fade">
                                      <p:cBhvr>
                                        <p:cTn id="3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Alternative 3"/>
          <p:cNvSpPr/>
          <p:nvPr/>
        </p:nvSpPr>
        <p:spPr>
          <a:xfrm>
            <a:off x="2643142" y="857232"/>
            <a:ext cx="6500858" cy="2143140"/>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pPr>
              <a:lnSpc>
                <a:spcPct val="80000"/>
              </a:lnSpc>
              <a:spcBef>
                <a:spcPct val="20000"/>
              </a:spcBef>
              <a:buNone/>
            </a:pPr>
            <a:r>
              <a:rPr lang="fr-FR" dirty="0" smtClean="0">
                <a:latin typeface="Times New Roman" pitchFamily="18" charset="0"/>
                <a:cs typeface="Times New Roman" pitchFamily="18" charset="0"/>
              </a:rPr>
              <a:t>    Une énergie renouvelable est une source d'énergie se renouvelant assez rapidement pour être considérée comme inépuisable à échelle humaine.</a:t>
            </a:r>
          </a:p>
          <a:p>
            <a:pPr>
              <a:lnSpc>
                <a:spcPct val="80000"/>
              </a:lnSpc>
              <a:spcBef>
                <a:spcPct val="20000"/>
              </a:spcBef>
              <a:buNone/>
            </a:pPr>
            <a:r>
              <a:rPr lang="fr-FR" dirty="0" smtClean="0">
                <a:latin typeface="Times New Roman" pitchFamily="18" charset="0"/>
                <a:cs typeface="Times New Roman" pitchFamily="18" charset="0"/>
              </a:rPr>
              <a:t>    Le soleil, l’eau, le vent, le bois et les autres produits végétaux sont autant de ressources naturelles capables de générer de l’énergie grâce aux technologies développées par les hommes.</a:t>
            </a:r>
          </a:p>
        </p:txBody>
      </p:sp>
      <p:sp>
        <p:nvSpPr>
          <p:cNvPr id="6" name="Organigramme : Alternative 5"/>
          <p:cNvSpPr/>
          <p:nvPr/>
        </p:nvSpPr>
        <p:spPr>
          <a:xfrm>
            <a:off x="2643142" y="4214818"/>
            <a:ext cx="6500858" cy="1857388"/>
          </a:xfrm>
          <a:prstGeom prst="flowChartAlternateProcess">
            <a:avLst/>
          </a:prstGeom>
          <a:scene3d>
            <a:camera prst="orthographicFront"/>
            <a:lightRig rig="threePt" dir="t"/>
          </a:scene3d>
          <a:sp3d>
            <a:bevelT w="139700" h="139700" prst="divot"/>
          </a:sp3d>
        </p:spPr>
        <p:style>
          <a:lnRef idx="1">
            <a:schemeClr val="accent4"/>
          </a:lnRef>
          <a:fillRef idx="2">
            <a:schemeClr val="accent4"/>
          </a:fillRef>
          <a:effectRef idx="1">
            <a:schemeClr val="accent4"/>
          </a:effectRef>
          <a:fontRef idx="minor">
            <a:schemeClr val="dk1"/>
          </a:fontRef>
        </p:style>
        <p:txBody>
          <a:bodyPr rtlCol="0" anchor="ctr"/>
          <a:lstStyle/>
          <a:p>
            <a:pPr>
              <a:buNone/>
            </a:pPr>
            <a:r>
              <a:rPr lang="en-US" sz="1600" dirty="0" smtClean="0">
                <a:latin typeface="Times New Roman" pitchFamily="18" charset="0"/>
                <a:cs typeface="Times New Roman" pitchFamily="18" charset="0"/>
              </a:rPr>
              <a:t>   </a:t>
            </a:r>
          </a:p>
          <a:p>
            <a:pPr>
              <a:buNone/>
            </a:pPr>
            <a:r>
              <a:rPr lang="en-US" sz="1600"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sont</a:t>
            </a:r>
            <a:r>
              <a:rPr lang="en-US" dirty="0" smtClean="0">
                <a:latin typeface="Times New Roman" pitchFamily="18" charset="0"/>
                <a:cs typeface="Times New Roman" pitchFamily="18" charset="0"/>
              </a:rPr>
              <a:t> les combustibles </a:t>
            </a:r>
            <a:r>
              <a:rPr lang="en-US" dirty="0" err="1" smtClean="0">
                <a:latin typeface="Times New Roman" pitchFamily="18" charset="0"/>
                <a:cs typeface="Times New Roman" pitchFamily="18" charset="0"/>
              </a:rPr>
              <a:t>fossiles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charbon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pétrole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gaz</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naturel</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ou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nucléaires</a:t>
            </a:r>
            <a:r>
              <a:rPr lang="en-US" dirty="0" smtClean="0">
                <a:latin typeface="Times New Roman" pitchFamily="18" charset="0"/>
                <a:cs typeface="Times New Roman" pitchFamily="18" charset="0"/>
              </a:rPr>
              <a:t> (uranium, plutonium) et </a:t>
            </a:r>
            <a:r>
              <a:rPr lang="en-US" dirty="0" err="1" smtClean="0">
                <a:latin typeface="Times New Roman" pitchFamily="18" charset="0"/>
                <a:cs typeface="Times New Roman" pitchFamily="18" charset="0"/>
              </a:rPr>
              <a:t>sont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issus</a:t>
            </a:r>
            <a:r>
              <a:rPr lang="en-US" dirty="0" smtClean="0">
                <a:latin typeface="Times New Roman" pitchFamily="18" charset="0"/>
                <a:cs typeface="Times New Roman" pitchFamily="18" charset="0"/>
              </a:rPr>
              <a:t> de </a:t>
            </a:r>
            <a:r>
              <a:rPr lang="en-US" dirty="0" err="1" smtClean="0">
                <a:latin typeface="Times New Roman" pitchFamily="18" charset="0"/>
                <a:cs typeface="Times New Roman" pitchFamily="18" charset="0"/>
              </a:rPr>
              <a:t>gisements</a:t>
            </a:r>
            <a:r>
              <a:rPr lang="en-US" dirty="0" smtClean="0">
                <a:latin typeface="Times New Roman" pitchFamily="18" charset="0"/>
                <a:cs typeface="Times New Roman" pitchFamily="18" charset="0"/>
              </a:rPr>
              <a:t> qui </a:t>
            </a:r>
            <a:r>
              <a:rPr lang="en-US" dirty="0" err="1" smtClean="0">
                <a:latin typeface="Times New Roman" pitchFamily="18" charset="0"/>
                <a:cs typeface="Times New Roman" pitchFamily="18" charset="0"/>
              </a:rPr>
              <a:t>finiront</a:t>
            </a:r>
            <a:r>
              <a:rPr lang="en-US" dirty="0" smtClean="0">
                <a:latin typeface="Times New Roman" pitchFamily="18" charset="0"/>
                <a:cs typeface="Times New Roman" pitchFamily="18" charset="0"/>
              </a:rPr>
              <a:t> par se </a:t>
            </a:r>
            <a:r>
              <a:rPr lang="en-US" dirty="0" err="1" smtClean="0">
                <a:latin typeface="Times New Roman" pitchFamily="18" charset="0"/>
                <a:cs typeface="Times New Roman" pitchFamily="18" charset="0"/>
              </a:rPr>
              <a:t>tarir</a:t>
            </a:r>
            <a:r>
              <a:rPr lang="en-US" dirty="0" smtClean="0">
                <a:latin typeface="Times New Roman" pitchFamily="18" charset="0"/>
                <a:cs typeface="Times New Roman" pitchFamily="18" charset="0"/>
              </a:rPr>
              <a:t> à plus </a:t>
            </a:r>
            <a:r>
              <a:rPr lang="en-US" dirty="0" err="1" smtClean="0">
                <a:latin typeface="Times New Roman" pitchFamily="18" charset="0"/>
                <a:cs typeface="Times New Roman" pitchFamily="18" charset="0"/>
              </a:rPr>
              <a:t>ou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moins</a:t>
            </a:r>
            <a:r>
              <a:rPr lang="en-US" dirty="0" smtClean="0">
                <a:latin typeface="Times New Roman" pitchFamily="18" charset="0"/>
                <a:cs typeface="Times New Roman" pitchFamily="18" charset="0"/>
              </a:rPr>
              <a:t> longue </a:t>
            </a:r>
            <a:r>
              <a:rPr lang="en-US" dirty="0" err="1" smtClean="0">
                <a:latin typeface="Times New Roman" pitchFamily="18" charset="0"/>
                <a:cs typeface="Times New Roman" pitchFamily="18" charset="0"/>
              </a:rPr>
              <a:t>échéance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L'échéance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dépend</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principalement</a:t>
            </a:r>
            <a:r>
              <a:rPr lang="en-US" dirty="0" smtClean="0">
                <a:latin typeface="Times New Roman" pitchFamily="18" charset="0"/>
                <a:cs typeface="Times New Roman" pitchFamily="18" charset="0"/>
              </a:rPr>
              <a:t> du </a:t>
            </a:r>
            <a:r>
              <a:rPr lang="en-US" dirty="0" err="1" smtClean="0">
                <a:latin typeface="Times New Roman" pitchFamily="18" charset="0"/>
                <a:cs typeface="Times New Roman" pitchFamily="18" charset="0"/>
              </a:rPr>
              <a:t>rythme</a:t>
            </a:r>
            <a:r>
              <a:rPr lang="en-US" dirty="0" smtClean="0">
                <a:latin typeface="Times New Roman" pitchFamily="18" charset="0"/>
                <a:cs typeface="Times New Roman" pitchFamily="18" charset="0"/>
              </a:rPr>
              <a:t> de </a:t>
            </a:r>
            <a:r>
              <a:rPr lang="en-US" dirty="0" err="1" smtClean="0">
                <a:latin typeface="Times New Roman" pitchFamily="18" charset="0"/>
                <a:cs typeface="Times New Roman" pitchFamily="18" charset="0"/>
              </a:rPr>
              <a:t>consommation</a:t>
            </a:r>
            <a:r>
              <a:rPr lang="en-US" dirty="0" smtClean="0">
                <a:latin typeface="Times New Roman" pitchFamily="18" charset="0"/>
                <a:cs typeface="Times New Roman" pitchFamily="18" charset="0"/>
              </a:rPr>
              <a:t>, et </a:t>
            </a:r>
            <a:r>
              <a:rPr lang="en-US" dirty="0" err="1" smtClean="0">
                <a:latin typeface="Times New Roman" pitchFamily="18" charset="0"/>
                <a:cs typeface="Times New Roman" pitchFamily="18" charset="0"/>
              </a:rPr>
              <a:t>aussi</a:t>
            </a:r>
            <a:r>
              <a:rPr lang="en-US" dirty="0" smtClean="0">
                <a:latin typeface="Times New Roman" pitchFamily="18" charset="0"/>
                <a:cs typeface="Times New Roman" pitchFamily="18" charset="0"/>
              </a:rPr>
              <a:t> des </a:t>
            </a:r>
            <a:r>
              <a:rPr lang="en-US" dirty="0" err="1" smtClean="0">
                <a:latin typeface="Times New Roman" pitchFamily="18" charset="0"/>
                <a:cs typeface="Times New Roman" pitchFamily="18" charset="0"/>
              </a:rPr>
              <a:t>progrès</a:t>
            </a:r>
            <a:r>
              <a:rPr lang="en-US" dirty="0" smtClean="0">
                <a:latin typeface="Times New Roman" pitchFamily="18" charset="0"/>
                <a:cs typeface="Times New Roman" pitchFamily="18" charset="0"/>
              </a:rPr>
              <a:t> techniques et </a:t>
            </a:r>
            <a:r>
              <a:rPr lang="en-US" dirty="0" err="1" smtClean="0">
                <a:latin typeface="Times New Roman" pitchFamily="18" charset="0"/>
                <a:cs typeface="Times New Roman" pitchFamily="18" charset="0"/>
              </a:rPr>
              <a:t>scientifiques</a:t>
            </a:r>
            <a:r>
              <a:rPr lang="fr-FR" dirty="0" smtClean="0">
                <a:latin typeface="Times New Roman" pitchFamily="18" charset="0"/>
                <a:cs typeface="Times New Roman" pitchFamily="18" charset="0"/>
              </a:rPr>
              <a:t>.</a:t>
            </a:r>
          </a:p>
          <a:p>
            <a:endParaRPr lang="fr-FR" sz="1600" dirty="0" smtClean="0"/>
          </a:p>
          <a:p>
            <a:endParaRPr lang="fr-FR" dirty="0">
              <a:latin typeface="Times New Roman" pitchFamily="18" charset="0"/>
              <a:cs typeface="Times New Roman" pitchFamily="18" charset="0"/>
            </a:endParaRPr>
          </a:p>
        </p:txBody>
      </p:sp>
      <p:sp>
        <p:nvSpPr>
          <p:cNvPr id="7" name="Rectangle avec flèche vers la droite 6"/>
          <p:cNvSpPr/>
          <p:nvPr/>
        </p:nvSpPr>
        <p:spPr>
          <a:xfrm>
            <a:off x="357158" y="1428736"/>
            <a:ext cx="2286016" cy="914400"/>
          </a:xfrm>
          <a:prstGeom prst="rightArrowCallout">
            <a:avLst>
              <a:gd name="adj1" fmla="val 27985"/>
              <a:gd name="adj2" fmla="val 30971"/>
              <a:gd name="adj3" fmla="val 25000"/>
              <a:gd name="adj4" fmla="val 79767"/>
            </a:avLst>
          </a:prstGeom>
        </p:spPr>
        <p:style>
          <a:lnRef idx="1">
            <a:schemeClr val="dk1"/>
          </a:lnRef>
          <a:fillRef idx="3">
            <a:schemeClr val="dk1"/>
          </a:fillRef>
          <a:effectRef idx="2">
            <a:schemeClr val="dk1"/>
          </a:effectRef>
          <a:fontRef idx="minor">
            <a:schemeClr val="lt1"/>
          </a:fontRef>
        </p:style>
        <p:txBody>
          <a:bodyPr rtlCol="0" anchor="ctr"/>
          <a:lstStyle/>
          <a:p>
            <a:pPr algn="ctr"/>
            <a:r>
              <a:rPr lang="fr-FR" sz="2000" b="1" dirty="0" smtClean="0">
                <a:solidFill>
                  <a:srgbClr val="00FF00"/>
                </a:solidFill>
                <a:latin typeface="Algerian" pitchFamily="82" charset="0"/>
                <a:cs typeface="Arial" pitchFamily="34" charset="0"/>
              </a:rPr>
              <a:t> </a:t>
            </a:r>
            <a:r>
              <a:rPr lang="fr-FR" sz="2000" b="1" dirty="0" smtClean="0">
                <a:latin typeface="Times New Roman" pitchFamily="18" charset="0"/>
                <a:cs typeface="Times New Roman" pitchFamily="18" charset="0"/>
              </a:rPr>
              <a:t>L’énergie renouvelable</a:t>
            </a:r>
            <a:endParaRPr lang="fr-FR" sz="2000" dirty="0">
              <a:latin typeface="Times New Roman" pitchFamily="18" charset="0"/>
              <a:cs typeface="Times New Roman" pitchFamily="18" charset="0"/>
            </a:endParaRPr>
          </a:p>
        </p:txBody>
      </p:sp>
      <p:sp>
        <p:nvSpPr>
          <p:cNvPr id="8" name="Rectangle avec flèche vers la droite 7"/>
          <p:cNvSpPr/>
          <p:nvPr/>
        </p:nvSpPr>
        <p:spPr>
          <a:xfrm>
            <a:off x="357158" y="4643446"/>
            <a:ext cx="2286016" cy="914400"/>
          </a:xfrm>
          <a:prstGeom prst="rightArrowCallout">
            <a:avLst>
              <a:gd name="adj1" fmla="val 27985"/>
              <a:gd name="adj2" fmla="val 30971"/>
              <a:gd name="adj3" fmla="val 25000"/>
              <a:gd name="adj4" fmla="val 79767"/>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24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L’énergie</a:t>
            </a:r>
            <a:r>
              <a:rPr lang="en-US" sz="2000" b="1" dirty="0" smtClean="0">
                <a:latin typeface="Times New Roman" pitchFamily="18" charset="0"/>
                <a:cs typeface="Times New Roman" pitchFamily="18" charset="0"/>
              </a:rPr>
              <a:t> non </a:t>
            </a:r>
            <a:r>
              <a:rPr lang="en-US" sz="2000" b="1" dirty="0" err="1" smtClean="0">
                <a:latin typeface="Times New Roman" pitchFamily="18" charset="0"/>
                <a:cs typeface="Times New Roman" pitchFamily="18" charset="0"/>
              </a:rPr>
              <a:t>renouvelables</a:t>
            </a:r>
            <a:endParaRPr lang="fr-FR" sz="20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43"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
                                        <p:tgtEl>
                                          <p:spTgt spid="4"/>
                                        </p:tgtEl>
                                      </p:cBhvr>
                                    </p:animEffect>
                                    <p:anim calcmode="lin" valueType="num">
                                      <p:cBhvr>
                                        <p:cTn id="16" dur="400" fill="hold"/>
                                        <p:tgtEl>
                                          <p:spTgt spid="4"/>
                                        </p:tgtEl>
                                        <p:attrNameLst>
                                          <p:attrName>ppt_x</p:attrName>
                                        </p:attrNameLst>
                                      </p:cBhvr>
                                      <p:tavLst>
                                        <p:tav tm="0">
                                          <p:val>
                                            <p:strVal val="#ppt_x"/>
                                          </p:val>
                                        </p:tav>
                                        <p:tav tm="100000">
                                          <p:val>
                                            <p:strVal val="#ppt_x"/>
                                          </p:val>
                                        </p:tav>
                                      </p:tavLst>
                                    </p:anim>
                                    <p:anim calcmode="lin" valueType="num">
                                      <p:cBhvr>
                                        <p:cTn id="17" dur="400" fill="hold"/>
                                        <p:tgtEl>
                                          <p:spTgt spid="4"/>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4"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from="(-#ppt_w/2)" to="(#ppt_x)" calcmode="lin" valueType="num">
                                      <p:cBhvr>
                                        <p:cTn id="24" dur="600" fill="hold">
                                          <p:stCondLst>
                                            <p:cond delay="0"/>
                                          </p:stCondLst>
                                        </p:cTn>
                                        <p:tgtEl>
                                          <p:spTgt spid="8"/>
                                        </p:tgtEl>
                                        <p:attrNameLst>
                                          <p:attrName>ppt_x</p:attrName>
                                        </p:attrNameLst>
                                      </p:cBhvr>
                                    </p:anim>
                                    <p:anim from="0" to="-1.0" calcmode="lin" valueType="num">
                                      <p:cBhvr>
                                        <p:cTn id="25" dur="200" decel="50000" autoRev="1" fill="hold">
                                          <p:stCondLst>
                                            <p:cond delay="600"/>
                                          </p:stCondLst>
                                        </p:cTn>
                                        <p:tgtEl>
                                          <p:spTgt spid="8"/>
                                        </p:tgtEl>
                                        <p:attrNameLst>
                                          <p:attrName>xshear</p:attrName>
                                        </p:attrNameLst>
                                      </p:cBhvr>
                                    </p:anim>
                                    <p:animScale>
                                      <p:cBhvr>
                                        <p:cTn id="26" dur="200" decel="100000" autoRev="1" fill="hold">
                                          <p:stCondLst>
                                            <p:cond delay="600"/>
                                          </p:stCondLst>
                                        </p:cTn>
                                        <p:tgtEl>
                                          <p:spTgt spid="8"/>
                                        </p:tgtEl>
                                      </p:cBhvr>
                                      <p:from x="100000" y="100000"/>
                                      <p:to x="80000" y="100000"/>
                                    </p:animScale>
                                    <p:anim by="(#ppt_h/3+#ppt_w*0.1)" calcmode="lin" valueType="num">
                                      <p:cBhvr additive="sum">
                                        <p:cTn id="27" dur="200" decel="100000" autoRev="1" fill="hold">
                                          <p:stCondLst>
                                            <p:cond delay="600"/>
                                          </p:stCondLst>
                                        </p:cTn>
                                        <p:tgtEl>
                                          <p:spTgt spid="8"/>
                                        </p:tgtEl>
                                        <p:attrNameLst>
                                          <p:attrName>ppt_x</p:attrName>
                                        </p:attrNameLst>
                                      </p:cBhvr>
                                    </p:anim>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Scale>
                                      <p:cBhvr>
                                        <p:cTn id="3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6"/>
                                        </p:tgtEl>
                                        <p:attrNameLst>
                                          <p:attrName>ppt_x</p:attrName>
                                          <p:attrName>ppt_y</p:attrName>
                                        </p:attrNameLst>
                                      </p:cBhvr>
                                    </p:animMotion>
                                    <p:animEffect transition="in" filter="fade">
                                      <p:cBhvr>
                                        <p:cTn id="3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14678" y="357166"/>
            <a:ext cx="2786082" cy="7143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fr-FR"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Typologie</a:t>
            </a:r>
            <a:endParaRPr lang="fr-F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7" name="Rectangle 6"/>
          <p:cNvSpPr/>
          <p:nvPr/>
        </p:nvSpPr>
        <p:spPr>
          <a:xfrm>
            <a:off x="6215074" y="2285992"/>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latin typeface="Times New Roman" pitchFamily="18" charset="0"/>
                <a:cs typeface="Times New Roman" pitchFamily="18" charset="0"/>
              </a:rPr>
              <a:t> L’énergie solaire</a:t>
            </a:r>
            <a:endParaRPr lang="fr-FR" sz="2000" dirty="0">
              <a:latin typeface="Times New Roman" pitchFamily="18" charset="0"/>
              <a:cs typeface="Times New Roman" pitchFamily="18" charset="0"/>
            </a:endParaRPr>
          </a:p>
        </p:txBody>
      </p:sp>
      <p:sp>
        <p:nvSpPr>
          <p:cNvPr id="9" name="Rectangle 8"/>
          <p:cNvSpPr/>
          <p:nvPr/>
        </p:nvSpPr>
        <p:spPr>
          <a:xfrm>
            <a:off x="6215074" y="3071810"/>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t> </a:t>
            </a:r>
            <a:r>
              <a:rPr lang="fr-FR" sz="2000" b="1" dirty="0">
                <a:latin typeface="Times New Roman" pitchFamily="18" charset="0"/>
                <a:cs typeface="Times New Roman" pitchFamily="18" charset="0"/>
              </a:rPr>
              <a:t>L’énergie éolienne</a:t>
            </a:r>
            <a:endParaRPr lang="fr-FR" sz="2000" dirty="0">
              <a:latin typeface="Times New Roman" pitchFamily="18" charset="0"/>
              <a:cs typeface="Times New Roman" pitchFamily="18" charset="0"/>
            </a:endParaRPr>
          </a:p>
        </p:txBody>
      </p:sp>
      <p:sp>
        <p:nvSpPr>
          <p:cNvPr id="11" name="Rectangle 10"/>
          <p:cNvSpPr/>
          <p:nvPr/>
        </p:nvSpPr>
        <p:spPr>
          <a:xfrm>
            <a:off x="714348" y="2643182"/>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t>Le </a:t>
            </a:r>
            <a:r>
              <a:rPr lang="fr-FR" sz="2400" b="1" dirty="0">
                <a:latin typeface="Times New Roman" pitchFamily="18" charset="0"/>
                <a:cs typeface="Times New Roman" pitchFamily="18" charset="0"/>
              </a:rPr>
              <a:t>pétrole</a:t>
            </a:r>
            <a:r>
              <a:rPr lang="fr-FR" sz="2400" b="1" i="1" dirty="0"/>
              <a:t> </a:t>
            </a:r>
            <a:endParaRPr lang="fr-FR" sz="2400" dirty="0"/>
          </a:p>
        </p:txBody>
      </p:sp>
      <p:sp>
        <p:nvSpPr>
          <p:cNvPr id="13" name="Rectangle 12"/>
          <p:cNvSpPr/>
          <p:nvPr/>
        </p:nvSpPr>
        <p:spPr>
          <a:xfrm>
            <a:off x="714348" y="4929198"/>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latin typeface="Times New Roman" pitchFamily="18" charset="0"/>
                <a:cs typeface="Times New Roman" pitchFamily="18" charset="0"/>
              </a:rPr>
              <a:t>Le charbon</a:t>
            </a:r>
            <a:endParaRPr lang="fr-FR" sz="2400" dirty="0">
              <a:latin typeface="Times New Roman" pitchFamily="18" charset="0"/>
              <a:cs typeface="Times New Roman" pitchFamily="18" charset="0"/>
            </a:endParaRPr>
          </a:p>
        </p:txBody>
      </p:sp>
      <p:sp>
        <p:nvSpPr>
          <p:cNvPr id="14" name="Rectangle 13"/>
          <p:cNvSpPr/>
          <p:nvPr/>
        </p:nvSpPr>
        <p:spPr>
          <a:xfrm>
            <a:off x="714348" y="6000768"/>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latin typeface="Times New Roman" pitchFamily="18" charset="0"/>
                <a:cs typeface="Times New Roman" pitchFamily="18" charset="0"/>
              </a:rPr>
              <a:t>L’uranium</a:t>
            </a:r>
            <a:endParaRPr lang="fr-FR" sz="2400" dirty="0">
              <a:latin typeface="Times New Roman" pitchFamily="18" charset="0"/>
              <a:cs typeface="Times New Roman" pitchFamily="18" charset="0"/>
            </a:endParaRPr>
          </a:p>
        </p:txBody>
      </p:sp>
      <p:sp>
        <p:nvSpPr>
          <p:cNvPr id="18" name="Rectangle 17"/>
          <p:cNvSpPr/>
          <p:nvPr/>
        </p:nvSpPr>
        <p:spPr>
          <a:xfrm>
            <a:off x="6215074" y="5429264"/>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latin typeface="Times New Roman" pitchFamily="18" charset="0"/>
                <a:cs typeface="Times New Roman" pitchFamily="18" charset="0"/>
              </a:rPr>
              <a:t>La </a:t>
            </a:r>
            <a:r>
              <a:rPr lang="fr-FR" sz="2000" b="1" dirty="0" smtClean="0">
                <a:latin typeface="Times New Roman" pitchFamily="18" charset="0"/>
                <a:cs typeface="Times New Roman" pitchFamily="18" charset="0"/>
              </a:rPr>
              <a:t>biomasse</a:t>
            </a:r>
            <a:endParaRPr lang="fr-FR" sz="2000" dirty="0">
              <a:latin typeface="Times New Roman" pitchFamily="18" charset="0"/>
              <a:cs typeface="Times New Roman" pitchFamily="18" charset="0"/>
            </a:endParaRPr>
          </a:p>
        </p:txBody>
      </p:sp>
      <p:sp>
        <p:nvSpPr>
          <p:cNvPr id="19" name="Rectangle 18"/>
          <p:cNvSpPr/>
          <p:nvPr/>
        </p:nvSpPr>
        <p:spPr>
          <a:xfrm>
            <a:off x="6215074" y="4643446"/>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dirty="0">
                <a:latin typeface="Times New Roman" pitchFamily="18" charset="0"/>
                <a:cs typeface="Times New Roman" pitchFamily="18" charset="0"/>
              </a:rPr>
              <a:t> </a:t>
            </a:r>
            <a:r>
              <a:rPr lang="fr-FR" sz="2000" b="1" dirty="0">
                <a:latin typeface="Times New Roman" pitchFamily="18" charset="0"/>
                <a:cs typeface="Times New Roman" pitchFamily="18" charset="0"/>
              </a:rPr>
              <a:t>L'énergie géothermique</a:t>
            </a:r>
            <a:endParaRPr lang="fr-FR" dirty="0">
              <a:latin typeface="Times New Roman" pitchFamily="18" charset="0"/>
              <a:cs typeface="Times New Roman" pitchFamily="18" charset="0"/>
            </a:endParaRPr>
          </a:p>
        </p:txBody>
      </p:sp>
      <p:sp>
        <p:nvSpPr>
          <p:cNvPr id="20" name="Rectangle 19"/>
          <p:cNvSpPr/>
          <p:nvPr/>
        </p:nvSpPr>
        <p:spPr>
          <a:xfrm>
            <a:off x="6215074" y="3857628"/>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latin typeface="Times New Roman" pitchFamily="18" charset="0"/>
                <a:cs typeface="Times New Roman" pitchFamily="18" charset="0"/>
              </a:rPr>
              <a:t>L'hydroélectricité</a:t>
            </a:r>
            <a:endParaRPr lang="fr-FR" dirty="0">
              <a:latin typeface="Times New Roman" pitchFamily="18" charset="0"/>
              <a:cs typeface="Times New Roman" pitchFamily="18" charset="0"/>
            </a:endParaRPr>
          </a:p>
        </p:txBody>
      </p:sp>
      <p:sp>
        <p:nvSpPr>
          <p:cNvPr id="21" name="Rectangle 20"/>
          <p:cNvSpPr/>
          <p:nvPr/>
        </p:nvSpPr>
        <p:spPr>
          <a:xfrm>
            <a:off x="714348" y="3786190"/>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smtClean="0">
                <a:latin typeface="Times New Roman" pitchFamily="18" charset="0"/>
                <a:cs typeface="Times New Roman" pitchFamily="18" charset="0"/>
              </a:rPr>
              <a:t>Le gaz naturel</a:t>
            </a:r>
            <a:endParaRPr lang="fr-FR" sz="2400" dirty="0" smtClean="0">
              <a:latin typeface="Times New Roman" pitchFamily="18" charset="0"/>
              <a:cs typeface="Times New Roman" pitchFamily="18" charset="0"/>
            </a:endParaRPr>
          </a:p>
        </p:txBody>
      </p:sp>
      <p:sp>
        <p:nvSpPr>
          <p:cNvPr id="34" name="Virage 33"/>
          <p:cNvSpPr/>
          <p:nvPr/>
        </p:nvSpPr>
        <p:spPr>
          <a:xfrm rot="16200000" flipH="1" flipV="1">
            <a:off x="6400581" y="185484"/>
            <a:ext cx="845993" cy="1640513"/>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schemeClr val="tx1"/>
              </a:solidFill>
            </a:endParaRPr>
          </a:p>
        </p:txBody>
      </p:sp>
      <p:sp>
        <p:nvSpPr>
          <p:cNvPr id="35" name="Virage 34"/>
          <p:cNvSpPr/>
          <p:nvPr/>
        </p:nvSpPr>
        <p:spPr>
          <a:xfrm rot="16200000" flipH="1">
            <a:off x="1928794" y="214290"/>
            <a:ext cx="857256" cy="1714512"/>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solidFill>
                <a:schemeClr val="tx1"/>
              </a:solidFill>
            </a:endParaRPr>
          </a:p>
        </p:txBody>
      </p:sp>
      <p:sp>
        <p:nvSpPr>
          <p:cNvPr id="36" name="Ellipse 35"/>
          <p:cNvSpPr/>
          <p:nvPr/>
        </p:nvSpPr>
        <p:spPr>
          <a:xfrm>
            <a:off x="571472" y="1571612"/>
            <a:ext cx="2928958" cy="642942"/>
          </a:xfrm>
          <a:prstGeom prst="ellipse">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i="1" dirty="0" smtClean="0"/>
              <a:t>Non </a:t>
            </a:r>
            <a:r>
              <a:rPr lang="fr-FR" sz="2000" b="1" i="1" dirty="0" smtClean="0">
                <a:latin typeface="Times New Roman" pitchFamily="18" charset="0"/>
                <a:cs typeface="Times New Roman" pitchFamily="18" charset="0"/>
              </a:rPr>
              <a:t>renouvelables</a:t>
            </a:r>
            <a:endParaRPr lang="fr-FR" dirty="0"/>
          </a:p>
        </p:txBody>
      </p:sp>
      <p:sp>
        <p:nvSpPr>
          <p:cNvPr id="37" name="Ellipse 36"/>
          <p:cNvSpPr/>
          <p:nvPr/>
        </p:nvSpPr>
        <p:spPr>
          <a:xfrm>
            <a:off x="5786446" y="1500174"/>
            <a:ext cx="2857520" cy="642942"/>
          </a:xfrm>
          <a:prstGeom prst="ellipse">
            <a:avLst/>
          </a:prstGeom>
          <a:solidFill>
            <a:srgbClr val="FF0000"/>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i="1" dirty="0" smtClean="0">
                <a:latin typeface="Times New Roman" pitchFamily="18" charset="0"/>
                <a:cs typeface="Times New Roman" pitchFamily="18" charset="0"/>
              </a:rPr>
              <a:t>Renouvelables</a:t>
            </a:r>
            <a:endParaRPr lang="fr-FR" dirty="0"/>
          </a:p>
        </p:txBody>
      </p:sp>
      <p:sp>
        <p:nvSpPr>
          <p:cNvPr id="16" name="Flèche courbée vers la droite 15"/>
          <p:cNvSpPr/>
          <p:nvPr/>
        </p:nvSpPr>
        <p:spPr>
          <a:xfrm>
            <a:off x="5643570" y="2500306"/>
            <a:ext cx="571504" cy="1000132"/>
          </a:xfrm>
          <a:prstGeom prst="curvedRigh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7" name="Flèche courbée vers la gauche 16"/>
          <p:cNvSpPr/>
          <p:nvPr/>
        </p:nvSpPr>
        <p:spPr>
          <a:xfrm>
            <a:off x="8501090" y="3286124"/>
            <a:ext cx="500066" cy="1000132"/>
          </a:xfrm>
          <a:prstGeom prst="curvedLef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2" name="Flèche courbée vers la droite 21"/>
          <p:cNvSpPr/>
          <p:nvPr/>
        </p:nvSpPr>
        <p:spPr>
          <a:xfrm>
            <a:off x="5786446" y="4143380"/>
            <a:ext cx="428628" cy="928694"/>
          </a:xfrm>
          <a:prstGeom prst="curvedRigh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3" name="Flèche courbée vers la gauche 22"/>
          <p:cNvSpPr/>
          <p:nvPr/>
        </p:nvSpPr>
        <p:spPr>
          <a:xfrm>
            <a:off x="8501090" y="4929198"/>
            <a:ext cx="500066" cy="928694"/>
          </a:xfrm>
          <a:prstGeom prst="curvedLef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4" name="Flèche courbée vers la gauche 23"/>
          <p:cNvSpPr/>
          <p:nvPr/>
        </p:nvSpPr>
        <p:spPr>
          <a:xfrm>
            <a:off x="3000364" y="2928934"/>
            <a:ext cx="571504" cy="1285884"/>
          </a:xfrm>
          <a:prstGeom prst="curvedLef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5" name="Flèche courbée vers la droite 24"/>
          <p:cNvSpPr/>
          <p:nvPr/>
        </p:nvSpPr>
        <p:spPr>
          <a:xfrm>
            <a:off x="214282" y="4143380"/>
            <a:ext cx="500066" cy="1214446"/>
          </a:xfrm>
          <a:prstGeom prst="curvedRigh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6" name="Flèche courbée vers la gauche 25"/>
          <p:cNvSpPr/>
          <p:nvPr/>
        </p:nvSpPr>
        <p:spPr>
          <a:xfrm>
            <a:off x="3000364" y="5214950"/>
            <a:ext cx="500066" cy="1143008"/>
          </a:xfrm>
          <a:prstGeom prst="curvedLef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27" name="Rectangle 26"/>
          <p:cNvSpPr/>
          <p:nvPr/>
        </p:nvSpPr>
        <p:spPr>
          <a:xfrm>
            <a:off x="6215074" y="6215058"/>
            <a:ext cx="2286016" cy="642942"/>
          </a:xfrm>
          <a:prstGeom prst="rect">
            <a:avLst/>
          </a:prstGeom>
          <a:solidFill>
            <a:schemeClr val="tx2">
              <a:lumMod val="2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latin typeface="Times New Roman" pitchFamily="18" charset="0"/>
                <a:cs typeface="Times New Roman" pitchFamily="18" charset="0"/>
              </a:rPr>
              <a:t>L’énergie de mer</a:t>
            </a:r>
            <a:endParaRPr lang="fr-FR" sz="2000" dirty="0">
              <a:latin typeface="Times New Roman" pitchFamily="18" charset="0"/>
              <a:cs typeface="Times New Roman" pitchFamily="18" charset="0"/>
            </a:endParaRPr>
          </a:p>
        </p:txBody>
      </p:sp>
      <p:sp>
        <p:nvSpPr>
          <p:cNvPr id="28" name="Flèche courbée vers la droite 27"/>
          <p:cNvSpPr/>
          <p:nvPr/>
        </p:nvSpPr>
        <p:spPr>
          <a:xfrm>
            <a:off x="5786446" y="5643578"/>
            <a:ext cx="428628" cy="928694"/>
          </a:xfrm>
          <a:prstGeom prst="curvedRightArrow">
            <a:avLst/>
          </a:prstGeom>
          <a:solidFill>
            <a:schemeClr val="tx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strips(downLeft)">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circle(in)">
                                      <p:cBhvr>
                                        <p:cTn id="17" dur="2000"/>
                                        <p:tgtEl>
                                          <p:spTgt spid="3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strips(downLeft)">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strips(downLeft)">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ppt_x"/>
                                          </p:val>
                                        </p:tav>
                                        <p:tav tm="100000">
                                          <p:val>
                                            <p:strVal val="#ppt_x"/>
                                          </p:val>
                                        </p:tav>
                                      </p:tavLst>
                                    </p:anim>
                                    <p:anim calcmode="lin" valueType="num">
                                      <p:cBhvr additive="base">
                                        <p:cTn id="4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strips(downLeft)">
                                      <p:cBhvr>
                                        <p:cTn id="50" dur="500"/>
                                        <p:tgtEl>
                                          <p:spTgt spid="2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ppt_x"/>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9" presetClass="entr" presetSubtype="0" fill="hold" grpId="0" nodeType="click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1000" fill="hold"/>
                                        <p:tgtEl>
                                          <p:spTgt spid="34"/>
                                        </p:tgtEl>
                                        <p:attrNameLst>
                                          <p:attrName>ppt_x</p:attrName>
                                        </p:attrNameLst>
                                      </p:cBhvr>
                                      <p:tavLst>
                                        <p:tav tm="0">
                                          <p:val>
                                            <p:strVal val="#ppt_x-.2"/>
                                          </p:val>
                                        </p:tav>
                                        <p:tav tm="100000">
                                          <p:val>
                                            <p:strVal val="#ppt_x"/>
                                          </p:val>
                                        </p:tav>
                                      </p:tavLst>
                                    </p:anim>
                                    <p:anim calcmode="lin" valueType="num">
                                      <p:cBhvr>
                                        <p:cTn id="62"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63" dur="1000"/>
                                        <p:tgtEl>
                                          <p:spTgt spid="34"/>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grpId="0" nodeType="click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diamond(in)">
                                      <p:cBhvr>
                                        <p:cTn id="68" dur="2000"/>
                                        <p:tgtEl>
                                          <p:spTgt spid="37"/>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additive="base">
                                        <p:cTn id="73" dur="500" fill="hold"/>
                                        <p:tgtEl>
                                          <p:spTgt spid="7"/>
                                        </p:tgtEl>
                                        <p:attrNameLst>
                                          <p:attrName>ppt_x</p:attrName>
                                        </p:attrNameLst>
                                      </p:cBhvr>
                                      <p:tavLst>
                                        <p:tav tm="0">
                                          <p:val>
                                            <p:strVal val="#ppt_x"/>
                                          </p:val>
                                        </p:tav>
                                        <p:tav tm="100000">
                                          <p:val>
                                            <p:strVal val="#ppt_x"/>
                                          </p:val>
                                        </p:tav>
                                      </p:tavLst>
                                    </p:anim>
                                    <p:anim calcmode="lin" valueType="num">
                                      <p:cBhvr additive="base">
                                        <p:cTn id="7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8" presetClass="entr" presetSubtype="12"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strips(downLeft)">
                                      <p:cBhvr>
                                        <p:cTn id="79" dur="500"/>
                                        <p:tgtEl>
                                          <p:spTgt spid="16"/>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9"/>
                                        </p:tgtEl>
                                        <p:attrNameLst>
                                          <p:attrName>style.visibility</p:attrName>
                                        </p:attrNameLst>
                                      </p:cBhvr>
                                      <p:to>
                                        <p:strVal val="visible"/>
                                      </p:to>
                                    </p:set>
                                    <p:anim calcmode="lin" valueType="num">
                                      <p:cBhvr additive="base">
                                        <p:cTn id="84" dur="500" fill="hold"/>
                                        <p:tgtEl>
                                          <p:spTgt spid="9"/>
                                        </p:tgtEl>
                                        <p:attrNameLst>
                                          <p:attrName>ppt_x</p:attrName>
                                        </p:attrNameLst>
                                      </p:cBhvr>
                                      <p:tavLst>
                                        <p:tav tm="0">
                                          <p:val>
                                            <p:strVal val="#ppt_x"/>
                                          </p:val>
                                        </p:tav>
                                        <p:tav tm="100000">
                                          <p:val>
                                            <p:strVal val="#ppt_x"/>
                                          </p:val>
                                        </p:tav>
                                      </p:tavLst>
                                    </p:anim>
                                    <p:anim calcmode="lin" valueType="num">
                                      <p:cBhvr additive="base">
                                        <p:cTn id="8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18" presetClass="entr" presetSubtype="12" fill="hold" grpId="0" nodeType="click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strips(downLeft)">
                                      <p:cBhvr>
                                        <p:cTn id="90" dur="5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0"/>
                                        </p:tgtEl>
                                        <p:attrNameLst>
                                          <p:attrName>style.visibility</p:attrName>
                                        </p:attrNameLst>
                                      </p:cBhvr>
                                      <p:to>
                                        <p:strVal val="visible"/>
                                      </p:to>
                                    </p:set>
                                    <p:anim calcmode="lin" valueType="num">
                                      <p:cBhvr additive="base">
                                        <p:cTn id="95" dur="500" fill="hold"/>
                                        <p:tgtEl>
                                          <p:spTgt spid="20"/>
                                        </p:tgtEl>
                                        <p:attrNameLst>
                                          <p:attrName>ppt_x</p:attrName>
                                        </p:attrNameLst>
                                      </p:cBhvr>
                                      <p:tavLst>
                                        <p:tav tm="0">
                                          <p:val>
                                            <p:strVal val="#ppt_x"/>
                                          </p:val>
                                        </p:tav>
                                        <p:tav tm="100000">
                                          <p:val>
                                            <p:strVal val="#ppt_x"/>
                                          </p:val>
                                        </p:tav>
                                      </p:tavLst>
                                    </p:anim>
                                    <p:anim calcmode="lin" valueType="num">
                                      <p:cBhvr additive="base">
                                        <p:cTn id="9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8" presetClass="entr" presetSubtype="12" fill="hold" grpId="0" nodeType="click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strips(downLeft)">
                                      <p:cBhvr>
                                        <p:cTn id="101" dur="500"/>
                                        <p:tgtEl>
                                          <p:spTgt spid="22"/>
                                        </p:tgtEl>
                                      </p:cBhvr>
                                    </p:animEffect>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19"/>
                                        </p:tgtEl>
                                        <p:attrNameLst>
                                          <p:attrName>style.visibility</p:attrName>
                                        </p:attrNameLst>
                                      </p:cBhvr>
                                      <p:to>
                                        <p:strVal val="visible"/>
                                      </p:to>
                                    </p:set>
                                    <p:anim calcmode="lin" valueType="num">
                                      <p:cBhvr additive="base">
                                        <p:cTn id="106" dur="500" fill="hold"/>
                                        <p:tgtEl>
                                          <p:spTgt spid="19"/>
                                        </p:tgtEl>
                                        <p:attrNameLst>
                                          <p:attrName>ppt_x</p:attrName>
                                        </p:attrNameLst>
                                      </p:cBhvr>
                                      <p:tavLst>
                                        <p:tav tm="0">
                                          <p:val>
                                            <p:strVal val="#ppt_x"/>
                                          </p:val>
                                        </p:tav>
                                        <p:tav tm="100000">
                                          <p:val>
                                            <p:strVal val="#ppt_x"/>
                                          </p:val>
                                        </p:tav>
                                      </p:tavLst>
                                    </p:anim>
                                    <p:anim calcmode="lin" valueType="num">
                                      <p:cBhvr additive="base">
                                        <p:cTn id="10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18" presetClass="entr" presetSubtype="12" fill="hold" grpId="0"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strips(downLeft)">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18"/>
                                        </p:tgtEl>
                                        <p:attrNameLst>
                                          <p:attrName>style.visibility</p:attrName>
                                        </p:attrNameLst>
                                      </p:cBhvr>
                                      <p:to>
                                        <p:strVal val="visible"/>
                                      </p:to>
                                    </p:set>
                                    <p:anim calcmode="lin" valueType="num">
                                      <p:cBhvr additive="base">
                                        <p:cTn id="117" dur="500" fill="hold"/>
                                        <p:tgtEl>
                                          <p:spTgt spid="18"/>
                                        </p:tgtEl>
                                        <p:attrNameLst>
                                          <p:attrName>ppt_x</p:attrName>
                                        </p:attrNameLst>
                                      </p:cBhvr>
                                      <p:tavLst>
                                        <p:tav tm="0">
                                          <p:val>
                                            <p:strVal val="#ppt_x"/>
                                          </p:val>
                                        </p:tav>
                                        <p:tav tm="100000">
                                          <p:val>
                                            <p:strVal val="#ppt_x"/>
                                          </p:val>
                                        </p:tav>
                                      </p:tavLst>
                                    </p:anim>
                                    <p:anim calcmode="lin" valueType="num">
                                      <p:cBhvr additive="base">
                                        <p:cTn id="1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18" presetClass="entr" presetSubtype="12" fill="hold" grpId="0" nodeType="click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strips(downLeft)">
                                      <p:cBhvr>
                                        <p:cTn id="123" dur="500"/>
                                        <p:tgtEl>
                                          <p:spTgt spid="28"/>
                                        </p:tgtEl>
                                      </p:cBhvr>
                                    </p:animEffect>
                                  </p:childTnLst>
                                </p:cTn>
                              </p:par>
                            </p:childTnLst>
                          </p:cTn>
                        </p:par>
                      </p:childTnLst>
                    </p:cTn>
                  </p:par>
                  <p:par>
                    <p:cTn id="124" fill="hold">
                      <p:stCondLst>
                        <p:cond delay="indefinite"/>
                      </p:stCondLst>
                      <p:childTnLst>
                        <p:par>
                          <p:cTn id="125" fill="hold">
                            <p:stCondLst>
                              <p:cond delay="0"/>
                            </p:stCondLst>
                            <p:childTnLst>
                              <p:par>
                                <p:cTn id="126" presetID="2" presetClass="entr" presetSubtype="4" fill="hold" grpId="0" nodeType="click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additive="base">
                                        <p:cTn id="128" dur="500" fill="hold"/>
                                        <p:tgtEl>
                                          <p:spTgt spid="27"/>
                                        </p:tgtEl>
                                        <p:attrNameLst>
                                          <p:attrName>ppt_x</p:attrName>
                                        </p:attrNameLst>
                                      </p:cBhvr>
                                      <p:tavLst>
                                        <p:tav tm="0">
                                          <p:val>
                                            <p:strVal val="#ppt_x"/>
                                          </p:val>
                                        </p:tav>
                                        <p:tav tm="100000">
                                          <p:val>
                                            <p:strVal val="#ppt_x"/>
                                          </p:val>
                                        </p:tav>
                                      </p:tavLst>
                                    </p:anim>
                                    <p:anim calcmode="lin" valueType="num">
                                      <p:cBhvr additive="base">
                                        <p:cTn id="129"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4" grpId="0" animBg="1"/>
      <p:bldP spid="18" grpId="0" animBg="1"/>
      <p:bldP spid="19" grpId="0" animBg="1"/>
      <p:bldP spid="20" grpId="0" animBg="1"/>
      <p:bldP spid="21" grpId="0" animBg="1"/>
      <p:bldP spid="34" grpId="0" animBg="1"/>
      <p:bldP spid="35" grpId="0" animBg="1"/>
      <p:bldP spid="36" grpId="0" animBg="1"/>
      <p:bldP spid="37" grpId="0" animBg="1"/>
      <p:bldP spid="16" grpId="0" animBg="1"/>
      <p:bldP spid="17" grpId="0" animBg="1"/>
      <p:bldP spid="22" grpId="0" animBg="1"/>
      <p:bldP spid="23" grpId="0" animBg="1"/>
      <p:bldP spid="24" grpId="0" animBg="1"/>
      <p:bldP spid="25" grpId="0" animBg="1"/>
      <p:bldP spid="26" grpId="0" animBg="1"/>
      <p:bldP spid="27" grpId="0" animBg="1"/>
      <p:bldP spid="2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ANALYSE URBAINE TIZI OUZOU</Template>
  <TotalTime>808</TotalTime>
  <Words>3339</Words>
  <Application>Microsoft Office PowerPoint</Application>
  <PresentationFormat>Affichage à l'écran (4:3)</PresentationFormat>
  <Paragraphs>387</Paragraphs>
  <Slides>46</Slides>
  <Notes>1</Notes>
  <HiddenSlides>0</HiddenSlides>
  <MMClips>0</MMClips>
  <ScaleCrop>false</ScaleCrop>
  <HeadingPairs>
    <vt:vector size="4" baseType="variant">
      <vt:variant>
        <vt:lpstr>Thème</vt:lpstr>
      </vt:variant>
      <vt:variant>
        <vt:i4>1</vt:i4>
      </vt:variant>
      <vt:variant>
        <vt:lpstr>Titres des diapositives</vt:lpstr>
      </vt:variant>
      <vt:variant>
        <vt:i4>46</vt:i4>
      </vt:variant>
    </vt:vector>
  </HeadingPairs>
  <TitlesOfParts>
    <vt:vector size="47" baseType="lpstr">
      <vt:lpstr>Métro</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Les principes de fonctionnement de  L’énergie solaire </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PC</dc:creator>
  <cp:lastModifiedBy>PC</cp:lastModifiedBy>
  <cp:revision>84</cp:revision>
  <dcterms:created xsi:type="dcterms:W3CDTF">2011-01-07T17:44:12Z</dcterms:created>
  <dcterms:modified xsi:type="dcterms:W3CDTF">2011-01-17T09:44:02Z</dcterms:modified>
</cp:coreProperties>
</file>