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20"/>
  </p:notesMasterIdLst>
  <p:sldIdLst>
    <p:sldId id="315" r:id="rId2"/>
    <p:sldId id="316" r:id="rId3"/>
    <p:sldId id="292" r:id="rId4"/>
    <p:sldId id="290" r:id="rId5"/>
    <p:sldId id="291" r:id="rId6"/>
    <p:sldId id="317" r:id="rId7"/>
    <p:sldId id="318" r:id="rId8"/>
    <p:sldId id="293" r:id="rId9"/>
    <p:sldId id="319" r:id="rId10"/>
    <p:sldId id="320" r:id="rId11"/>
    <p:sldId id="294" r:id="rId12"/>
    <p:sldId id="321" r:id="rId13"/>
    <p:sldId id="322" r:id="rId14"/>
    <p:sldId id="323" r:id="rId15"/>
    <p:sldId id="324" r:id="rId16"/>
    <p:sldId id="325" r:id="rId17"/>
    <p:sldId id="295" r:id="rId18"/>
    <p:sldId id="296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FAC2"/>
    <a:srgbClr val="FFFF61"/>
    <a:srgbClr val="F6FCAE"/>
    <a:srgbClr val="F2F3CD"/>
    <a:srgbClr val="FB8571"/>
    <a:srgbClr val="CCECFF"/>
    <a:srgbClr val="FAC2DF"/>
    <a:srgbClr val="FBB7DB"/>
    <a:srgbClr val="3333CC"/>
    <a:srgbClr val="9F7E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64" autoAdjust="0"/>
    <p:restoredTop sz="94660"/>
  </p:normalViewPr>
  <p:slideViewPr>
    <p:cSldViewPr>
      <p:cViewPr>
        <p:scale>
          <a:sx n="80" d="100"/>
          <a:sy n="80" d="100"/>
        </p:scale>
        <p:origin x="-768" y="-1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929CA7-0050-467E-866C-30E92C115899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id-ID"/>
        </a:p>
      </dgm:t>
    </dgm:pt>
    <dgm:pt modelId="{3E8D81A1-D77B-44EC-959D-63C4FBCE9734}">
      <dgm:prSet/>
      <dgm:spPr/>
      <dgm:t>
        <a:bodyPr/>
        <a:lstStyle/>
        <a:p>
          <a:pPr rtl="0"/>
          <a:r>
            <a:rPr lang="id-ID" smtClean="0"/>
            <a:t>a. Golongan IA </a:t>
          </a:r>
          <a:endParaRPr lang="id-ID"/>
        </a:p>
      </dgm:t>
    </dgm:pt>
    <dgm:pt modelId="{9ADEEF63-02D4-4201-9848-E3A266CFFE5B}" type="parTrans" cxnId="{AE2D4180-A96B-4411-9178-82BDF72C41BE}">
      <dgm:prSet/>
      <dgm:spPr/>
      <dgm:t>
        <a:bodyPr/>
        <a:lstStyle/>
        <a:p>
          <a:endParaRPr lang="id-ID"/>
        </a:p>
      </dgm:t>
    </dgm:pt>
    <dgm:pt modelId="{E17543CF-0478-47D9-B591-D99B71493B9A}" type="sibTrans" cxnId="{AE2D4180-A96B-4411-9178-82BDF72C41BE}">
      <dgm:prSet/>
      <dgm:spPr/>
      <dgm:t>
        <a:bodyPr/>
        <a:lstStyle/>
        <a:p>
          <a:endParaRPr lang="id-ID"/>
        </a:p>
      </dgm:t>
    </dgm:pt>
    <dgm:pt modelId="{7CAFBCEA-B4DB-4AA1-87E7-B73FA3509C2E}">
      <dgm:prSet/>
      <dgm:spPr/>
      <dgm:t>
        <a:bodyPr/>
        <a:lstStyle/>
        <a:p>
          <a:pPr rtl="0"/>
          <a:r>
            <a:rPr lang="id-ID" smtClean="0"/>
            <a:t>: logam alkali (kecuali hidrogen)</a:t>
          </a:r>
          <a:endParaRPr lang="id-ID"/>
        </a:p>
      </dgm:t>
    </dgm:pt>
    <dgm:pt modelId="{FC17A796-3260-4047-B93E-6106CBEB7282}" type="parTrans" cxnId="{E27B965E-9B93-46E4-A9DD-1C0E69598D02}">
      <dgm:prSet/>
      <dgm:spPr/>
      <dgm:t>
        <a:bodyPr/>
        <a:lstStyle/>
        <a:p>
          <a:endParaRPr lang="id-ID"/>
        </a:p>
      </dgm:t>
    </dgm:pt>
    <dgm:pt modelId="{83DEE838-73A4-473E-A5D8-AB09DCE72155}" type="sibTrans" cxnId="{E27B965E-9B93-46E4-A9DD-1C0E69598D02}">
      <dgm:prSet/>
      <dgm:spPr/>
      <dgm:t>
        <a:bodyPr/>
        <a:lstStyle/>
        <a:p>
          <a:endParaRPr lang="id-ID"/>
        </a:p>
      </dgm:t>
    </dgm:pt>
    <dgm:pt modelId="{33FC847E-B0FC-4CD0-A465-665E64483C93}">
      <dgm:prSet/>
      <dgm:spPr/>
      <dgm:t>
        <a:bodyPr/>
        <a:lstStyle/>
        <a:p>
          <a:pPr rtl="0"/>
          <a:r>
            <a:rPr lang="id-ID" smtClean="0"/>
            <a:t>b. Golongan IIA : logam alkali tanah</a:t>
          </a:r>
          <a:endParaRPr lang="id-ID"/>
        </a:p>
      </dgm:t>
    </dgm:pt>
    <dgm:pt modelId="{458F4CC1-BF49-4FBB-BD65-E6708964BB5C}" type="parTrans" cxnId="{30F0596A-DB31-4125-ABBF-B989C89C0BC7}">
      <dgm:prSet/>
      <dgm:spPr/>
      <dgm:t>
        <a:bodyPr/>
        <a:lstStyle/>
        <a:p>
          <a:endParaRPr lang="id-ID"/>
        </a:p>
      </dgm:t>
    </dgm:pt>
    <dgm:pt modelId="{90B42774-CDEF-4F6D-BFA8-AC540E642A57}" type="sibTrans" cxnId="{30F0596A-DB31-4125-ABBF-B989C89C0BC7}">
      <dgm:prSet/>
      <dgm:spPr/>
      <dgm:t>
        <a:bodyPr/>
        <a:lstStyle/>
        <a:p>
          <a:endParaRPr lang="id-ID"/>
        </a:p>
      </dgm:t>
    </dgm:pt>
    <dgm:pt modelId="{E6BFD695-6D5C-49FD-84E8-67333DFD29B1}">
      <dgm:prSet/>
      <dgm:spPr/>
      <dgm:t>
        <a:bodyPr/>
        <a:lstStyle/>
        <a:p>
          <a:pPr rtl="0"/>
          <a:r>
            <a:rPr lang="id-ID" smtClean="0"/>
            <a:t>c. Golongan VIIA  : halogen</a:t>
          </a:r>
          <a:endParaRPr lang="id-ID"/>
        </a:p>
      </dgm:t>
    </dgm:pt>
    <dgm:pt modelId="{CFEDED86-43CD-4F81-BFE8-422DEBF613E9}" type="parTrans" cxnId="{CB2A5183-AB05-4FE6-A655-1AEF9F2CF4CA}">
      <dgm:prSet/>
      <dgm:spPr/>
      <dgm:t>
        <a:bodyPr/>
        <a:lstStyle/>
        <a:p>
          <a:endParaRPr lang="id-ID"/>
        </a:p>
      </dgm:t>
    </dgm:pt>
    <dgm:pt modelId="{B7AE5330-2406-4336-9642-884DAD434A94}" type="sibTrans" cxnId="{CB2A5183-AB05-4FE6-A655-1AEF9F2CF4CA}">
      <dgm:prSet/>
      <dgm:spPr/>
      <dgm:t>
        <a:bodyPr/>
        <a:lstStyle/>
        <a:p>
          <a:endParaRPr lang="id-ID"/>
        </a:p>
      </dgm:t>
    </dgm:pt>
    <dgm:pt modelId="{D30C031E-1F9A-42D1-8BCC-0D2D7F19249E}">
      <dgm:prSet/>
      <dgm:spPr/>
      <dgm:t>
        <a:bodyPr/>
        <a:lstStyle/>
        <a:p>
          <a:pPr rtl="0"/>
          <a:r>
            <a:rPr lang="id-ID" smtClean="0"/>
            <a:t>d. Golongan VIIIA : gas mulia</a:t>
          </a:r>
          <a:endParaRPr lang="id-ID"/>
        </a:p>
      </dgm:t>
    </dgm:pt>
    <dgm:pt modelId="{C5F0D9FB-D084-45FF-8429-C89F3E013185}" type="parTrans" cxnId="{3747A041-BD57-4100-BDF3-417573C8CE0B}">
      <dgm:prSet/>
      <dgm:spPr/>
      <dgm:t>
        <a:bodyPr/>
        <a:lstStyle/>
        <a:p>
          <a:endParaRPr lang="id-ID"/>
        </a:p>
      </dgm:t>
    </dgm:pt>
    <dgm:pt modelId="{DBA61CF9-76E0-4A4B-A5C4-F47349F25393}" type="sibTrans" cxnId="{3747A041-BD57-4100-BDF3-417573C8CE0B}">
      <dgm:prSet/>
      <dgm:spPr/>
      <dgm:t>
        <a:bodyPr/>
        <a:lstStyle/>
        <a:p>
          <a:endParaRPr lang="id-ID"/>
        </a:p>
      </dgm:t>
    </dgm:pt>
    <dgm:pt modelId="{26128759-7CCA-435E-8085-753FF53C3414}" type="pres">
      <dgm:prSet presAssocID="{73929CA7-0050-467E-866C-30E92C1158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6E9ACC73-368E-41AB-98B6-6E635042D80D}" type="pres">
      <dgm:prSet presAssocID="{3E8D81A1-D77B-44EC-959D-63C4FBCE973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AC65414-3035-472C-A980-6C4375A707C0}" type="pres">
      <dgm:prSet presAssocID="{E17543CF-0478-47D9-B591-D99B71493B9A}" presName="spacer" presStyleCnt="0"/>
      <dgm:spPr/>
    </dgm:pt>
    <dgm:pt modelId="{1B867E6D-04B8-4278-9C03-A4A4B68726EE}" type="pres">
      <dgm:prSet presAssocID="{7CAFBCEA-B4DB-4AA1-87E7-B73FA3509C2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BEB1C9B-C63A-4DDD-8658-9161AADBC6B6}" type="pres">
      <dgm:prSet presAssocID="{83DEE838-73A4-473E-A5D8-AB09DCE72155}" presName="spacer" presStyleCnt="0"/>
      <dgm:spPr/>
    </dgm:pt>
    <dgm:pt modelId="{8A62212F-7A90-4EF8-865C-15B931BB1F2A}" type="pres">
      <dgm:prSet presAssocID="{33FC847E-B0FC-4CD0-A465-665E64483C9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1FB41A5-C74C-4DB3-9B82-6DE62B64A652}" type="pres">
      <dgm:prSet presAssocID="{90B42774-CDEF-4F6D-BFA8-AC540E642A57}" presName="spacer" presStyleCnt="0"/>
      <dgm:spPr/>
    </dgm:pt>
    <dgm:pt modelId="{CDF0714E-5039-491F-BB80-507CF29A0C0E}" type="pres">
      <dgm:prSet presAssocID="{E6BFD695-6D5C-49FD-84E8-67333DFD29B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04E4326-6876-457D-AFBC-D4B25317268E}" type="pres">
      <dgm:prSet presAssocID="{B7AE5330-2406-4336-9642-884DAD434A94}" presName="spacer" presStyleCnt="0"/>
      <dgm:spPr/>
    </dgm:pt>
    <dgm:pt modelId="{8E78343C-D499-4A86-9BB0-DF7BB95E5C6D}" type="pres">
      <dgm:prSet presAssocID="{D30C031E-1F9A-42D1-8BCC-0D2D7F19249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1E5B35F3-9E04-405D-A795-A9458564DC6F}" type="presOf" srcId="{E6BFD695-6D5C-49FD-84E8-67333DFD29B1}" destId="{CDF0714E-5039-491F-BB80-507CF29A0C0E}" srcOrd="0" destOrd="0" presId="urn:microsoft.com/office/officeart/2005/8/layout/vList2"/>
    <dgm:cxn modelId="{63134A32-177A-416D-8B48-3A46238105FB}" type="presOf" srcId="{7CAFBCEA-B4DB-4AA1-87E7-B73FA3509C2E}" destId="{1B867E6D-04B8-4278-9C03-A4A4B68726EE}" srcOrd="0" destOrd="0" presId="urn:microsoft.com/office/officeart/2005/8/layout/vList2"/>
    <dgm:cxn modelId="{9C510CE4-1EAF-4CCE-99E2-DC240D2DC500}" type="presOf" srcId="{73929CA7-0050-467E-866C-30E92C115899}" destId="{26128759-7CCA-435E-8085-753FF53C3414}" srcOrd="0" destOrd="0" presId="urn:microsoft.com/office/officeart/2005/8/layout/vList2"/>
    <dgm:cxn modelId="{CB2A5183-AB05-4FE6-A655-1AEF9F2CF4CA}" srcId="{73929CA7-0050-467E-866C-30E92C115899}" destId="{E6BFD695-6D5C-49FD-84E8-67333DFD29B1}" srcOrd="3" destOrd="0" parTransId="{CFEDED86-43CD-4F81-BFE8-422DEBF613E9}" sibTransId="{B7AE5330-2406-4336-9642-884DAD434A94}"/>
    <dgm:cxn modelId="{3747A041-BD57-4100-BDF3-417573C8CE0B}" srcId="{73929CA7-0050-467E-866C-30E92C115899}" destId="{D30C031E-1F9A-42D1-8BCC-0D2D7F19249E}" srcOrd="4" destOrd="0" parTransId="{C5F0D9FB-D084-45FF-8429-C89F3E013185}" sibTransId="{DBA61CF9-76E0-4A4B-A5C4-F47349F25393}"/>
    <dgm:cxn modelId="{E27B965E-9B93-46E4-A9DD-1C0E69598D02}" srcId="{73929CA7-0050-467E-866C-30E92C115899}" destId="{7CAFBCEA-B4DB-4AA1-87E7-B73FA3509C2E}" srcOrd="1" destOrd="0" parTransId="{FC17A796-3260-4047-B93E-6106CBEB7282}" sibTransId="{83DEE838-73A4-473E-A5D8-AB09DCE72155}"/>
    <dgm:cxn modelId="{10EF874A-8B85-4ECE-9CE6-6FBC23B44D03}" type="presOf" srcId="{3E8D81A1-D77B-44EC-959D-63C4FBCE9734}" destId="{6E9ACC73-368E-41AB-98B6-6E635042D80D}" srcOrd="0" destOrd="0" presId="urn:microsoft.com/office/officeart/2005/8/layout/vList2"/>
    <dgm:cxn modelId="{30F0596A-DB31-4125-ABBF-B989C89C0BC7}" srcId="{73929CA7-0050-467E-866C-30E92C115899}" destId="{33FC847E-B0FC-4CD0-A465-665E64483C93}" srcOrd="2" destOrd="0" parTransId="{458F4CC1-BF49-4FBB-BD65-E6708964BB5C}" sibTransId="{90B42774-CDEF-4F6D-BFA8-AC540E642A57}"/>
    <dgm:cxn modelId="{CF3928A3-E4C2-49A5-8AC1-2E02D7A84912}" type="presOf" srcId="{33FC847E-B0FC-4CD0-A465-665E64483C93}" destId="{8A62212F-7A90-4EF8-865C-15B931BB1F2A}" srcOrd="0" destOrd="0" presId="urn:microsoft.com/office/officeart/2005/8/layout/vList2"/>
    <dgm:cxn modelId="{AE2D4180-A96B-4411-9178-82BDF72C41BE}" srcId="{73929CA7-0050-467E-866C-30E92C115899}" destId="{3E8D81A1-D77B-44EC-959D-63C4FBCE9734}" srcOrd="0" destOrd="0" parTransId="{9ADEEF63-02D4-4201-9848-E3A266CFFE5B}" sibTransId="{E17543CF-0478-47D9-B591-D99B71493B9A}"/>
    <dgm:cxn modelId="{61F5F5ED-DCA7-4DEE-830C-B0099FAAACF4}" type="presOf" srcId="{D30C031E-1F9A-42D1-8BCC-0D2D7F19249E}" destId="{8E78343C-D499-4A86-9BB0-DF7BB95E5C6D}" srcOrd="0" destOrd="0" presId="urn:microsoft.com/office/officeart/2005/8/layout/vList2"/>
    <dgm:cxn modelId="{05EA315C-DC44-40AE-B34A-A1C6BBADD72E}" type="presParOf" srcId="{26128759-7CCA-435E-8085-753FF53C3414}" destId="{6E9ACC73-368E-41AB-98B6-6E635042D80D}" srcOrd="0" destOrd="0" presId="urn:microsoft.com/office/officeart/2005/8/layout/vList2"/>
    <dgm:cxn modelId="{5138C704-0E8C-4A37-B267-CA15018AEF21}" type="presParOf" srcId="{26128759-7CCA-435E-8085-753FF53C3414}" destId="{8AC65414-3035-472C-A980-6C4375A707C0}" srcOrd="1" destOrd="0" presId="urn:microsoft.com/office/officeart/2005/8/layout/vList2"/>
    <dgm:cxn modelId="{26DBA196-E422-4C06-B51F-916A7C592A93}" type="presParOf" srcId="{26128759-7CCA-435E-8085-753FF53C3414}" destId="{1B867E6D-04B8-4278-9C03-A4A4B68726EE}" srcOrd="2" destOrd="0" presId="urn:microsoft.com/office/officeart/2005/8/layout/vList2"/>
    <dgm:cxn modelId="{E7049CE3-420B-4FD5-A68E-F095B1ABFBA6}" type="presParOf" srcId="{26128759-7CCA-435E-8085-753FF53C3414}" destId="{9BEB1C9B-C63A-4DDD-8658-9161AADBC6B6}" srcOrd="3" destOrd="0" presId="urn:microsoft.com/office/officeart/2005/8/layout/vList2"/>
    <dgm:cxn modelId="{A1FF5775-55DB-4924-A68A-D4F4631CA322}" type="presParOf" srcId="{26128759-7CCA-435E-8085-753FF53C3414}" destId="{8A62212F-7A90-4EF8-865C-15B931BB1F2A}" srcOrd="4" destOrd="0" presId="urn:microsoft.com/office/officeart/2005/8/layout/vList2"/>
    <dgm:cxn modelId="{5AB8037B-A45C-44E3-92EF-205D6626CE4A}" type="presParOf" srcId="{26128759-7CCA-435E-8085-753FF53C3414}" destId="{51FB41A5-C74C-4DB3-9B82-6DE62B64A652}" srcOrd="5" destOrd="0" presId="urn:microsoft.com/office/officeart/2005/8/layout/vList2"/>
    <dgm:cxn modelId="{F021C012-2EB4-4D18-AAC4-53A476713B06}" type="presParOf" srcId="{26128759-7CCA-435E-8085-753FF53C3414}" destId="{CDF0714E-5039-491F-BB80-507CF29A0C0E}" srcOrd="6" destOrd="0" presId="urn:microsoft.com/office/officeart/2005/8/layout/vList2"/>
    <dgm:cxn modelId="{EB6176B7-4A33-4189-9AF8-17E5B4DB5A08}" type="presParOf" srcId="{26128759-7CCA-435E-8085-753FF53C3414}" destId="{C04E4326-6876-457D-AFBC-D4B25317268E}" srcOrd="7" destOrd="0" presId="urn:microsoft.com/office/officeart/2005/8/layout/vList2"/>
    <dgm:cxn modelId="{F819B7B6-CF87-483F-97E6-5F9F579300B1}" type="presParOf" srcId="{26128759-7CCA-435E-8085-753FF53C3414}" destId="{8E78343C-D499-4A86-9BB0-DF7BB95E5C6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33EFB42-2B6D-40B8-8343-D9687A9D5688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44EE60E4-B4A0-4F96-A348-C4C3624B1C19}">
      <dgm:prSet/>
      <dgm:spPr/>
      <dgm:t>
        <a:bodyPr/>
        <a:lstStyle/>
        <a:p>
          <a:pPr rtl="0"/>
          <a:r>
            <a:rPr lang="id-ID" smtClean="0"/>
            <a:t>a. Semua unsur transisi tergolong logam.</a:t>
          </a:r>
          <a:endParaRPr lang="id-ID"/>
        </a:p>
      </dgm:t>
    </dgm:pt>
    <dgm:pt modelId="{E608B2F6-3148-4D85-A0D6-B3B4267CE900}" type="parTrans" cxnId="{E9A47E16-445A-4E76-9D48-7BBD071C7018}">
      <dgm:prSet/>
      <dgm:spPr/>
      <dgm:t>
        <a:bodyPr/>
        <a:lstStyle/>
        <a:p>
          <a:endParaRPr lang="id-ID"/>
        </a:p>
      </dgm:t>
    </dgm:pt>
    <dgm:pt modelId="{95EAFA7D-001E-49BB-936D-C9B1FCB0B199}" type="sibTrans" cxnId="{E9A47E16-445A-4E76-9D48-7BBD071C7018}">
      <dgm:prSet/>
      <dgm:spPr/>
      <dgm:t>
        <a:bodyPr/>
        <a:lstStyle/>
        <a:p>
          <a:endParaRPr lang="id-ID"/>
        </a:p>
      </dgm:t>
    </dgm:pt>
    <dgm:pt modelId="{8E3C5FD9-3769-4AC2-A4E6-7B50069DEC2B}">
      <dgm:prSet/>
      <dgm:spPr/>
      <dgm:t>
        <a:bodyPr/>
        <a:lstStyle/>
        <a:p>
          <a:pPr rtl="0"/>
          <a:r>
            <a:rPr lang="id-ID" dirty="0" smtClean="0"/>
            <a:t>b. Unsur transisi mempunyai kekerasan, titik leleh, dan titik didih yang relatif tinggi.</a:t>
          </a:r>
          <a:endParaRPr lang="id-ID" dirty="0"/>
        </a:p>
      </dgm:t>
    </dgm:pt>
    <dgm:pt modelId="{327BDCAE-C9FF-4963-84AB-87B6DC2B21BB}" type="parTrans" cxnId="{561E877E-1FB7-41A3-89E0-404931F2DEC9}">
      <dgm:prSet/>
      <dgm:spPr/>
      <dgm:t>
        <a:bodyPr/>
        <a:lstStyle/>
        <a:p>
          <a:endParaRPr lang="id-ID"/>
        </a:p>
      </dgm:t>
    </dgm:pt>
    <dgm:pt modelId="{C3FFCEC4-5194-4213-812C-D4305B5C0243}" type="sibTrans" cxnId="{561E877E-1FB7-41A3-89E0-404931F2DEC9}">
      <dgm:prSet/>
      <dgm:spPr/>
      <dgm:t>
        <a:bodyPr/>
        <a:lstStyle/>
        <a:p>
          <a:endParaRPr lang="id-ID"/>
        </a:p>
      </dgm:t>
    </dgm:pt>
    <dgm:pt modelId="{CA7B7194-D954-4768-8FBD-5A3C3AE2314C}">
      <dgm:prSet/>
      <dgm:spPr/>
      <dgm:t>
        <a:bodyPr/>
        <a:lstStyle/>
        <a:p>
          <a:pPr rtl="0"/>
          <a:r>
            <a:rPr lang="id-ID" dirty="0" smtClean="0"/>
            <a:t>c. Banyak di antara unsur transisi membentuk senyawa-senyawa berwarna.</a:t>
          </a:r>
          <a:endParaRPr lang="id-ID" dirty="0"/>
        </a:p>
      </dgm:t>
    </dgm:pt>
    <dgm:pt modelId="{66883A32-33BC-4E9B-827A-2EBEFA825925}" type="parTrans" cxnId="{757968E4-CCDA-4646-A559-66AB7F275008}">
      <dgm:prSet/>
      <dgm:spPr/>
      <dgm:t>
        <a:bodyPr/>
        <a:lstStyle/>
        <a:p>
          <a:endParaRPr lang="id-ID"/>
        </a:p>
      </dgm:t>
    </dgm:pt>
    <dgm:pt modelId="{B32A8A52-0DBB-4F63-9080-C18F0BB0EDF7}" type="sibTrans" cxnId="{757968E4-CCDA-4646-A559-66AB7F275008}">
      <dgm:prSet/>
      <dgm:spPr/>
      <dgm:t>
        <a:bodyPr/>
        <a:lstStyle/>
        <a:p>
          <a:endParaRPr lang="id-ID"/>
        </a:p>
      </dgm:t>
    </dgm:pt>
    <dgm:pt modelId="{347A1690-38F9-417D-B1DA-09F09E4E19F5}" type="pres">
      <dgm:prSet presAssocID="{033EFB42-2B6D-40B8-8343-D9687A9D568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1AA28CB0-5C5A-4DEF-A422-ED6215B2A983}" type="pres">
      <dgm:prSet presAssocID="{44EE60E4-B4A0-4F96-A348-C4C3624B1C19}" presName="node" presStyleLbl="node1" presStyleIdx="0" presStyleCnt="3" custScaleY="12369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20597C6-FDD6-48FA-88C1-E8E6AB397FD2}" type="pres">
      <dgm:prSet presAssocID="{95EAFA7D-001E-49BB-936D-C9B1FCB0B199}" presName="sibTrans" presStyleCnt="0"/>
      <dgm:spPr/>
    </dgm:pt>
    <dgm:pt modelId="{72FF725C-9763-4942-937C-006352E61B04}" type="pres">
      <dgm:prSet presAssocID="{8E3C5FD9-3769-4AC2-A4E6-7B50069DEC2B}" presName="node" presStyleLbl="node1" presStyleIdx="1" presStyleCnt="3" custScaleY="12369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2B24F0E-DB7D-4D70-AF1E-4846313445AC}" type="pres">
      <dgm:prSet presAssocID="{C3FFCEC4-5194-4213-812C-D4305B5C0243}" presName="sibTrans" presStyleCnt="0"/>
      <dgm:spPr/>
    </dgm:pt>
    <dgm:pt modelId="{150B946D-8E8F-4B5E-912B-2436DCBE676A}" type="pres">
      <dgm:prSet presAssocID="{CA7B7194-D954-4768-8FBD-5A3C3AE2314C}" presName="node" presStyleLbl="node1" presStyleIdx="2" presStyleCnt="3" custScaleY="12369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E9A47E16-445A-4E76-9D48-7BBD071C7018}" srcId="{033EFB42-2B6D-40B8-8343-D9687A9D5688}" destId="{44EE60E4-B4A0-4F96-A348-C4C3624B1C19}" srcOrd="0" destOrd="0" parTransId="{E608B2F6-3148-4D85-A0D6-B3B4267CE900}" sibTransId="{95EAFA7D-001E-49BB-936D-C9B1FCB0B199}"/>
    <dgm:cxn modelId="{5214D935-D55F-4B24-A9BE-2A21A0845F8C}" type="presOf" srcId="{44EE60E4-B4A0-4F96-A348-C4C3624B1C19}" destId="{1AA28CB0-5C5A-4DEF-A422-ED6215B2A983}" srcOrd="0" destOrd="0" presId="urn:microsoft.com/office/officeart/2005/8/layout/default"/>
    <dgm:cxn modelId="{561E877E-1FB7-41A3-89E0-404931F2DEC9}" srcId="{033EFB42-2B6D-40B8-8343-D9687A9D5688}" destId="{8E3C5FD9-3769-4AC2-A4E6-7B50069DEC2B}" srcOrd="1" destOrd="0" parTransId="{327BDCAE-C9FF-4963-84AB-87B6DC2B21BB}" sibTransId="{C3FFCEC4-5194-4213-812C-D4305B5C0243}"/>
    <dgm:cxn modelId="{DE868FB8-1605-4AE6-A332-A01FE884DACB}" type="presOf" srcId="{033EFB42-2B6D-40B8-8343-D9687A9D5688}" destId="{347A1690-38F9-417D-B1DA-09F09E4E19F5}" srcOrd="0" destOrd="0" presId="urn:microsoft.com/office/officeart/2005/8/layout/default"/>
    <dgm:cxn modelId="{A64E1802-23CB-48C2-98D5-E8FF97A76916}" type="presOf" srcId="{8E3C5FD9-3769-4AC2-A4E6-7B50069DEC2B}" destId="{72FF725C-9763-4942-937C-006352E61B04}" srcOrd="0" destOrd="0" presId="urn:microsoft.com/office/officeart/2005/8/layout/default"/>
    <dgm:cxn modelId="{34DD5C60-D951-4177-A93E-29AC9079D52A}" type="presOf" srcId="{CA7B7194-D954-4768-8FBD-5A3C3AE2314C}" destId="{150B946D-8E8F-4B5E-912B-2436DCBE676A}" srcOrd="0" destOrd="0" presId="urn:microsoft.com/office/officeart/2005/8/layout/default"/>
    <dgm:cxn modelId="{757968E4-CCDA-4646-A559-66AB7F275008}" srcId="{033EFB42-2B6D-40B8-8343-D9687A9D5688}" destId="{CA7B7194-D954-4768-8FBD-5A3C3AE2314C}" srcOrd="2" destOrd="0" parTransId="{66883A32-33BC-4E9B-827A-2EBEFA825925}" sibTransId="{B32A8A52-0DBB-4F63-9080-C18F0BB0EDF7}"/>
    <dgm:cxn modelId="{283AA758-DB3A-43D6-8B2B-8BE9820F0DA7}" type="presParOf" srcId="{347A1690-38F9-417D-B1DA-09F09E4E19F5}" destId="{1AA28CB0-5C5A-4DEF-A422-ED6215B2A983}" srcOrd="0" destOrd="0" presId="urn:microsoft.com/office/officeart/2005/8/layout/default"/>
    <dgm:cxn modelId="{A6ED33E0-E2F6-4BBF-AE6F-F1D56E2F5498}" type="presParOf" srcId="{347A1690-38F9-417D-B1DA-09F09E4E19F5}" destId="{520597C6-FDD6-48FA-88C1-E8E6AB397FD2}" srcOrd="1" destOrd="0" presId="urn:microsoft.com/office/officeart/2005/8/layout/default"/>
    <dgm:cxn modelId="{EB0D1966-5AD2-4C09-8652-DE2EFF2992F7}" type="presParOf" srcId="{347A1690-38F9-417D-B1DA-09F09E4E19F5}" destId="{72FF725C-9763-4942-937C-006352E61B04}" srcOrd="2" destOrd="0" presId="urn:microsoft.com/office/officeart/2005/8/layout/default"/>
    <dgm:cxn modelId="{A51B7E95-990F-4C11-91AC-C58EB6578ABF}" type="presParOf" srcId="{347A1690-38F9-417D-B1DA-09F09E4E19F5}" destId="{32B24F0E-DB7D-4D70-AF1E-4846313445AC}" srcOrd="3" destOrd="0" presId="urn:microsoft.com/office/officeart/2005/8/layout/default"/>
    <dgm:cxn modelId="{28C30854-FE09-4D96-A6CE-649C4EC7FA20}" type="presParOf" srcId="{347A1690-38F9-417D-B1DA-09F09E4E19F5}" destId="{150B946D-8E8F-4B5E-912B-2436DCBE676A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721AC4-4878-4A84-8760-DD325756166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4B9B86E7-69CC-4C43-A492-FEA1BE267060}">
      <dgm:prSet/>
      <dgm:spPr/>
      <dgm:t>
        <a:bodyPr/>
        <a:lstStyle/>
        <a:p>
          <a:pPr rtl="0"/>
          <a:r>
            <a:rPr lang="id-ID" b="1" dirty="0" smtClean="0"/>
            <a:t>1) Lantanida, yang beranggotakan unsur dengan nomor atom </a:t>
          </a:r>
          <a:r>
            <a:rPr lang="id-ID" dirty="0" smtClean="0"/>
            <a:t>57–70 (14 unsur). Sebanyak 14 unsur ini mempunyai sifat yang mirip dengan lantanium (La) sehingga disebut </a:t>
          </a:r>
          <a:r>
            <a:rPr lang="id-ID" b="1" dirty="0" smtClean="0"/>
            <a:t>lantanida.</a:t>
          </a:r>
          <a:endParaRPr lang="id-ID" dirty="0"/>
        </a:p>
      </dgm:t>
    </dgm:pt>
    <dgm:pt modelId="{B5BC0D64-D2EB-4FF2-BDC6-1AD8287A6F4C}" type="parTrans" cxnId="{F9E619B1-3844-4C47-982E-A11901A05607}">
      <dgm:prSet/>
      <dgm:spPr/>
      <dgm:t>
        <a:bodyPr/>
        <a:lstStyle/>
        <a:p>
          <a:endParaRPr lang="id-ID"/>
        </a:p>
      </dgm:t>
    </dgm:pt>
    <dgm:pt modelId="{2E3A8E72-1897-48A7-ADB2-9AA8E0986339}" type="sibTrans" cxnId="{F9E619B1-3844-4C47-982E-A11901A05607}">
      <dgm:prSet/>
      <dgm:spPr/>
      <dgm:t>
        <a:bodyPr/>
        <a:lstStyle/>
        <a:p>
          <a:endParaRPr lang="id-ID"/>
        </a:p>
      </dgm:t>
    </dgm:pt>
    <dgm:pt modelId="{A7C87896-73C7-468F-A55E-270378D39579}">
      <dgm:prSet/>
      <dgm:spPr/>
      <dgm:t>
        <a:bodyPr/>
        <a:lstStyle/>
        <a:p>
          <a:pPr rtl="0"/>
          <a:r>
            <a:rPr lang="id-ID" smtClean="0"/>
            <a:t>2)  </a:t>
          </a:r>
          <a:r>
            <a:rPr lang="id-ID" b="1" smtClean="0"/>
            <a:t>Aktinida, yang beranggotakan unsur dengan nomor atom </a:t>
          </a:r>
          <a:r>
            <a:rPr lang="id-ID" smtClean="0"/>
            <a:t>89–102 (14 unsur). Sebanyak 14 unsur ini sangat mirip dengan aktinium sehingga disebut </a:t>
          </a:r>
          <a:r>
            <a:rPr lang="id-ID" b="1" smtClean="0"/>
            <a:t>aktinoida atau aktinida.</a:t>
          </a:r>
          <a:endParaRPr lang="id-ID"/>
        </a:p>
      </dgm:t>
    </dgm:pt>
    <dgm:pt modelId="{B500349E-D5BA-44D2-AF53-7E92455A2EF0}" type="parTrans" cxnId="{555ADB5F-A9B4-42FE-9B79-A800CB4B81EA}">
      <dgm:prSet/>
      <dgm:spPr/>
      <dgm:t>
        <a:bodyPr/>
        <a:lstStyle/>
        <a:p>
          <a:endParaRPr lang="id-ID"/>
        </a:p>
      </dgm:t>
    </dgm:pt>
    <dgm:pt modelId="{30BA64B6-3AC4-40FB-B440-CDBC788BF522}" type="sibTrans" cxnId="{555ADB5F-A9B4-42FE-9B79-A800CB4B81EA}">
      <dgm:prSet/>
      <dgm:spPr/>
      <dgm:t>
        <a:bodyPr/>
        <a:lstStyle/>
        <a:p>
          <a:endParaRPr lang="id-ID"/>
        </a:p>
      </dgm:t>
    </dgm:pt>
    <dgm:pt modelId="{C0A3747C-07A5-46BA-96E0-BD15EF925AC5}" type="pres">
      <dgm:prSet presAssocID="{C6721AC4-4878-4A84-8760-DD32575616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2C70743B-B79B-4738-8A70-F72EC2AFF377}" type="pres">
      <dgm:prSet presAssocID="{4B9B86E7-69CC-4C43-A492-FEA1BE2670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C19A180-AEE9-4BFE-B460-9C18AF67CA77}" type="pres">
      <dgm:prSet presAssocID="{2E3A8E72-1897-48A7-ADB2-9AA8E0986339}" presName="spacer" presStyleCnt="0"/>
      <dgm:spPr/>
    </dgm:pt>
    <dgm:pt modelId="{898B99E5-3B08-4F35-8384-2920790621E7}" type="pres">
      <dgm:prSet presAssocID="{A7C87896-73C7-468F-A55E-270378D3957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ED30A11F-1A64-4AE1-B374-F9975A5F30D6}" type="presOf" srcId="{4B9B86E7-69CC-4C43-A492-FEA1BE267060}" destId="{2C70743B-B79B-4738-8A70-F72EC2AFF377}" srcOrd="0" destOrd="0" presId="urn:microsoft.com/office/officeart/2005/8/layout/vList2"/>
    <dgm:cxn modelId="{340823A6-2112-4287-AD4A-D245C87C5E8F}" type="presOf" srcId="{A7C87896-73C7-468F-A55E-270378D39579}" destId="{898B99E5-3B08-4F35-8384-2920790621E7}" srcOrd="0" destOrd="0" presId="urn:microsoft.com/office/officeart/2005/8/layout/vList2"/>
    <dgm:cxn modelId="{555ADB5F-A9B4-42FE-9B79-A800CB4B81EA}" srcId="{C6721AC4-4878-4A84-8760-DD3257561664}" destId="{A7C87896-73C7-468F-A55E-270378D39579}" srcOrd="1" destOrd="0" parTransId="{B500349E-D5BA-44D2-AF53-7E92455A2EF0}" sibTransId="{30BA64B6-3AC4-40FB-B440-CDBC788BF522}"/>
    <dgm:cxn modelId="{E1ADD9DA-7F63-4615-8CDC-451AFAC57B4F}" type="presOf" srcId="{C6721AC4-4878-4A84-8760-DD3257561664}" destId="{C0A3747C-07A5-46BA-96E0-BD15EF925AC5}" srcOrd="0" destOrd="0" presId="urn:microsoft.com/office/officeart/2005/8/layout/vList2"/>
    <dgm:cxn modelId="{F9E619B1-3844-4C47-982E-A11901A05607}" srcId="{C6721AC4-4878-4A84-8760-DD3257561664}" destId="{4B9B86E7-69CC-4C43-A492-FEA1BE267060}" srcOrd="0" destOrd="0" parTransId="{B5BC0D64-D2EB-4FF2-BDC6-1AD8287A6F4C}" sibTransId="{2E3A8E72-1897-48A7-ADB2-9AA8E0986339}"/>
    <dgm:cxn modelId="{8E1B7DAF-E830-4F8A-A1FA-DDECDB69784F}" type="presParOf" srcId="{C0A3747C-07A5-46BA-96E0-BD15EF925AC5}" destId="{2C70743B-B79B-4738-8A70-F72EC2AFF377}" srcOrd="0" destOrd="0" presId="urn:microsoft.com/office/officeart/2005/8/layout/vList2"/>
    <dgm:cxn modelId="{2C7BF828-D894-4393-B63B-A6A49CB4E630}" type="presParOf" srcId="{C0A3747C-07A5-46BA-96E0-BD15EF925AC5}" destId="{0C19A180-AEE9-4BFE-B460-9C18AF67CA77}" srcOrd="1" destOrd="0" presId="urn:microsoft.com/office/officeart/2005/8/layout/vList2"/>
    <dgm:cxn modelId="{C5844A95-F3D7-47D9-8AD0-EBCFFE12DF8C}" type="presParOf" srcId="{C0A3747C-07A5-46BA-96E0-BD15EF925AC5}" destId="{898B99E5-3B08-4F35-8384-2920790621E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F8F829-E723-447D-BDED-D6B340C65460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id-ID"/>
        </a:p>
      </dgm:t>
    </dgm:pt>
    <dgm:pt modelId="{517FB63C-FB40-4B9A-B3F1-A743CC798A8F}">
      <dgm:prSet/>
      <dgm:spPr/>
      <dgm:t>
        <a:bodyPr/>
        <a:lstStyle/>
        <a:p>
          <a:pPr rtl="0"/>
          <a:r>
            <a:rPr lang="id-ID" dirty="0" smtClean="0"/>
            <a:t>Periode =  nomor kulit terakhir</a:t>
          </a:r>
          <a:endParaRPr lang="id-ID" dirty="0"/>
        </a:p>
      </dgm:t>
    </dgm:pt>
    <dgm:pt modelId="{A193809A-9D7E-458F-802F-8EA887CF005D}" type="parTrans" cxnId="{09C09A60-73D8-4D4B-9BD7-74BE2B77BE4A}">
      <dgm:prSet/>
      <dgm:spPr/>
      <dgm:t>
        <a:bodyPr/>
        <a:lstStyle/>
        <a:p>
          <a:endParaRPr lang="id-ID"/>
        </a:p>
      </dgm:t>
    </dgm:pt>
    <dgm:pt modelId="{0ABC71AC-AC6D-47C3-972F-64790F8CAA36}" type="sibTrans" cxnId="{09C09A60-73D8-4D4B-9BD7-74BE2B77BE4A}">
      <dgm:prSet/>
      <dgm:spPr/>
      <dgm:t>
        <a:bodyPr/>
        <a:lstStyle/>
        <a:p>
          <a:endParaRPr lang="id-ID"/>
        </a:p>
      </dgm:t>
    </dgm:pt>
    <dgm:pt modelId="{AB744C29-60A2-4018-908E-DC22108C6271}">
      <dgm:prSet/>
      <dgm:spPr/>
      <dgm:t>
        <a:bodyPr/>
        <a:lstStyle/>
        <a:p>
          <a:pPr rtl="0"/>
          <a:r>
            <a:rPr lang="id-ID" smtClean="0"/>
            <a:t>Golongan = jumlah elektron valensi</a:t>
          </a:r>
          <a:endParaRPr lang="id-ID"/>
        </a:p>
      </dgm:t>
    </dgm:pt>
    <dgm:pt modelId="{DED0B3B9-1CB5-4067-901E-94FE65A6F49B}" type="parTrans" cxnId="{1B9213F1-8C29-4DE4-AF71-4CB4342E61D8}">
      <dgm:prSet/>
      <dgm:spPr/>
      <dgm:t>
        <a:bodyPr/>
        <a:lstStyle/>
        <a:p>
          <a:endParaRPr lang="id-ID"/>
        </a:p>
      </dgm:t>
    </dgm:pt>
    <dgm:pt modelId="{7794AD5A-0CE0-49AE-9F2E-C463909EF47C}" type="sibTrans" cxnId="{1B9213F1-8C29-4DE4-AF71-4CB4342E61D8}">
      <dgm:prSet/>
      <dgm:spPr/>
      <dgm:t>
        <a:bodyPr/>
        <a:lstStyle/>
        <a:p>
          <a:endParaRPr lang="id-ID"/>
        </a:p>
      </dgm:t>
    </dgm:pt>
    <dgm:pt modelId="{1C31515B-D27E-48A8-9B4C-A97A35618934}" type="pres">
      <dgm:prSet presAssocID="{4EF8F829-E723-447D-BDED-D6B340C654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347F62F3-9281-446A-A0B0-87B6D50ABA8B}" type="pres">
      <dgm:prSet presAssocID="{517FB63C-FB40-4B9A-B3F1-A743CC798A8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1667186-BBCB-4EC9-A198-F7D35D0FBB41}" type="pres">
      <dgm:prSet presAssocID="{0ABC71AC-AC6D-47C3-972F-64790F8CAA36}" presName="spacer" presStyleCnt="0"/>
      <dgm:spPr/>
    </dgm:pt>
    <dgm:pt modelId="{12D4157A-4755-4E76-960E-FC922BD34DD1}" type="pres">
      <dgm:prSet presAssocID="{AB744C29-60A2-4018-908E-DC22108C627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BDC6CEA7-3BF7-4815-A6D3-45BCA9C97362}" type="presOf" srcId="{AB744C29-60A2-4018-908E-DC22108C6271}" destId="{12D4157A-4755-4E76-960E-FC922BD34DD1}" srcOrd="0" destOrd="0" presId="urn:microsoft.com/office/officeart/2005/8/layout/vList2"/>
    <dgm:cxn modelId="{7A30DA8C-AF37-4646-A277-34BCA311EBD8}" type="presOf" srcId="{517FB63C-FB40-4B9A-B3F1-A743CC798A8F}" destId="{347F62F3-9281-446A-A0B0-87B6D50ABA8B}" srcOrd="0" destOrd="0" presId="urn:microsoft.com/office/officeart/2005/8/layout/vList2"/>
    <dgm:cxn modelId="{99122EF1-D680-4B31-AC5E-6E18B9EFD5F4}" type="presOf" srcId="{4EF8F829-E723-447D-BDED-D6B340C65460}" destId="{1C31515B-D27E-48A8-9B4C-A97A35618934}" srcOrd="0" destOrd="0" presId="urn:microsoft.com/office/officeart/2005/8/layout/vList2"/>
    <dgm:cxn modelId="{09C09A60-73D8-4D4B-9BD7-74BE2B77BE4A}" srcId="{4EF8F829-E723-447D-BDED-D6B340C65460}" destId="{517FB63C-FB40-4B9A-B3F1-A743CC798A8F}" srcOrd="0" destOrd="0" parTransId="{A193809A-9D7E-458F-802F-8EA887CF005D}" sibTransId="{0ABC71AC-AC6D-47C3-972F-64790F8CAA36}"/>
    <dgm:cxn modelId="{1B9213F1-8C29-4DE4-AF71-4CB4342E61D8}" srcId="{4EF8F829-E723-447D-BDED-D6B340C65460}" destId="{AB744C29-60A2-4018-908E-DC22108C6271}" srcOrd="1" destOrd="0" parTransId="{DED0B3B9-1CB5-4067-901E-94FE65A6F49B}" sibTransId="{7794AD5A-0CE0-49AE-9F2E-C463909EF47C}"/>
    <dgm:cxn modelId="{66C141A2-A6C7-4982-A067-D8E6B4DCB751}" type="presParOf" srcId="{1C31515B-D27E-48A8-9B4C-A97A35618934}" destId="{347F62F3-9281-446A-A0B0-87B6D50ABA8B}" srcOrd="0" destOrd="0" presId="urn:microsoft.com/office/officeart/2005/8/layout/vList2"/>
    <dgm:cxn modelId="{D039459A-D96B-48BB-9ADC-1C834754085B}" type="presParOf" srcId="{1C31515B-D27E-48A8-9B4C-A97A35618934}" destId="{A1667186-BBCB-4EC9-A198-F7D35D0FBB41}" srcOrd="1" destOrd="0" presId="urn:microsoft.com/office/officeart/2005/8/layout/vList2"/>
    <dgm:cxn modelId="{47E90C5D-2C94-4AC2-9F58-D3B2D0BE449B}" type="presParOf" srcId="{1C31515B-D27E-48A8-9B4C-A97A35618934}" destId="{12D4157A-4755-4E76-960E-FC922BD34DD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B0BF6D-CFE6-4857-8F96-56C9A34D3863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0E86889D-FE15-41F1-982E-AC51B0AD0D8A}">
      <dgm:prSet/>
      <dgm:spPr/>
      <dgm:t>
        <a:bodyPr/>
        <a:lstStyle/>
        <a:p>
          <a:pPr rtl="0"/>
          <a:r>
            <a:rPr lang="id-ID" dirty="0" smtClean="0"/>
            <a:t>Blok s : golongan IA dan IIA</a:t>
          </a:r>
          <a:endParaRPr lang="id-ID" dirty="0"/>
        </a:p>
      </dgm:t>
    </dgm:pt>
    <dgm:pt modelId="{3372C95E-2D9A-4DF4-AF43-BF25CA0BA0CA}" type="parTrans" cxnId="{7E2CEDE4-0E0A-4543-8DCA-59E4CC2AFCEA}">
      <dgm:prSet/>
      <dgm:spPr/>
      <dgm:t>
        <a:bodyPr/>
        <a:lstStyle/>
        <a:p>
          <a:endParaRPr lang="id-ID"/>
        </a:p>
      </dgm:t>
    </dgm:pt>
    <dgm:pt modelId="{365289E0-7937-4CAB-B092-1DFD49D7ACCD}" type="sibTrans" cxnId="{7E2CEDE4-0E0A-4543-8DCA-59E4CC2AFCEA}">
      <dgm:prSet/>
      <dgm:spPr/>
      <dgm:t>
        <a:bodyPr/>
        <a:lstStyle/>
        <a:p>
          <a:endParaRPr lang="id-ID"/>
        </a:p>
      </dgm:t>
    </dgm:pt>
    <dgm:pt modelId="{505AD3E2-92CA-4820-B1EF-900BAD117A34}">
      <dgm:prSet/>
      <dgm:spPr/>
      <dgm:t>
        <a:bodyPr/>
        <a:lstStyle/>
        <a:p>
          <a:pPr rtl="0"/>
          <a:r>
            <a:rPr lang="id-ID" dirty="0" smtClean="0"/>
            <a:t>Blok p : golongan IIIA sampai dengan VIIIA</a:t>
          </a:r>
          <a:endParaRPr lang="id-ID" dirty="0"/>
        </a:p>
      </dgm:t>
    </dgm:pt>
    <dgm:pt modelId="{E205D56B-F1C6-400A-BF85-8B7B1331C53F}" type="parTrans" cxnId="{D6E15957-8251-4CAF-BE71-8C4E636E2F56}">
      <dgm:prSet/>
      <dgm:spPr/>
      <dgm:t>
        <a:bodyPr/>
        <a:lstStyle/>
        <a:p>
          <a:endParaRPr lang="id-ID"/>
        </a:p>
      </dgm:t>
    </dgm:pt>
    <dgm:pt modelId="{1C154AB7-737F-4103-8492-7D517430820D}" type="sibTrans" cxnId="{D6E15957-8251-4CAF-BE71-8C4E636E2F56}">
      <dgm:prSet/>
      <dgm:spPr/>
      <dgm:t>
        <a:bodyPr/>
        <a:lstStyle/>
        <a:p>
          <a:endParaRPr lang="id-ID"/>
        </a:p>
      </dgm:t>
    </dgm:pt>
    <dgm:pt modelId="{0700DBA5-446C-47E5-9FC6-20664EF14C31}">
      <dgm:prSet/>
      <dgm:spPr/>
      <dgm:t>
        <a:bodyPr/>
        <a:lstStyle/>
        <a:p>
          <a:pPr rtl="0"/>
          <a:r>
            <a:rPr lang="id-ID" dirty="0" smtClean="0"/>
            <a:t>Blok d : golongan IIIB sampai dengan IIB</a:t>
          </a:r>
          <a:endParaRPr lang="id-ID" dirty="0"/>
        </a:p>
      </dgm:t>
    </dgm:pt>
    <dgm:pt modelId="{0E0FD6AF-37C0-4D61-A47C-A1A297411603}" type="parTrans" cxnId="{AE85DEB8-ADA1-4B5C-A859-4EE9CBD5C6A0}">
      <dgm:prSet/>
      <dgm:spPr/>
      <dgm:t>
        <a:bodyPr/>
        <a:lstStyle/>
        <a:p>
          <a:endParaRPr lang="id-ID"/>
        </a:p>
      </dgm:t>
    </dgm:pt>
    <dgm:pt modelId="{947B0449-2335-4345-A8BB-A7BD49636A75}" type="sibTrans" cxnId="{AE85DEB8-ADA1-4B5C-A859-4EE9CBD5C6A0}">
      <dgm:prSet/>
      <dgm:spPr/>
      <dgm:t>
        <a:bodyPr/>
        <a:lstStyle/>
        <a:p>
          <a:endParaRPr lang="id-ID"/>
        </a:p>
      </dgm:t>
    </dgm:pt>
    <dgm:pt modelId="{5944F5CC-65AC-4A01-9441-C529A57F0C4F}">
      <dgm:prSet/>
      <dgm:spPr/>
      <dgm:t>
        <a:bodyPr/>
        <a:lstStyle/>
        <a:p>
          <a:pPr rtl="0"/>
          <a:r>
            <a:rPr lang="es-ES" dirty="0" err="1" smtClean="0"/>
            <a:t>Blok</a:t>
          </a:r>
          <a:r>
            <a:rPr lang="es-ES" dirty="0" smtClean="0"/>
            <a:t> f : </a:t>
          </a:r>
          <a:r>
            <a:rPr lang="es-ES" dirty="0" err="1" smtClean="0"/>
            <a:t>lantanida</a:t>
          </a:r>
          <a:r>
            <a:rPr lang="es-ES" dirty="0" smtClean="0"/>
            <a:t> dan </a:t>
          </a:r>
          <a:r>
            <a:rPr lang="es-ES" dirty="0" err="1" smtClean="0"/>
            <a:t>aktinida</a:t>
          </a:r>
          <a:endParaRPr lang="id-ID" dirty="0"/>
        </a:p>
      </dgm:t>
    </dgm:pt>
    <dgm:pt modelId="{014D7B2E-079A-46A5-9694-89928922EF2D}" type="parTrans" cxnId="{BD8F9ECF-6EE2-430E-821C-F689A8FE6B4A}">
      <dgm:prSet/>
      <dgm:spPr/>
      <dgm:t>
        <a:bodyPr/>
        <a:lstStyle/>
        <a:p>
          <a:endParaRPr lang="id-ID"/>
        </a:p>
      </dgm:t>
    </dgm:pt>
    <dgm:pt modelId="{230136FE-40D6-4313-9A53-10611A79707D}" type="sibTrans" cxnId="{BD8F9ECF-6EE2-430E-821C-F689A8FE6B4A}">
      <dgm:prSet/>
      <dgm:spPr/>
      <dgm:t>
        <a:bodyPr/>
        <a:lstStyle/>
        <a:p>
          <a:endParaRPr lang="id-ID"/>
        </a:p>
      </dgm:t>
    </dgm:pt>
    <dgm:pt modelId="{78ADF2BB-C9B8-41B8-9C3E-D5AA593B4FA7}" type="pres">
      <dgm:prSet presAssocID="{27B0BF6D-CFE6-4857-8F96-56C9A34D386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0D9100F7-B791-49E5-9F04-FBFFD210B323}" type="pres">
      <dgm:prSet presAssocID="{0E86889D-FE15-41F1-982E-AC51B0AD0D8A}" presName="composite" presStyleCnt="0"/>
      <dgm:spPr/>
    </dgm:pt>
    <dgm:pt modelId="{88EAE34A-E5AB-4ED6-887B-471D07065508}" type="pres">
      <dgm:prSet presAssocID="{0E86889D-FE15-41F1-982E-AC51B0AD0D8A}" presName="imgShp" presStyleLbl="fgImgPlace1" presStyleIdx="0" presStyleCnt="4"/>
      <dgm:spPr/>
    </dgm:pt>
    <dgm:pt modelId="{2BC0E852-8E8C-48AE-9917-257605C2B35F}" type="pres">
      <dgm:prSet presAssocID="{0E86889D-FE15-41F1-982E-AC51B0AD0D8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522B595-0FC0-41D8-AD5C-10F7C7D59DC1}" type="pres">
      <dgm:prSet presAssocID="{365289E0-7937-4CAB-B092-1DFD49D7ACCD}" presName="spacing" presStyleCnt="0"/>
      <dgm:spPr/>
    </dgm:pt>
    <dgm:pt modelId="{B4DBE98E-EF8F-42B1-97A0-9E45BAB43787}" type="pres">
      <dgm:prSet presAssocID="{505AD3E2-92CA-4820-B1EF-900BAD117A34}" presName="composite" presStyleCnt="0"/>
      <dgm:spPr/>
    </dgm:pt>
    <dgm:pt modelId="{FED9A0A5-F3DA-4861-BC70-35DD97D9FB14}" type="pres">
      <dgm:prSet presAssocID="{505AD3E2-92CA-4820-B1EF-900BAD117A34}" presName="imgShp" presStyleLbl="fgImgPlace1" presStyleIdx="1" presStyleCnt="4"/>
      <dgm:spPr/>
    </dgm:pt>
    <dgm:pt modelId="{095E504E-23A2-4BDC-BE87-671A6F421400}" type="pres">
      <dgm:prSet presAssocID="{505AD3E2-92CA-4820-B1EF-900BAD117A34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A121B36-6ECB-406D-98F3-E0B93C8AC458}" type="pres">
      <dgm:prSet presAssocID="{1C154AB7-737F-4103-8492-7D517430820D}" presName="spacing" presStyleCnt="0"/>
      <dgm:spPr/>
    </dgm:pt>
    <dgm:pt modelId="{851EDCD9-AB17-4298-AA7B-A643F3A86187}" type="pres">
      <dgm:prSet presAssocID="{0700DBA5-446C-47E5-9FC6-20664EF14C31}" presName="composite" presStyleCnt="0"/>
      <dgm:spPr/>
    </dgm:pt>
    <dgm:pt modelId="{7D32D475-02FE-43AE-AA08-90C6245789D5}" type="pres">
      <dgm:prSet presAssocID="{0700DBA5-446C-47E5-9FC6-20664EF14C31}" presName="imgShp" presStyleLbl="fgImgPlace1" presStyleIdx="2" presStyleCnt="4"/>
      <dgm:spPr/>
    </dgm:pt>
    <dgm:pt modelId="{8BA2BC89-F44C-4EEC-A3F1-75714326DA00}" type="pres">
      <dgm:prSet presAssocID="{0700DBA5-446C-47E5-9FC6-20664EF14C31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F35E88D-6E60-481F-B01D-DFCD01CC9316}" type="pres">
      <dgm:prSet presAssocID="{947B0449-2335-4345-A8BB-A7BD49636A75}" presName="spacing" presStyleCnt="0"/>
      <dgm:spPr/>
    </dgm:pt>
    <dgm:pt modelId="{85A2C7E1-9348-4CCF-B62C-B8333083D9A1}" type="pres">
      <dgm:prSet presAssocID="{5944F5CC-65AC-4A01-9441-C529A57F0C4F}" presName="composite" presStyleCnt="0"/>
      <dgm:spPr/>
    </dgm:pt>
    <dgm:pt modelId="{2A1522ED-B270-41A0-A904-E8ED6A7F3B17}" type="pres">
      <dgm:prSet presAssocID="{5944F5CC-65AC-4A01-9441-C529A57F0C4F}" presName="imgShp" presStyleLbl="fgImgPlace1" presStyleIdx="3" presStyleCnt="4"/>
      <dgm:spPr/>
    </dgm:pt>
    <dgm:pt modelId="{5337975E-0A8C-4AE7-A70B-4180445242D6}" type="pres">
      <dgm:prSet presAssocID="{5944F5CC-65AC-4A01-9441-C529A57F0C4F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D6E15957-8251-4CAF-BE71-8C4E636E2F56}" srcId="{27B0BF6D-CFE6-4857-8F96-56C9A34D3863}" destId="{505AD3E2-92CA-4820-B1EF-900BAD117A34}" srcOrd="1" destOrd="0" parTransId="{E205D56B-F1C6-400A-BF85-8B7B1331C53F}" sibTransId="{1C154AB7-737F-4103-8492-7D517430820D}"/>
    <dgm:cxn modelId="{2730906E-6552-4EBD-80E8-646EF3C9A59A}" type="presOf" srcId="{0E86889D-FE15-41F1-982E-AC51B0AD0D8A}" destId="{2BC0E852-8E8C-48AE-9917-257605C2B35F}" srcOrd="0" destOrd="0" presId="urn:microsoft.com/office/officeart/2005/8/layout/vList3"/>
    <dgm:cxn modelId="{0BBF451D-EFC4-4BE2-9E1A-10B2AA15394A}" type="presOf" srcId="{505AD3E2-92CA-4820-B1EF-900BAD117A34}" destId="{095E504E-23A2-4BDC-BE87-671A6F421400}" srcOrd="0" destOrd="0" presId="urn:microsoft.com/office/officeart/2005/8/layout/vList3"/>
    <dgm:cxn modelId="{AD519E8D-3D6F-48D7-A639-F2C3037F6BB7}" type="presOf" srcId="{5944F5CC-65AC-4A01-9441-C529A57F0C4F}" destId="{5337975E-0A8C-4AE7-A70B-4180445242D6}" srcOrd="0" destOrd="0" presId="urn:microsoft.com/office/officeart/2005/8/layout/vList3"/>
    <dgm:cxn modelId="{660275EE-E7E3-4D6F-A3F0-6A4DF65E7771}" type="presOf" srcId="{0700DBA5-446C-47E5-9FC6-20664EF14C31}" destId="{8BA2BC89-F44C-4EEC-A3F1-75714326DA00}" srcOrd="0" destOrd="0" presId="urn:microsoft.com/office/officeart/2005/8/layout/vList3"/>
    <dgm:cxn modelId="{BD8F9ECF-6EE2-430E-821C-F689A8FE6B4A}" srcId="{27B0BF6D-CFE6-4857-8F96-56C9A34D3863}" destId="{5944F5CC-65AC-4A01-9441-C529A57F0C4F}" srcOrd="3" destOrd="0" parTransId="{014D7B2E-079A-46A5-9694-89928922EF2D}" sibTransId="{230136FE-40D6-4313-9A53-10611A79707D}"/>
    <dgm:cxn modelId="{1EE000F3-2E2D-4184-8D30-3CE2D4016C25}" type="presOf" srcId="{27B0BF6D-CFE6-4857-8F96-56C9A34D3863}" destId="{78ADF2BB-C9B8-41B8-9C3E-D5AA593B4FA7}" srcOrd="0" destOrd="0" presId="urn:microsoft.com/office/officeart/2005/8/layout/vList3"/>
    <dgm:cxn modelId="{7E2CEDE4-0E0A-4543-8DCA-59E4CC2AFCEA}" srcId="{27B0BF6D-CFE6-4857-8F96-56C9A34D3863}" destId="{0E86889D-FE15-41F1-982E-AC51B0AD0D8A}" srcOrd="0" destOrd="0" parTransId="{3372C95E-2D9A-4DF4-AF43-BF25CA0BA0CA}" sibTransId="{365289E0-7937-4CAB-B092-1DFD49D7ACCD}"/>
    <dgm:cxn modelId="{AE85DEB8-ADA1-4B5C-A859-4EE9CBD5C6A0}" srcId="{27B0BF6D-CFE6-4857-8F96-56C9A34D3863}" destId="{0700DBA5-446C-47E5-9FC6-20664EF14C31}" srcOrd="2" destOrd="0" parTransId="{0E0FD6AF-37C0-4D61-A47C-A1A297411603}" sibTransId="{947B0449-2335-4345-A8BB-A7BD49636A75}"/>
    <dgm:cxn modelId="{A82CFCC9-B9D5-4867-BCFE-F5AAD0A2DD8D}" type="presParOf" srcId="{78ADF2BB-C9B8-41B8-9C3E-D5AA593B4FA7}" destId="{0D9100F7-B791-49E5-9F04-FBFFD210B323}" srcOrd="0" destOrd="0" presId="urn:microsoft.com/office/officeart/2005/8/layout/vList3"/>
    <dgm:cxn modelId="{4D406988-96E8-4732-AE49-5D3C4D9E699B}" type="presParOf" srcId="{0D9100F7-B791-49E5-9F04-FBFFD210B323}" destId="{88EAE34A-E5AB-4ED6-887B-471D07065508}" srcOrd="0" destOrd="0" presId="urn:microsoft.com/office/officeart/2005/8/layout/vList3"/>
    <dgm:cxn modelId="{68118C65-F21F-4609-864B-4E309C1C473A}" type="presParOf" srcId="{0D9100F7-B791-49E5-9F04-FBFFD210B323}" destId="{2BC0E852-8E8C-48AE-9917-257605C2B35F}" srcOrd="1" destOrd="0" presId="urn:microsoft.com/office/officeart/2005/8/layout/vList3"/>
    <dgm:cxn modelId="{3795B211-B485-40F2-8D46-ACEB84DEEF17}" type="presParOf" srcId="{78ADF2BB-C9B8-41B8-9C3E-D5AA593B4FA7}" destId="{3522B595-0FC0-41D8-AD5C-10F7C7D59DC1}" srcOrd="1" destOrd="0" presId="urn:microsoft.com/office/officeart/2005/8/layout/vList3"/>
    <dgm:cxn modelId="{F9A15028-107A-4A13-B83C-5526A46C9C2F}" type="presParOf" srcId="{78ADF2BB-C9B8-41B8-9C3E-D5AA593B4FA7}" destId="{B4DBE98E-EF8F-42B1-97A0-9E45BAB43787}" srcOrd="2" destOrd="0" presId="urn:microsoft.com/office/officeart/2005/8/layout/vList3"/>
    <dgm:cxn modelId="{805EE3ED-5E02-4287-89C2-999FA7CC2ACE}" type="presParOf" srcId="{B4DBE98E-EF8F-42B1-97A0-9E45BAB43787}" destId="{FED9A0A5-F3DA-4861-BC70-35DD97D9FB14}" srcOrd="0" destOrd="0" presId="urn:microsoft.com/office/officeart/2005/8/layout/vList3"/>
    <dgm:cxn modelId="{7F980A77-2A3F-40EE-AD91-97D009935669}" type="presParOf" srcId="{B4DBE98E-EF8F-42B1-97A0-9E45BAB43787}" destId="{095E504E-23A2-4BDC-BE87-671A6F421400}" srcOrd="1" destOrd="0" presId="urn:microsoft.com/office/officeart/2005/8/layout/vList3"/>
    <dgm:cxn modelId="{425F3411-8BA2-4E64-A585-B6B8F70D8E85}" type="presParOf" srcId="{78ADF2BB-C9B8-41B8-9C3E-D5AA593B4FA7}" destId="{FA121B36-6ECB-406D-98F3-E0B93C8AC458}" srcOrd="3" destOrd="0" presId="urn:microsoft.com/office/officeart/2005/8/layout/vList3"/>
    <dgm:cxn modelId="{C936DA23-10FF-494C-9CA1-5D34B8ACD0D5}" type="presParOf" srcId="{78ADF2BB-C9B8-41B8-9C3E-D5AA593B4FA7}" destId="{851EDCD9-AB17-4298-AA7B-A643F3A86187}" srcOrd="4" destOrd="0" presId="urn:microsoft.com/office/officeart/2005/8/layout/vList3"/>
    <dgm:cxn modelId="{8F500F70-4432-4470-8316-4E740AB23CB6}" type="presParOf" srcId="{851EDCD9-AB17-4298-AA7B-A643F3A86187}" destId="{7D32D475-02FE-43AE-AA08-90C6245789D5}" srcOrd="0" destOrd="0" presId="urn:microsoft.com/office/officeart/2005/8/layout/vList3"/>
    <dgm:cxn modelId="{88632F27-D082-477B-A95C-5FC2E38809F7}" type="presParOf" srcId="{851EDCD9-AB17-4298-AA7B-A643F3A86187}" destId="{8BA2BC89-F44C-4EEC-A3F1-75714326DA00}" srcOrd="1" destOrd="0" presId="urn:microsoft.com/office/officeart/2005/8/layout/vList3"/>
    <dgm:cxn modelId="{6EE5783E-67F4-45F0-A195-00BE42D2FCCE}" type="presParOf" srcId="{78ADF2BB-C9B8-41B8-9C3E-D5AA593B4FA7}" destId="{9F35E88D-6E60-481F-B01D-DFCD01CC9316}" srcOrd="5" destOrd="0" presId="urn:microsoft.com/office/officeart/2005/8/layout/vList3"/>
    <dgm:cxn modelId="{3B72C0AB-5799-490F-A979-02296FDF50DA}" type="presParOf" srcId="{78ADF2BB-C9B8-41B8-9C3E-D5AA593B4FA7}" destId="{85A2C7E1-9348-4CCF-B62C-B8333083D9A1}" srcOrd="6" destOrd="0" presId="urn:microsoft.com/office/officeart/2005/8/layout/vList3"/>
    <dgm:cxn modelId="{12199681-DA5D-4C26-8918-8E958128FC0F}" type="presParOf" srcId="{85A2C7E1-9348-4CCF-B62C-B8333083D9A1}" destId="{2A1522ED-B270-41A0-A904-E8ED6A7F3B17}" srcOrd="0" destOrd="0" presId="urn:microsoft.com/office/officeart/2005/8/layout/vList3"/>
    <dgm:cxn modelId="{91532D7F-FAC8-4D3F-BBBA-E23FC49A4C27}" type="presParOf" srcId="{85A2C7E1-9348-4CCF-B62C-B8333083D9A1}" destId="{5337975E-0A8C-4AE7-A70B-4180445242D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A2002C5-7E3B-4309-B71A-B3D0073AF0F1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BBAEEB35-9208-4496-ADBA-B32FF85FC22A}">
      <dgm:prSet/>
      <dgm:spPr/>
      <dgm:t>
        <a:bodyPr/>
        <a:lstStyle/>
        <a:p>
          <a:pPr rtl="0"/>
          <a:r>
            <a:rPr lang="nn-NO" smtClean="0"/>
            <a:t>Untuk unsur-unsur segolongan, semakin banyak kulit atom,</a:t>
          </a:r>
          <a:r>
            <a:rPr lang="id-ID" smtClean="0"/>
            <a:t> semakin besar jari-jarinya.</a:t>
          </a:r>
          <a:endParaRPr lang="id-ID"/>
        </a:p>
      </dgm:t>
    </dgm:pt>
    <dgm:pt modelId="{AC1BC2ED-D1CD-4FD0-89CA-2A0860621213}" type="parTrans" cxnId="{5A539B1E-EE3C-47AE-9819-0EBD74F0B55E}">
      <dgm:prSet/>
      <dgm:spPr/>
      <dgm:t>
        <a:bodyPr/>
        <a:lstStyle/>
        <a:p>
          <a:endParaRPr lang="id-ID"/>
        </a:p>
      </dgm:t>
    </dgm:pt>
    <dgm:pt modelId="{5EDAC198-01B6-4F4B-BE6E-21AB12A17E83}" type="sibTrans" cxnId="{5A539B1E-EE3C-47AE-9819-0EBD74F0B55E}">
      <dgm:prSet/>
      <dgm:spPr/>
      <dgm:t>
        <a:bodyPr/>
        <a:lstStyle/>
        <a:p>
          <a:endParaRPr lang="id-ID"/>
        </a:p>
      </dgm:t>
    </dgm:pt>
    <dgm:pt modelId="{27A89663-DA70-4F31-80FC-305269817B6C}">
      <dgm:prSet/>
      <dgm:spPr/>
      <dgm:t>
        <a:bodyPr/>
        <a:lstStyle/>
        <a:p>
          <a:pPr rtl="0"/>
          <a:r>
            <a:rPr lang="id-ID" smtClean="0"/>
            <a:t>Untuk unsur-unsur seperiode, semakin besar muatan inti, semakin kuat gaya tarik inti terhadap elektron sehingga semakin kecil jari-jarinya.</a:t>
          </a:r>
          <a:endParaRPr lang="id-ID"/>
        </a:p>
      </dgm:t>
    </dgm:pt>
    <dgm:pt modelId="{C58B3913-E291-46AF-9167-B112F95C1A62}" type="parTrans" cxnId="{151EBEFB-63A4-47D5-B69E-107A74E7D064}">
      <dgm:prSet/>
      <dgm:spPr/>
      <dgm:t>
        <a:bodyPr/>
        <a:lstStyle/>
        <a:p>
          <a:endParaRPr lang="id-ID"/>
        </a:p>
      </dgm:t>
    </dgm:pt>
    <dgm:pt modelId="{7AD70DF7-EA77-42A8-B837-9C560E76C68E}" type="sibTrans" cxnId="{151EBEFB-63A4-47D5-B69E-107A74E7D064}">
      <dgm:prSet/>
      <dgm:spPr/>
      <dgm:t>
        <a:bodyPr/>
        <a:lstStyle/>
        <a:p>
          <a:endParaRPr lang="id-ID"/>
        </a:p>
      </dgm:t>
    </dgm:pt>
    <dgm:pt modelId="{EF88160D-A3F6-41A9-A0CD-27B3100D6E75}" type="pres">
      <dgm:prSet presAssocID="{0A2002C5-7E3B-4309-B71A-B3D0073AF0F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68FDAAFE-8EC1-4803-8AB0-D4DDA84E23EC}" type="pres">
      <dgm:prSet presAssocID="{0A2002C5-7E3B-4309-B71A-B3D0073AF0F1}" presName="arrow" presStyleLbl="bgShp" presStyleIdx="0" presStyleCnt="1"/>
      <dgm:spPr/>
      <dgm:t>
        <a:bodyPr/>
        <a:lstStyle/>
        <a:p>
          <a:endParaRPr lang="id-ID"/>
        </a:p>
      </dgm:t>
    </dgm:pt>
    <dgm:pt modelId="{67904713-FF8B-4D3E-99C3-60CCB0BA8568}" type="pres">
      <dgm:prSet presAssocID="{0A2002C5-7E3B-4309-B71A-B3D0073AF0F1}" presName="linearProcess" presStyleCnt="0"/>
      <dgm:spPr/>
      <dgm:t>
        <a:bodyPr/>
        <a:lstStyle/>
        <a:p>
          <a:endParaRPr lang="id-ID"/>
        </a:p>
      </dgm:t>
    </dgm:pt>
    <dgm:pt modelId="{30AB5427-3F85-422B-9B7C-3C91B0E13F94}" type="pres">
      <dgm:prSet presAssocID="{BBAEEB35-9208-4496-ADBA-B32FF85FC22A}" presName="textNode" presStyleLbl="node1" presStyleIdx="0" presStyleCnt="2" custScaleY="186573" custLinFactX="-3874" custLinFactNeighborX="-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15D066A-BDFA-4E59-BAF7-D9C7B7438CF7}" type="pres">
      <dgm:prSet presAssocID="{5EDAC198-01B6-4F4B-BE6E-21AB12A17E83}" presName="sibTrans" presStyleCnt="0"/>
      <dgm:spPr/>
      <dgm:t>
        <a:bodyPr/>
        <a:lstStyle/>
        <a:p>
          <a:endParaRPr lang="id-ID"/>
        </a:p>
      </dgm:t>
    </dgm:pt>
    <dgm:pt modelId="{0F3E8E75-22A9-4755-9B73-29B35BC67BD0}" type="pres">
      <dgm:prSet presAssocID="{27A89663-DA70-4F31-80FC-305269817B6C}" presName="textNode" presStyleLbl="node1" presStyleIdx="1" presStyleCnt="2" custScaleY="186573" custLinFactX="-3690" custLinFactNeighborX="-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151EBEFB-63A4-47D5-B69E-107A74E7D064}" srcId="{0A2002C5-7E3B-4309-B71A-B3D0073AF0F1}" destId="{27A89663-DA70-4F31-80FC-305269817B6C}" srcOrd="1" destOrd="0" parTransId="{C58B3913-E291-46AF-9167-B112F95C1A62}" sibTransId="{7AD70DF7-EA77-42A8-B837-9C560E76C68E}"/>
    <dgm:cxn modelId="{D3885D7D-81F6-4691-A7AA-3C7E2BD7004D}" type="presOf" srcId="{BBAEEB35-9208-4496-ADBA-B32FF85FC22A}" destId="{30AB5427-3F85-422B-9B7C-3C91B0E13F94}" srcOrd="0" destOrd="0" presId="urn:microsoft.com/office/officeart/2005/8/layout/hProcess9"/>
    <dgm:cxn modelId="{FE9C0D6E-0785-4E34-8CF4-EE649E2AD9D8}" type="presOf" srcId="{27A89663-DA70-4F31-80FC-305269817B6C}" destId="{0F3E8E75-22A9-4755-9B73-29B35BC67BD0}" srcOrd="0" destOrd="0" presId="urn:microsoft.com/office/officeart/2005/8/layout/hProcess9"/>
    <dgm:cxn modelId="{5A539B1E-EE3C-47AE-9819-0EBD74F0B55E}" srcId="{0A2002C5-7E3B-4309-B71A-B3D0073AF0F1}" destId="{BBAEEB35-9208-4496-ADBA-B32FF85FC22A}" srcOrd="0" destOrd="0" parTransId="{AC1BC2ED-D1CD-4FD0-89CA-2A0860621213}" sibTransId="{5EDAC198-01B6-4F4B-BE6E-21AB12A17E83}"/>
    <dgm:cxn modelId="{1277260B-EFAF-4FAA-A66F-122DA8F99ADB}" type="presOf" srcId="{0A2002C5-7E3B-4309-B71A-B3D0073AF0F1}" destId="{EF88160D-A3F6-41A9-A0CD-27B3100D6E75}" srcOrd="0" destOrd="0" presId="urn:microsoft.com/office/officeart/2005/8/layout/hProcess9"/>
    <dgm:cxn modelId="{D35BFAB0-B083-4BA2-8F45-81DB082D710A}" type="presParOf" srcId="{EF88160D-A3F6-41A9-A0CD-27B3100D6E75}" destId="{68FDAAFE-8EC1-4803-8AB0-D4DDA84E23EC}" srcOrd="0" destOrd="0" presId="urn:microsoft.com/office/officeart/2005/8/layout/hProcess9"/>
    <dgm:cxn modelId="{8EEDBCAF-C804-401D-A4D5-E39B08977DBE}" type="presParOf" srcId="{EF88160D-A3F6-41A9-A0CD-27B3100D6E75}" destId="{67904713-FF8B-4D3E-99C3-60CCB0BA8568}" srcOrd="1" destOrd="0" presId="urn:microsoft.com/office/officeart/2005/8/layout/hProcess9"/>
    <dgm:cxn modelId="{843A5FF4-153C-441F-8D1C-495169F466F8}" type="presParOf" srcId="{67904713-FF8B-4D3E-99C3-60CCB0BA8568}" destId="{30AB5427-3F85-422B-9B7C-3C91B0E13F94}" srcOrd="0" destOrd="0" presId="urn:microsoft.com/office/officeart/2005/8/layout/hProcess9"/>
    <dgm:cxn modelId="{726F6D3D-1D82-4117-A6D3-F782E47AF077}" type="presParOf" srcId="{67904713-FF8B-4D3E-99C3-60CCB0BA8568}" destId="{D15D066A-BDFA-4E59-BAF7-D9C7B7438CF7}" srcOrd="1" destOrd="0" presId="urn:microsoft.com/office/officeart/2005/8/layout/hProcess9"/>
    <dgm:cxn modelId="{8FF3C441-C5EC-4207-8790-55810217BEDE}" type="presParOf" srcId="{67904713-FF8B-4D3E-99C3-60CCB0BA8568}" destId="{0F3E8E75-22A9-4755-9B73-29B35BC67BD0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09D64CD-C4DD-4410-BE0A-2C6DC0B2F13C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954BB926-F404-492F-81D0-D0B978B5B962}">
      <dgm:prSet/>
      <dgm:spPr/>
      <dgm:t>
        <a:bodyPr/>
        <a:lstStyle/>
        <a:p>
          <a:pPr rtl="0"/>
          <a:r>
            <a:rPr lang="id-ID" dirty="0" smtClean="0"/>
            <a:t>a. Dalam satu golongan dari atas ke bawah, jari-jari atom bertambah besar sehingga gaya tarik inti terhadap elektron </a:t>
          </a:r>
          <a:r>
            <a:rPr lang="fi-FI" dirty="0" smtClean="0"/>
            <a:t>terluar semakin lemah. Oleh karena itu, energi ionisasi</a:t>
          </a:r>
          <a:r>
            <a:rPr lang="id-ID" dirty="0" smtClean="0"/>
            <a:t> berkurang. </a:t>
          </a:r>
          <a:endParaRPr lang="id-ID" dirty="0"/>
        </a:p>
      </dgm:t>
    </dgm:pt>
    <dgm:pt modelId="{E2ADB5EE-7C82-4A87-A133-69C9E5A49080}" type="parTrans" cxnId="{0150F297-1F80-402A-9FD3-13D24284C356}">
      <dgm:prSet/>
      <dgm:spPr/>
      <dgm:t>
        <a:bodyPr/>
        <a:lstStyle/>
        <a:p>
          <a:endParaRPr lang="id-ID"/>
        </a:p>
      </dgm:t>
    </dgm:pt>
    <dgm:pt modelId="{9F02D718-4572-4C5D-BF01-6C5945FBF828}" type="sibTrans" cxnId="{0150F297-1F80-402A-9FD3-13D24284C356}">
      <dgm:prSet/>
      <dgm:spPr/>
      <dgm:t>
        <a:bodyPr/>
        <a:lstStyle/>
        <a:p>
          <a:endParaRPr lang="id-ID"/>
        </a:p>
      </dgm:t>
    </dgm:pt>
    <dgm:pt modelId="{86CCDDB9-17C4-4E40-8DC9-6FB1874303DD}">
      <dgm:prSet/>
      <dgm:spPr/>
      <dgm:t>
        <a:bodyPr/>
        <a:lstStyle/>
        <a:p>
          <a:pPr rtl="0"/>
          <a:r>
            <a:rPr lang="id-ID" smtClean="0"/>
            <a:t>b. Dalam satu periode, sebagaimana telah dijelaskan ketika </a:t>
          </a:r>
          <a:r>
            <a:rPr lang="pt-BR" smtClean="0"/>
            <a:t>membahas jari-jari atom, gaya tarik inti bertambah. Oleh</a:t>
          </a:r>
          <a:r>
            <a:rPr lang="id-ID" smtClean="0"/>
            <a:t> karena itu, energi ionisasi juga bertambah.</a:t>
          </a:r>
          <a:endParaRPr lang="id-ID"/>
        </a:p>
      </dgm:t>
    </dgm:pt>
    <dgm:pt modelId="{921A3DAF-1943-4E0C-8EA6-7095248AD171}" type="parTrans" cxnId="{6228B6BA-259E-45AE-980C-B629B2569C3B}">
      <dgm:prSet/>
      <dgm:spPr/>
      <dgm:t>
        <a:bodyPr/>
        <a:lstStyle/>
        <a:p>
          <a:endParaRPr lang="id-ID"/>
        </a:p>
      </dgm:t>
    </dgm:pt>
    <dgm:pt modelId="{3AD91B04-F739-44B8-82B9-3D7EA8203665}" type="sibTrans" cxnId="{6228B6BA-259E-45AE-980C-B629B2569C3B}">
      <dgm:prSet/>
      <dgm:spPr/>
      <dgm:t>
        <a:bodyPr/>
        <a:lstStyle/>
        <a:p>
          <a:endParaRPr lang="id-ID"/>
        </a:p>
      </dgm:t>
    </dgm:pt>
    <dgm:pt modelId="{A9C00330-B4B5-497D-AD02-AD2C24FC6257}" type="pres">
      <dgm:prSet presAssocID="{709D64CD-C4DD-4410-BE0A-2C6DC0B2F1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EB3E9E72-EA2C-4237-B46C-C33D3728D5D3}" type="pres">
      <dgm:prSet presAssocID="{954BB926-F404-492F-81D0-D0B978B5B962}" presName="linNode" presStyleCnt="0"/>
      <dgm:spPr/>
      <dgm:t>
        <a:bodyPr/>
        <a:lstStyle/>
        <a:p>
          <a:endParaRPr lang="id-ID"/>
        </a:p>
      </dgm:t>
    </dgm:pt>
    <dgm:pt modelId="{EF0EC305-01F9-48B8-B982-113036D5F57E}" type="pres">
      <dgm:prSet presAssocID="{954BB926-F404-492F-81D0-D0B978B5B962}" presName="parentText" presStyleLbl="node1" presStyleIdx="0" presStyleCnt="2" custScaleX="266990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4E829A5-B52E-4A9D-96BC-E81071A38925}" type="pres">
      <dgm:prSet presAssocID="{9F02D718-4572-4C5D-BF01-6C5945FBF828}" presName="sp" presStyleCnt="0"/>
      <dgm:spPr/>
      <dgm:t>
        <a:bodyPr/>
        <a:lstStyle/>
        <a:p>
          <a:endParaRPr lang="id-ID"/>
        </a:p>
      </dgm:t>
    </dgm:pt>
    <dgm:pt modelId="{E7E70E85-B207-4CAB-81D6-44A653D83B8E}" type="pres">
      <dgm:prSet presAssocID="{86CCDDB9-17C4-4E40-8DC9-6FB1874303DD}" presName="linNode" presStyleCnt="0"/>
      <dgm:spPr/>
      <dgm:t>
        <a:bodyPr/>
        <a:lstStyle/>
        <a:p>
          <a:endParaRPr lang="id-ID"/>
        </a:p>
      </dgm:t>
    </dgm:pt>
    <dgm:pt modelId="{3C5E182C-B9FD-434D-9369-766F51DC74E3}" type="pres">
      <dgm:prSet presAssocID="{86CCDDB9-17C4-4E40-8DC9-6FB1874303DD}" presName="parentText" presStyleLbl="node1" presStyleIdx="1" presStyleCnt="2" custScaleX="266990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6CA8A69-9D58-414C-9BFE-A15D8B82BE0A}" type="presOf" srcId="{709D64CD-C4DD-4410-BE0A-2C6DC0B2F13C}" destId="{A9C00330-B4B5-497D-AD02-AD2C24FC6257}" srcOrd="0" destOrd="0" presId="urn:microsoft.com/office/officeart/2005/8/layout/vList5"/>
    <dgm:cxn modelId="{6228B6BA-259E-45AE-980C-B629B2569C3B}" srcId="{709D64CD-C4DD-4410-BE0A-2C6DC0B2F13C}" destId="{86CCDDB9-17C4-4E40-8DC9-6FB1874303DD}" srcOrd="1" destOrd="0" parTransId="{921A3DAF-1943-4E0C-8EA6-7095248AD171}" sibTransId="{3AD91B04-F739-44B8-82B9-3D7EA8203665}"/>
    <dgm:cxn modelId="{FB6F5470-63EC-4A10-8178-E2624186B0DC}" type="presOf" srcId="{86CCDDB9-17C4-4E40-8DC9-6FB1874303DD}" destId="{3C5E182C-B9FD-434D-9369-766F51DC74E3}" srcOrd="0" destOrd="0" presId="urn:microsoft.com/office/officeart/2005/8/layout/vList5"/>
    <dgm:cxn modelId="{985E2CE1-93F2-42FD-B2CD-D3576A9C4DBC}" type="presOf" srcId="{954BB926-F404-492F-81D0-D0B978B5B962}" destId="{EF0EC305-01F9-48B8-B982-113036D5F57E}" srcOrd="0" destOrd="0" presId="urn:microsoft.com/office/officeart/2005/8/layout/vList5"/>
    <dgm:cxn modelId="{0150F297-1F80-402A-9FD3-13D24284C356}" srcId="{709D64CD-C4DD-4410-BE0A-2C6DC0B2F13C}" destId="{954BB926-F404-492F-81D0-D0B978B5B962}" srcOrd="0" destOrd="0" parTransId="{E2ADB5EE-7C82-4A87-A133-69C9E5A49080}" sibTransId="{9F02D718-4572-4C5D-BF01-6C5945FBF828}"/>
    <dgm:cxn modelId="{2B467702-DFE8-4721-9962-B9A45AACA65A}" type="presParOf" srcId="{A9C00330-B4B5-497D-AD02-AD2C24FC6257}" destId="{EB3E9E72-EA2C-4237-B46C-C33D3728D5D3}" srcOrd="0" destOrd="0" presId="urn:microsoft.com/office/officeart/2005/8/layout/vList5"/>
    <dgm:cxn modelId="{139A3042-BAC1-4BE8-994E-B6F1B7FA76B8}" type="presParOf" srcId="{EB3E9E72-EA2C-4237-B46C-C33D3728D5D3}" destId="{EF0EC305-01F9-48B8-B982-113036D5F57E}" srcOrd="0" destOrd="0" presId="urn:microsoft.com/office/officeart/2005/8/layout/vList5"/>
    <dgm:cxn modelId="{3B5AF16C-F9F0-4CF2-A7FD-9A8FA28F2EE0}" type="presParOf" srcId="{A9C00330-B4B5-497D-AD02-AD2C24FC6257}" destId="{F4E829A5-B52E-4A9D-96BC-E81071A38925}" srcOrd="1" destOrd="0" presId="urn:microsoft.com/office/officeart/2005/8/layout/vList5"/>
    <dgm:cxn modelId="{BA1C83AF-782A-4577-88FA-FCDD84ABDC0D}" type="presParOf" srcId="{A9C00330-B4B5-497D-AD02-AD2C24FC6257}" destId="{E7E70E85-B207-4CAB-81D6-44A653D83B8E}" srcOrd="2" destOrd="0" presId="urn:microsoft.com/office/officeart/2005/8/layout/vList5"/>
    <dgm:cxn modelId="{F531378D-1A4C-49A6-A9F6-FD8544583643}" type="presParOf" srcId="{E7E70E85-B207-4CAB-81D6-44A653D83B8E}" destId="{3C5E182C-B9FD-434D-9369-766F51DC74E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4DCEAD8-7C38-4CDE-88D1-3BF689B24DF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512C2EBF-9CF6-42D6-B7BE-9293857C1E83}">
      <dgm:prSet/>
      <dgm:spPr/>
      <dgm:t>
        <a:bodyPr/>
        <a:lstStyle/>
        <a:p>
          <a:pPr rtl="0"/>
          <a:r>
            <a:rPr lang="sv-SE" dirty="0" smtClean="0"/>
            <a:t>a. Dalam satu golongan dari atas ke bawah, afinitas elektron</a:t>
          </a:r>
          <a:r>
            <a:rPr lang="id-ID" dirty="0" smtClean="0"/>
            <a:t> cenderung berkurang.</a:t>
          </a:r>
          <a:endParaRPr lang="id-ID" dirty="0"/>
        </a:p>
      </dgm:t>
    </dgm:pt>
    <dgm:pt modelId="{ADFA86E4-8CB9-457A-88A0-D6A312FADFA5}" type="parTrans" cxnId="{D150B187-83F1-4417-BC1B-3B50D873840F}">
      <dgm:prSet/>
      <dgm:spPr/>
      <dgm:t>
        <a:bodyPr/>
        <a:lstStyle/>
        <a:p>
          <a:endParaRPr lang="id-ID"/>
        </a:p>
      </dgm:t>
    </dgm:pt>
    <dgm:pt modelId="{6C8B0D39-2610-4D64-9E28-FEAB1B46DA36}" type="sibTrans" cxnId="{D150B187-83F1-4417-BC1B-3B50D873840F}">
      <dgm:prSet/>
      <dgm:spPr/>
      <dgm:t>
        <a:bodyPr/>
        <a:lstStyle/>
        <a:p>
          <a:endParaRPr lang="id-ID"/>
        </a:p>
      </dgm:t>
    </dgm:pt>
    <dgm:pt modelId="{57F22C27-A97C-403A-8DB3-4D38B7EA58E7}">
      <dgm:prSet/>
      <dgm:spPr/>
      <dgm:t>
        <a:bodyPr/>
        <a:lstStyle/>
        <a:p>
          <a:r>
            <a:rPr lang="fi-FI" dirty="0" smtClean="0"/>
            <a:t>b. Dalam satu periode dari kiri ke kanan, afinitas elektron</a:t>
          </a:r>
          <a:r>
            <a:rPr lang="id-ID" dirty="0" smtClean="0"/>
            <a:t> cenderung bertambah.</a:t>
          </a:r>
        </a:p>
      </dgm:t>
    </dgm:pt>
    <dgm:pt modelId="{72176C54-7260-4DFC-900B-EBBA147E4E44}" type="parTrans" cxnId="{4F16C786-D9B0-496F-A4C1-A369364BF67C}">
      <dgm:prSet/>
      <dgm:spPr/>
      <dgm:t>
        <a:bodyPr/>
        <a:lstStyle/>
        <a:p>
          <a:endParaRPr lang="id-ID"/>
        </a:p>
      </dgm:t>
    </dgm:pt>
    <dgm:pt modelId="{A5937909-3543-4AA7-B7B9-2C4CDE5F4F4E}" type="sibTrans" cxnId="{4F16C786-D9B0-496F-A4C1-A369364BF67C}">
      <dgm:prSet/>
      <dgm:spPr/>
      <dgm:t>
        <a:bodyPr/>
        <a:lstStyle/>
        <a:p>
          <a:endParaRPr lang="id-ID"/>
        </a:p>
      </dgm:t>
    </dgm:pt>
    <dgm:pt modelId="{BB760707-1DAA-4993-B573-33572E5C2E2D}">
      <dgm:prSet/>
      <dgm:spPr/>
      <dgm:t>
        <a:bodyPr/>
        <a:lstStyle/>
        <a:p>
          <a:r>
            <a:rPr lang="es-ES" dirty="0" smtClean="0"/>
            <a:t>c. </a:t>
          </a:r>
          <a:r>
            <a:rPr lang="es-ES" dirty="0" err="1" smtClean="0"/>
            <a:t>Kecuali</a:t>
          </a:r>
          <a:r>
            <a:rPr lang="es-ES" dirty="0" smtClean="0"/>
            <a:t> </a:t>
          </a:r>
          <a:r>
            <a:rPr lang="es-ES" dirty="0" err="1" smtClean="0"/>
            <a:t>unsur</a:t>
          </a:r>
          <a:r>
            <a:rPr lang="es-ES" dirty="0" smtClean="0"/>
            <a:t> </a:t>
          </a:r>
          <a:r>
            <a:rPr lang="es-ES" dirty="0" err="1" smtClean="0"/>
            <a:t>alkali</a:t>
          </a:r>
          <a:r>
            <a:rPr lang="es-ES" dirty="0" smtClean="0"/>
            <a:t> </a:t>
          </a:r>
          <a:r>
            <a:rPr lang="es-ES" dirty="0" err="1" smtClean="0"/>
            <a:t>tanah</a:t>
          </a:r>
          <a:r>
            <a:rPr lang="es-ES" dirty="0" smtClean="0"/>
            <a:t> dan gas </a:t>
          </a:r>
          <a:r>
            <a:rPr lang="es-ES" dirty="0" err="1" smtClean="0"/>
            <a:t>mulia</a:t>
          </a:r>
          <a:r>
            <a:rPr lang="es-ES" dirty="0" smtClean="0"/>
            <a:t>, </a:t>
          </a:r>
          <a:r>
            <a:rPr lang="es-ES" dirty="0" err="1" smtClean="0"/>
            <a:t>semua</a:t>
          </a:r>
          <a:r>
            <a:rPr lang="es-ES" dirty="0" smtClean="0"/>
            <a:t> </a:t>
          </a:r>
          <a:r>
            <a:rPr lang="es-ES" dirty="0" err="1" smtClean="0"/>
            <a:t>unsur</a:t>
          </a:r>
          <a:r>
            <a:rPr lang="id-ID" dirty="0" smtClean="0"/>
            <a:t> golongan utama mempunyai afinitas elektron bertanda negatif. Afinitas elektron terbesar dimiliki oleh golongan halogen.</a:t>
          </a:r>
        </a:p>
      </dgm:t>
    </dgm:pt>
    <dgm:pt modelId="{A2E3D8B5-6CD9-4411-BBB8-A2358F42AF0D}" type="parTrans" cxnId="{63D590AC-8468-47C6-B04B-2DA2AED58102}">
      <dgm:prSet/>
      <dgm:spPr/>
      <dgm:t>
        <a:bodyPr/>
        <a:lstStyle/>
        <a:p>
          <a:endParaRPr lang="id-ID"/>
        </a:p>
      </dgm:t>
    </dgm:pt>
    <dgm:pt modelId="{8A781333-9A95-48EE-A6C0-848CFB9D5E36}" type="sibTrans" cxnId="{63D590AC-8468-47C6-B04B-2DA2AED58102}">
      <dgm:prSet/>
      <dgm:spPr/>
      <dgm:t>
        <a:bodyPr/>
        <a:lstStyle/>
        <a:p>
          <a:endParaRPr lang="id-ID"/>
        </a:p>
      </dgm:t>
    </dgm:pt>
    <dgm:pt modelId="{9E1A39AA-430D-4AAA-A43B-ADCD6B883766}" type="pres">
      <dgm:prSet presAssocID="{F4DCEAD8-7C38-4CDE-88D1-3BF689B24D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E589D60-6A0A-40F1-B596-427BAFF03C45}" type="pres">
      <dgm:prSet presAssocID="{512C2EBF-9CF6-42D6-B7BE-9293857C1E83}" presName="parentText" presStyleLbl="node1" presStyleIdx="0" presStyleCnt="3" custScaleY="88136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D533F51-96E2-4E41-A070-496736AE4198}" type="pres">
      <dgm:prSet presAssocID="{6C8B0D39-2610-4D64-9E28-FEAB1B46DA36}" presName="spacer" presStyleCnt="0"/>
      <dgm:spPr/>
    </dgm:pt>
    <dgm:pt modelId="{1B759F34-E676-4BD8-824F-00F6FCB570AE}" type="pres">
      <dgm:prSet presAssocID="{57F22C27-A97C-403A-8DB3-4D38B7EA58E7}" presName="parentText" presStyleLbl="node1" presStyleIdx="1" presStyleCnt="3" custScaleY="79871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DAB8398-A1E4-4FA5-8BAC-7C69D61F04B1}" type="pres">
      <dgm:prSet presAssocID="{A5937909-3543-4AA7-B7B9-2C4CDE5F4F4E}" presName="spacer" presStyleCnt="0"/>
      <dgm:spPr/>
    </dgm:pt>
    <dgm:pt modelId="{E37B105E-5C04-46BB-97A5-CE2B905B2BBB}" type="pres">
      <dgm:prSet presAssocID="{BB760707-1DAA-4993-B573-33572E5C2E2D}" presName="parentText" presStyleLbl="node1" presStyleIdx="2" presStyleCnt="3" custScaleY="11576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63D590AC-8468-47C6-B04B-2DA2AED58102}" srcId="{F4DCEAD8-7C38-4CDE-88D1-3BF689B24DF1}" destId="{BB760707-1DAA-4993-B573-33572E5C2E2D}" srcOrd="2" destOrd="0" parTransId="{A2E3D8B5-6CD9-4411-BBB8-A2358F42AF0D}" sibTransId="{8A781333-9A95-48EE-A6C0-848CFB9D5E36}"/>
    <dgm:cxn modelId="{D150B187-83F1-4417-BC1B-3B50D873840F}" srcId="{F4DCEAD8-7C38-4CDE-88D1-3BF689B24DF1}" destId="{512C2EBF-9CF6-42D6-B7BE-9293857C1E83}" srcOrd="0" destOrd="0" parTransId="{ADFA86E4-8CB9-457A-88A0-D6A312FADFA5}" sibTransId="{6C8B0D39-2610-4D64-9E28-FEAB1B46DA36}"/>
    <dgm:cxn modelId="{1A2C136B-99BD-4382-BFB6-D00B4B152C6F}" type="presOf" srcId="{512C2EBF-9CF6-42D6-B7BE-9293857C1E83}" destId="{CE589D60-6A0A-40F1-B596-427BAFF03C45}" srcOrd="0" destOrd="0" presId="urn:microsoft.com/office/officeart/2005/8/layout/vList2"/>
    <dgm:cxn modelId="{9B3A8585-984F-46F9-A312-784728374D79}" type="presOf" srcId="{BB760707-1DAA-4993-B573-33572E5C2E2D}" destId="{E37B105E-5C04-46BB-97A5-CE2B905B2BBB}" srcOrd="0" destOrd="0" presId="urn:microsoft.com/office/officeart/2005/8/layout/vList2"/>
    <dgm:cxn modelId="{E421F57C-077E-4B9E-88FB-0D201E9348E8}" type="presOf" srcId="{57F22C27-A97C-403A-8DB3-4D38B7EA58E7}" destId="{1B759F34-E676-4BD8-824F-00F6FCB570AE}" srcOrd="0" destOrd="0" presId="urn:microsoft.com/office/officeart/2005/8/layout/vList2"/>
    <dgm:cxn modelId="{4F16C786-D9B0-496F-A4C1-A369364BF67C}" srcId="{F4DCEAD8-7C38-4CDE-88D1-3BF689B24DF1}" destId="{57F22C27-A97C-403A-8DB3-4D38B7EA58E7}" srcOrd="1" destOrd="0" parTransId="{72176C54-7260-4DFC-900B-EBBA147E4E44}" sibTransId="{A5937909-3543-4AA7-B7B9-2C4CDE5F4F4E}"/>
    <dgm:cxn modelId="{76E3887D-9DBA-4D9F-8B9D-EAD43A982E2F}" type="presOf" srcId="{F4DCEAD8-7C38-4CDE-88D1-3BF689B24DF1}" destId="{9E1A39AA-430D-4AAA-A43B-ADCD6B883766}" srcOrd="0" destOrd="0" presId="urn:microsoft.com/office/officeart/2005/8/layout/vList2"/>
    <dgm:cxn modelId="{3B9F3014-F448-4DD9-B3D8-CA52F495462A}" type="presParOf" srcId="{9E1A39AA-430D-4AAA-A43B-ADCD6B883766}" destId="{CE589D60-6A0A-40F1-B596-427BAFF03C45}" srcOrd="0" destOrd="0" presId="urn:microsoft.com/office/officeart/2005/8/layout/vList2"/>
    <dgm:cxn modelId="{2BB8C053-E63C-4CA6-B9E7-50ED46B92CCA}" type="presParOf" srcId="{9E1A39AA-430D-4AAA-A43B-ADCD6B883766}" destId="{DD533F51-96E2-4E41-A070-496736AE4198}" srcOrd="1" destOrd="0" presId="urn:microsoft.com/office/officeart/2005/8/layout/vList2"/>
    <dgm:cxn modelId="{DE49F6A7-6621-497F-90E5-04D0E6683382}" type="presParOf" srcId="{9E1A39AA-430D-4AAA-A43B-ADCD6B883766}" destId="{1B759F34-E676-4BD8-824F-00F6FCB570AE}" srcOrd="2" destOrd="0" presId="urn:microsoft.com/office/officeart/2005/8/layout/vList2"/>
    <dgm:cxn modelId="{6A58A9CE-72D8-4E5E-965D-4DCE074D366E}" type="presParOf" srcId="{9E1A39AA-430D-4AAA-A43B-ADCD6B883766}" destId="{1DAB8398-A1E4-4FA5-8BAC-7C69D61F04B1}" srcOrd="3" destOrd="0" presId="urn:microsoft.com/office/officeart/2005/8/layout/vList2"/>
    <dgm:cxn modelId="{469DF1D3-0388-452E-B2B8-5F08FBE3A712}" type="presParOf" srcId="{9E1A39AA-430D-4AAA-A43B-ADCD6B883766}" destId="{E37B105E-5C04-46BB-97A5-CE2B905B2BB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7A68B6-8AF0-4AF2-B75C-D7CF16297E1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id-ID"/>
        </a:p>
      </dgm:t>
    </dgm:pt>
    <dgm:pt modelId="{A002CD41-7AD5-44B4-A005-1349F5174A92}">
      <dgm:prSet/>
      <dgm:spPr/>
      <dgm:t>
        <a:bodyPr/>
        <a:lstStyle/>
        <a:p>
          <a:pPr rtl="0"/>
          <a:r>
            <a:rPr lang="id-ID" dirty="0" smtClean="0"/>
            <a:t>a. Dari atas ke bawah dalam satu golongan, keelektronegatifan semakin berkurang.</a:t>
          </a:r>
          <a:endParaRPr lang="id-ID" dirty="0"/>
        </a:p>
      </dgm:t>
    </dgm:pt>
    <dgm:pt modelId="{8FC7A1C2-32C2-4D30-9DD0-F4C87078EA58}" type="parTrans" cxnId="{E67F09EE-57D7-4F07-951C-D30E5287CBC5}">
      <dgm:prSet/>
      <dgm:spPr/>
      <dgm:t>
        <a:bodyPr/>
        <a:lstStyle/>
        <a:p>
          <a:endParaRPr lang="id-ID"/>
        </a:p>
      </dgm:t>
    </dgm:pt>
    <dgm:pt modelId="{BDD0F207-AF5D-49A4-AA4E-2ACD88A1FA8B}" type="sibTrans" cxnId="{E67F09EE-57D7-4F07-951C-D30E5287CBC5}">
      <dgm:prSet/>
      <dgm:spPr/>
      <dgm:t>
        <a:bodyPr/>
        <a:lstStyle/>
        <a:p>
          <a:endParaRPr lang="id-ID"/>
        </a:p>
      </dgm:t>
    </dgm:pt>
    <dgm:pt modelId="{4C4A96BA-B306-4C16-9E64-76806740C15C}">
      <dgm:prSet/>
      <dgm:spPr/>
      <dgm:t>
        <a:bodyPr/>
        <a:lstStyle/>
        <a:p>
          <a:pPr rtl="0"/>
          <a:r>
            <a:rPr lang="fi-FI" smtClean="0"/>
            <a:t>b. Dari kiri ke kanan dalam satu periode, keelektronegatifan</a:t>
          </a:r>
          <a:r>
            <a:rPr lang="id-ID" smtClean="0"/>
            <a:t> semakin bertambah.</a:t>
          </a:r>
          <a:endParaRPr lang="id-ID"/>
        </a:p>
      </dgm:t>
    </dgm:pt>
    <dgm:pt modelId="{00AB1097-8AB2-479F-B886-E7F4C928A581}" type="parTrans" cxnId="{7D6E3DBD-2B90-470D-BD7F-140581837791}">
      <dgm:prSet/>
      <dgm:spPr/>
      <dgm:t>
        <a:bodyPr/>
        <a:lstStyle/>
        <a:p>
          <a:endParaRPr lang="id-ID"/>
        </a:p>
      </dgm:t>
    </dgm:pt>
    <dgm:pt modelId="{3B3EF93E-9D38-4E8D-A059-4DE54BF0F695}" type="sibTrans" cxnId="{7D6E3DBD-2B90-470D-BD7F-140581837791}">
      <dgm:prSet/>
      <dgm:spPr/>
      <dgm:t>
        <a:bodyPr/>
        <a:lstStyle/>
        <a:p>
          <a:endParaRPr lang="id-ID"/>
        </a:p>
      </dgm:t>
    </dgm:pt>
    <dgm:pt modelId="{17561F5C-3225-4F8C-9058-1F1964317E2E}" type="pres">
      <dgm:prSet presAssocID="{3F7A68B6-8AF0-4AF2-B75C-D7CF16297E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105155F6-51C6-4884-8F32-883E0A3ED9C8}" type="pres">
      <dgm:prSet presAssocID="{A002CD41-7AD5-44B4-A005-1349F5174A92}" presName="parentText" presStyleLbl="node1" presStyleIdx="0" presStyleCnt="2" custLinFactNeighborX="53333" custLinFactNeighborY="3938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5C7A762-C2F0-4284-B7C0-C18A54F58996}" type="pres">
      <dgm:prSet presAssocID="{BDD0F207-AF5D-49A4-AA4E-2ACD88A1FA8B}" presName="spacer" presStyleCnt="0"/>
      <dgm:spPr/>
    </dgm:pt>
    <dgm:pt modelId="{2F17502F-DA15-42B4-87C5-37EEBE244D5D}" type="pres">
      <dgm:prSet presAssocID="{4C4A96BA-B306-4C16-9E64-76806740C15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D6E3DBD-2B90-470D-BD7F-140581837791}" srcId="{3F7A68B6-8AF0-4AF2-B75C-D7CF16297E18}" destId="{4C4A96BA-B306-4C16-9E64-76806740C15C}" srcOrd="1" destOrd="0" parTransId="{00AB1097-8AB2-479F-B886-E7F4C928A581}" sibTransId="{3B3EF93E-9D38-4E8D-A059-4DE54BF0F695}"/>
    <dgm:cxn modelId="{E67F09EE-57D7-4F07-951C-D30E5287CBC5}" srcId="{3F7A68B6-8AF0-4AF2-B75C-D7CF16297E18}" destId="{A002CD41-7AD5-44B4-A005-1349F5174A92}" srcOrd="0" destOrd="0" parTransId="{8FC7A1C2-32C2-4D30-9DD0-F4C87078EA58}" sibTransId="{BDD0F207-AF5D-49A4-AA4E-2ACD88A1FA8B}"/>
    <dgm:cxn modelId="{25ABD535-8839-4406-A198-F341B9C33B8D}" type="presOf" srcId="{3F7A68B6-8AF0-4AF2-B75C-D7CF16297E18}" destId="{17561F5C-3225-4F8C-9058-1F1964317E2E}" srcOrd="0" destOrd="0" presId="urn:microsoft.com/office/officeart/2005/8/layout/vList2"/>
    <dgm:cxn modelId="{3023C92A-0C31-4E85-A1DC-E8B6F73F719A}" type="presOf" srcId="{A002CD41-7AD5-44B4-A005-1349F5174A92}" destId="{105155F6-51C6-4884-8F32-883E0A3ED9C8}" srcOrd="0" destOrd="0" presId="urn:microsoft.com/office/officeart/2005/8/layout/vList2"/>
    <dgm:cxn modelId="{67A718FA-BE0F-41D0-BEFC-B425CBCF47E2}" type="presOf" srcId="{4C4A96BA-B306-4C16-9E64-76806740C15C}" destId="{2F17502F-DA15-42B4-87C5-37EEBE244D5D}" srcOrd="0" destOrd="0" presId="urn:microsoft.com/office/officeart/2005/8/layout/vList2"/>
    <dgm:cxn modelId="{4438EC5E-F1A7-441F-9040-45D1FA04974E}" type="presParOf" srcId="{17561F5C-3225-4F8C-9058-1F1964317E2E}" destId="{105155F6-51C6-4884-8F32-883E0A3ED9C8}" srcOrd="0" destOrd="0" presId="urn:microsoft.com/office/officeart/2005/8/layout/vList2"/>
    <dgm:cxn modelId="{42DC466B-2AF1-420D-8F4B-FEF8DB525E29}" type="presParOf" srcId="{17561F5C-3225-4F8C-9058-1F1964317E2E}" destId="{75C7A762-C2F0-4284-B7C0-C18A54F58996}" srcOrd="1" destOrd="0" presId="urn:microsoft.com/office/officeart/2005/8/layout/vList2"/>
    <dgm:cxn modelId="{24848D9F-5FA9-4932-84B2-CD779834E212}" type="presParOf" srcId="{17561F5C-3225-4F8C-9058-1F1964317E2E}" destId="{2F17502F-DA15-42B4-87C5-37EEBE244D5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71AC8B7-9B8D-4F86-BBA3-27E2AEC94028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id-ID"/>
        </a:p>
      </dgm:t>
    </dgm:pt>
    <dgm:pt modelId="{BECB5165-61B5-4618-91AB-6452672EB8BF}">
      <dgm:prSet/>
      <dgm:spPr/>
      <dgm:t>
        <a:bodyPr/>
        <a:lstStyle/>
        <a:p>
          <a:pPr rtl="0"/>
          <a:r>
            <a:rPr lang="id-ID" dirty="0" smtClean="0"/>
            <a:t>a. Dari kiri ke kanan dalam satu periode, sifat logam berkurang, sedangkan sifat nonlogam bertambah.</a:t>
          </a:r>
          <a:endParaRPr lang="id-ID" dirty="0"/>
        </a:p>
      </dgm:t>
    </dgm:pt>
    <dgm:pt modelId="{F5FD05B5-1FB2-4A31-9CA5-D8FD61D5D33C}" type="parTrans" cxnId="{828644DA-290C-4763-87C8-E242A557B6FB}">
      <dgm:prSet/>
      <dgm:spPr/>
      <dgm:t>
        <a:bodyPr/>
        <a:lstStyle/>
        <a:p>
          <a:endParaRPr lang="id-ID"/>
        </a:p>
      </dgm:t>
    </dgm:pt>
    <dgm:pt modelId="{5E168ED3-168C-4194-9025-A9F427CC7355}" type="sibTrans" cxnId="{828644DA-290C-4763-87C8-E242A557B6FB}">
      <dgm:prSet/>
      <dgm:spPr/>
      <dgm:t>
        <a:bodyPr/>
        <a:lstStyle/>
        <a:p>
          <a:endParaRPr lang="id-ID"/>
        </a:p>
      </dgm:t>
    </dgm:pt>
    <dgm:pt modelId="{C1880541-6E72-45CF-BBEB-B62FB5883388}">
      <dgm:prSet/>
      <dgm:spPr/>
      <dgm:t>
        <a:bodyPr/>
        <a:lstStyle/>
        <a:p>
          <a:pPr rtl="0"/>
          <a:r>
            <a:rPr lang="id-ID" smtClean="0"/>
            <a:t>b. Dari atas ke bawah dalam satu golongan, sifat logam bertambah, sedangkan sifat nonlogam berkurang.</a:t>
          </a:r>
          <a:endParaRPr lang="id-ID"/>
        </a:p>
      </dgm:t>
    </dgm:pt>
    <dgm:pt modelId="{0738754A-9A59-4545-A7A7-BED7E573E526}" type="parTrans" cxnId="{73C0BB02-D2FE-4858-BD3E-354F1BFF9FD8}">
      <dgm:prSet/>
      <dgm:spPr/>
      <dgm:t>
        <a:bodyPr/>
        <a:lstStyle/>
        <a:p>
          <a:endParaRPr lang="id-ID"/>
        </a:p>
      </dgm:t>
    </dgm:pt>
    <dgm:pt modelId="{3BEB2160-7ED5-421A-8FF6-D7C7A0B7CBEC}" type="sibTrans" cxnId="{73C0BB02-D2FE-4858-BD3E-354F1BFF9FD8}">
      <dgm:prSet/>
      <dgm:spPr/>
      <dgm:t>
        <a:bodyPr/>
        <a:lstStyle/>
        <a:p>
          <a:endParaRPr lang="id-ID"/>
        </a:p>
      </dgm:t>
    </dgm:pt>
    <dgm:pt modelId="{9E714F84-F361-4B47-8AFF-994264D60C97}" type="pres">
      <dgm:prSet presAssocID="{D71AC8B7-9B8D-4F86-BBA3-27E2AEC940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EED1047C-0BA3-4E39-BF17-B16AD7DFFD1E}" type="pres">
      <dgm:prSet presAssocID="{BECB5165-61B5-4618-91AB-6452672EB8B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CDA5E26-FCA2-402B-842B-E1376C666263}" type="pres">
      <dgm:prSet presAssocID="{5E168ED3-168C-4194-9025-A9F427CC7355}" presName="spacer" presStyleCnt="0"/>
      <dgm:spPr/>
    </dgm:pt>
    <dgm:pt modelId="{4DBA810E-616E-4FAE-83C9-956C2A394DB9}" type="pres">
      <dgm:prSet presAssocID="{C1880541-6E72-45CF-BBEB-B62FB588338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504BE13C-01B2-4F63-A0D9-382F0E16291C}" type="presOf" srcId="{BECB5165-61B5-4618-91AB-6452672EB8BF}" destId="{EED1047C-0BA3-4E39-BF17-B16AD7DFFD1E}" srcOrd="0" destOrd="0" presId="urn:microsoft.com/office/officeart/2005/8/layout/vList2"/>
    <dgm:cxn modelId="{73C0BB02-D2FE-4858-BD3E-354F1BFF9FD8}" srcId="{D71AC8B7-9B8D-4F86-BBA3-27E2AEC94028}" destId="{C1880541-6E72-45CF-BBEB-B62FB5883388}" srcOrd="1" destOrd="0" parTransId="{0738754A-9A59-4545-A7A7-BED7E573E526}" sibTransId="{3BEB2160-7ED5-421A-8FF6-D7C7A0B7CBEC}"/>
    <dgm:cxn modelId="{23ACC083-7FE1-46FB-9E81-6DC47806F792}" type="presOf" srcId="{C1880541-6E72-45CF-BBEB-B62FB5883388}" destId="{4DBA810E-616E-4FAE-83C9-956C2A394DB9}" srcOrd="0" destOrd="0" presId="urn:microsoft.com/office/officeart/2005/8/layout/vList2"/>
    <dgm:cxn modelId="{828644DA-290C-4763-87C8-E242A557B6FB}" srcId="{D71AC8B7-9B8D-4F86-BBA3-27E2AEC94028}" destId="{BECB5165-61B5-4618-91AB-6452672EB8BF}" srcOrd="0" destOrd="0" parTransId="{F5FD05B5-1FB2-4A31-9CA5-D8FD61D5D33C}" sibTransId="{5E168ED3-168C-4194-9025-A9F427CC7355}"/>
    <dgm:cxn modelId="{FBD0F360-5B0B-40C4-B10A-E725A2080279}" type="presOf" srcId="{D71AC8B7-9B8D-4F86-BBA3-27E2AEC94028}" destId="{9E714F84-F361-4B47-8AFF-994264D60C97}" srcOrd="0" destOrd="0" presId="urn:microsoft.com/office/officeart/2005/8/layout/vList2"/>
    <dgm:cxn modelId="{8F92AC25-99BF-4327-899F-156D8BD7A602}" type="presParOf" srcId="{9E714F84-F361-4B47-8AFF-994264D60C97}" destId="{EED1047C-0BA3-4E39-BF17-B16AD7DFFD1E}" srcOrd="0" destOrd="0" presId="urn:microsoft.com/office/officeart/2005/8/layout/vList2"/>
    <dgm:cxn modelId="{676D373F-C79D-49D8-B5CB-CD5AC896E417}" type="presParOf" srcId="{9E714F84-F361-4B47-8AFF-994264D60C97}" destId="{ACDA5E26-FCA2-402B-842B-E1376C666263}" srcOrd="1" destOrd="0" presId="urn:microsoft.com/office/officeart/2005/8/layout/vList2"/>
    <dgm:cxn modelId="{362405D8-E1CF-45EA-A9F3-7EC85B89EF1A}" type="presParOf" srcId="{9E714F84-F361-4B47-8AFF-994264D60C97}" destId="{4DBA810E-616E-4FAE-83C9-956C2A394DB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9ACC73-368E-41AB-98B6-6E635042D80D}">
      <dsp:nvSpPr>
        <dsp:cNvPr id="0" name=""/>
        <dsp:cNvSpPr/>
      </dsp:nvSpPr>
      <dsp:spPr>
        <a:xfrm>
          <a:off x="0" y="49381"/>
          <a:ext cx="3657600" cy="3357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kern="1200" smtClean="0"/>
            <a:t>a. Golongan IA </a:t>
          </a:r>
          <a:endParaRPr lang="id-ID" sz="1400" kern="1200"/>
        </a:p>
      </dsp:txBody>
      <dsp:txXfrm>
        <a:off x="16392" y="65773"/>
        <a:ext cx="3624816" cy="303006"/>
      </dsp:txXfrm>
    </dsp:sp>
    <dsp:sp modelId="{1B867E6D-04B8-4278-9C03-A4A4B68726EE}">
      <dsp:nvSpPr>
        <dsp:cNvPr id="0" name=""/>
        <dsp:cNvSpPr/>
      </dsp:nvSpPr>
      <dsp:spPr>
        <a:xfrm>
          <a:off x="0" y="425491"/>
          <a:ext cx="3657600" cy="335790"/>
        </a:xfrm>
        <a:prstGeom prst="round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kern="1200" smtClean="0"/>
            <a:t>: logam alkali (kecuali hidrogen)</a:t>
          </a:r>
          <a:endParaRPr lang="id-ID" sz="1400" kern="1200"/>
        </a:p>
      </dsp:txBody>
      <dsp:txXfrm>
        <a:off x="16392" y="441883"/>
        <a:ext cx="3624816" cy="303006"/>
      </dsp:txXfrm>
    </dsp:sp>
    <dsp:sp modelId="{8A62212F-7A90-4EF8-865C-15B931BB1F2A}">
      <dsp:nvSpPr>
        <dsp:cNvPr id="0" name=""/>
        <dsp:cNvSpPr/>
      </dsp:nvSpPr>
      <dsp:spPr>
        <a:xfrm>
          <a:off x="0" y="801601"/>
          <a:ext cx="3657600" cy="33579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kern="1200" smtClean="0"/>
            <a:t>b. Golongan IIA : logam alkali tanah</a:t>
          </a:r>
          <a:endParaRPr lang="id-ID" sz="1400" kern="1200"/>
        </a:p>
      </dsp:txBody>
      <dsp:txXfrm>
        <a:off x="16392" y="817993"/>
        <a:ext cx="3624816" cy="303006"/>
      </dsp:txXfrm>
    </dsp:sp>
    <dsp:sp modelId="{CDF0714E-5039-491F-BB80-507CF29A0C0E}">
      <dsp:nvSpPr>
        <dsp:cNvPr id="0" name=""/>
        <dsp:cNvSpPr/>
      </dsp:nvSpPr>
      <dsp:spPr>
        <a:xfrm>
          <a:off x="0" y="1177711"/>
          <a:ext cx="3657600" cy="335790"/>
        </a:xfrm>
        <a:prstGeom prst="round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kern="1200" smtClean="0"/>
            <a:t>c. Golongan VIIA  : halogen</a:t>
          </a:r>
          <a:endParaRPr lang="id-ID" sz="1400" kern="1200"/>
        </a:p>
      </dsp:txBody>
      <dsp:txXfrm>
        <a:off x="16392" y="1194103"/>
        <a:ext cx="3624816" cy="303006"/>
      </dsp:txXfrm>
    </dsp:sp>
    <dsp:sp modelId="{8E78343C-D499-4A86-9BB0-DF7BB95E5C6D}">
      <dsp:nvSpPr>
        <dsp:cNvPr id="0" name=""/>
        <dsp:cNvSpPr/>
      </dsp:nvSpPr>
      <dsp:spPr>
        <a:xfrm>
          <a:off x="0" y="1553821"/>
          <a:ext cx="3657600" cy="33579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kern="1200" smtClean="0"/>
            <a:t>d. Golongan VIIIA : gas mulia</a:t>
          </a:r>
          <a:endParaRPr lang="id-ID" sz="1400" kern="1200"/>
        </a:p>
      </dsp:txBody>
      <dsp:txXfrm>
        <a:off x="16392" y="1570213"/>
        <a:ext cx="3624816" cy="30300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70743B-B79B-4738-8A70-F72EC2AFF377}">
      <dsp:nvSpPr>
        <dsp:cNvPr id="0" name=""/>
        <dsp:cNvSpPr/>
      </dsp:nvSpPr>
      <dsp:spPr>
        <a:xfrm>
          <a:off x="0" y="170983"/>
          <a:ext cx="4152900" cy="10705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500" b="1" kern="1200" dirty="0" smtClean="0"/>
            <a:t>1) Lantanida, yang beranggotakan unsur dengan nomor atom </a:t>
          </a:r>
          <a:r>
            <a:rPr lang="id-ID" sz="1500" kern="1200" dirty="0" smtClean="0"/>
            <a:t>57–70 (14 unsur). Sebanyak 14 unsur ini mempunyai sifat yang mirip dengan lantanium (La) sehingga disebut </a:t>
          </a:r>
          <a:r>
            <a:rPr lang="id-ID" sz="1500" b="1" kern="1200" dirty="0" smtClean="0"/>
            <a:t>lantanida.</a:t>
          </a:r>
          <a:endParaRPr lang="id-ID" sz="1500" kern="1200" dirty="0"/>
        </a:p>
      </dsp:txBody>
      <dsp:txXfrm>
        <a:off x="52260" y="223243"/>
        <a:ext cx="4048380" cy="966030"/>
      </dsp:txXfrm>
    </dsp:sp>
    <dsp:sp modelId="{898B99E5-3B08-4F35-8384-2920790621E7}">
      <dsp:nvSpPr>
        <dsp:cNvPr id="0" name=""/>
        <dsp:cNvSpPr/>
      </dsp:nvSpPr>
      <dsp:spPr>
        <a:xfrm>
          <a:off x="0" y="1284734"/>
          <a:ext cx="4152900" cy="107055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500" kern="1200" smtClean="0"/>
            <a:t>2)  </a:t>
          </a:r>
          <a:r>
            <a:rPr lang="id-ID" sz="1500" b="1" kern="1200" smtClean="0"/>
            <a:t>Aktinida, yang beranggotakan unsur dengan nomor atom </a:t>
          </a:r>
          <a:r>
            <a:rPr lang="id-ID" sz="1500" kern="1200" smtClean="0"/>
            <a:t>89–102 (14 unsur). Sebanyak 14 unsur ini sangat mirip dengan aktinium sehingga disebut </a:t>
          </a:r>
          <a:r>
            <a:rPr lang="id-ID" sz="1500" b="1" kern="1200" smtClean="0"/>
            <a:t>aktinoida atau aktinida.</a:t>
          </a:r>
          <a:endParaRPr lang="id-ID" sz="1500" kern="1200"/>
        </a:p>
      </dsp:txBody>
      <dsp:txXfrm>
        <a:off x="52260" y="1336994"/>
        <a:ext cx="4048380" cy="9660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F62F3-9281-446A-A0B0-87B6D50ABA8B}">
      <dsp:nvSpPr>
        <dsp:cNvPr id="0" name=""/>
        <dsp:cNvSpPr/>
      </dsp:nvSpPr>
      <dsp:spPr>
        <a:xfrm>
          <a:off x="0" y="34582"/>
          <a:ext cx="2552700" cy="55615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kern="1200" dirty="0" smtClean="0"/>
            <a:t>Periode =  nomor kulit terakhir</a:t>
          </a:r>
          <a:endParaRPr lang="id-ID" sz="1400" kern="1200" dirty="0"/>
        </a:p>
      </dsp:txBody>
      <dsp:txXfrm>
        <a:off x="27149" y="61731"/>
        <a:ext cx="2498402" cy="501854"/>
      </dsp:txXfrm>
    </dsp:sp>
    <dsp:sp modelId="{12D4157A-4755-4E76-960E-FC922BD34DD1}">
      <dsp:nvSpPr>
        <dsp:cNvPr id="0" name=""/>
        <dsp:cNvSpPr/>
      </dsp:nvSpPr>
      <dsp:spPr>
        <a:xfrm>
          <a:off x="0" y="631054"/>
          <a:ext cx="2552700" cy="556152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kern="1200" smtClean="0"/>
            <a:t>Golongan = jumlah elektron valensi</a:t>
          </a:r>
          <a:endParaRPr lang="id-ID" sz="1400" kern="1200"/>
        </a:p>
      </dsp:txBody>
      <dsp:txXfrm>
        <a:off x="27149" y="658203"/>
        <a:ext cx="2498402" cy="5018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DE551-7720-4549-8AE9-CB17C8B8117B}" type="datetimeFigureOut">
              <a:rPr lang="id-ID" smtClean="0"/>
              <a:t>26/07/2018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D6456-A38A-4C97-95A0-2937EAF4271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777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1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1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8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042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322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322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75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452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77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3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39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64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8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4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2766-0BA7-4FA0-ACCA-6BD904A072DE}" type="datetimeFigureOut">
              <a:rPr lang="en-US" smtClean="0"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475A6-BD23-41A0-B7BB-8B4D42D0E0D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E:\ELISA\ERLANGGA LISA\2018\TEMPLATE PPT\SMA Kimia Peminatan K13N Michael Purba, Eti\SMA Kimia 1 Peminatan K13N Michael Purba, Eti.png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71950"/>
            <a:ext cx="9144001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3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49" r:id="rId12"/>
    <p:sldLayoutId id="2147483664" r:id="rId13"/>
    <p:sldLayoutId id="2147483665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4.wdp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19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openxmlformats.org/officeDocument/2006/relationships/diagramLayout" Target="../diagrams/layout7.xml"/><Relationship Id="rId7" Type="http://schemas.openxmlformats.org/officeDocument/2006/relationships/image" Target="../media/image20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17.wdp"/><Relationship Id="rId7" Type="http://schemas.openxmlformats.org/officeDocument/2006/relationships/diagramColors" Target="../diagrams/colors8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microsoft.com/office/2007/relationships/hdphoto" Target="../media/hdphoto1.wdp"/><Relationship Id="rId7" Type="http://schemas.openxmlformats.org/officeDocument/2006/relationships/diagramLayout" Target="../diagrams/layou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microsoft.com/office/2007/relationships/hdphoto" Target="../media/hdphoto2.wdp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microsoft.com/office/2007/relationships/hdphoto" Target="../media/hdphoto3.wdp"/><Relationship Id="rId7" Type="http://schemas.openxmlformats.org/officeDocument/2006/relationships/diagramLayout" Target="../diagrams/layout3.xml"/><Relationship Id="rId12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11" Type="http://schemas.openxmlformats.org/officeDocument/2006/relationships/image" Target="../media/image9.png"/><Relationship Id="rId5" Type="http://schemas.microsoft.com/office/2007/relationships/hdphoto" Target="../media/hdphoto4.wdp"/><Relationship Id="rId10" Type="http://schemas.microsoft.com/office/2007/relationships/diagramDrawing" Target="../diagrams/drawing3.xml"/><Relationship Id="rId4" Type="http://schemas.openxmlformats.org/officeDocument/2006/relationships/image" Target="../media/image8.png"/><Relationship Id="rId9" Type="http://schemas.openxmlformats.org/officeDocument/2006/relationships/diagramColors" Target="../diagrams/colors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microsoft.com/office/2007/relationships/hdphoto" Target="../media/hdphoto6.wdp"/><Relationship Id="rId7" Type="http://schemas.openxmlformats.org/officeDocument/2006/relationships/diagramColors" Target="../diagrams/colors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microsoft.com/office/2007/relationships/hdphoto" Target="../media/hdphoto7.wdp"/><Relationship Id="rId4" Type="http://schemas.openxmlformats.org/officeDocument/2006/relationships/diagramData" Target="../diagrams/data4.xml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9.wdp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be 8"/>
          <p:cNvSpPr/>
          <p:nvPr/>
        </p:nvSpPr>
        <p:spPr>
          <a:xfrm>
            <a:off x="381001" y="209550"/>
            <a:ext cx="3047999" cy="4232253"/>
          </a:xfrm>
          <a:prstGeom prst="cube">
            <a:avLst>
              <a:gd name="adj" fmla="val 478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3817049" y="1047750"/>
            <a:ext cx="5073868" cy="469019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defTabSz="1632753">
              <a:defRPr/>
            </a:pPr>
            <a:r>
              <a:rPr kumimoji="1" lang="en-US" altLang="ja-JP" sz="3200" b="1" spc="0" dirty="0"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テキスト プレースホルダー 11"/>
          <p:cNvSpPr txBox="1">
            <a:spLocks/>
          </p:cNvSpPr>
          <p:nvPr/>
        </p:nvSpPr>
        <p:spPr>
          <a:xfrm>
            <a:off x="3789637" y="1581150"/>
            <a:ext cx="5105399" cy="2072956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1632753">
              <a:buNone/>
              <a:defRPr/>
            </a:pPr>
            <a:r>
              <a:rPr kumimoji="1" lang="en-US" altLang="ja-JP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KIMIA</a:t>
            </a:r>
          </a:p>
          <a:p>
            <a:pPr marL="0" lvl="0" indent="0" defTabSz="1632753">
              <a:buNone/>
              <a:defRPr/>
            </a:pPr>
            <a:r>
              <a:rPr kumimoji="1" lang="en-US" altLang="ja-JP" sz="2000" b="1" dirty="0" err="1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Kelompok</a:t>
            </a:r>
            <a:r>
              <a:rPr kumimoji="1" lang="en-US" altLang="ja-JP" sz="2000" b="1" dirty="0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000" b="1" dirty="0" err="1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Peminatan</a:t>
            </a:r>
            <a:endParaRPr kumimoji="1" lang="en-US" altLang="ja-JP" sz="2000" b="1" dirty="0" smtClean="0">
              <a:solidFill>
                <a:srgbClr val="595959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1632753">
              <a:buNone/>
              <a:defRPr/>
            </a:pPr>
            <a:r>
              <a:rPr kumimoji="1" lang="en-US" altLang="ja-JP" sz="2000" b="1" dirty="0" err="1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Matematika</a:t>
            </a:r>
            <a:r>
              <a:rPr kumimoji="1" lang="en-US" altLang="ja-JP" sz="2000" b="1" dirty="0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000" b="1" dirty="0" err="1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kumimoji="1" lang="en-US" altLang="ja-JP" sz="2000" b="1" dirty="0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000" b="1" dirty="0" err="1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Ilmu-Ilmu</a:t>
            </a:r>
            <a:r>
              <a:rPr kumimoji="1" lang="en-US" altLang="ja-JP" sz="2000" b="1" dirty="0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2000" b="1" dirty="0" err="1" smtClean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Alam</a:t>
            </a:r>
            <a:endParaRPr kumimoji="1" lang="ja-JP" altLang="en-US" sz="2000" b="1" dirty="0">
              <a:solidFill>
                <a:srgbClr val="595959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直線コネクタ 9"/>
          <p:cNvCxnSpPr/>
          <p:nvPr/>
        </p:nvCxnSpPr>
        <p:spPr>
          <a:xfrm>
            <a:off x="3957801" y="3174119"/>
            <a:ext cx="4670534" cy="0"/>
          </a:xfrm>
          <a:prstGeom prst="line">
            <a:avLst/>
          </a:prstGeom>
          <a:noFill/>
          <a:ln w="28575" cap="flat" cmpd="sng" algn="ctr">
            <a:solidFill>
              <a:srgbClr val="00B0F0"/>
            </a:solidFill>
            <a:prstDash val="solid"/>
          </a:ln>
          <a:effectLst/>
        </p:spPr>
      </p:cxnSp>
      <p:sp>
        <p:nvSpPr>
          <p:cNvPr id="16" name="Rectangle 15"/>
          <p:cNvSpPr/>
          <p:nvPr/>
        </p:nvSpPr>
        <p:spPr>
          <a:xfrm>
            <a:off x="4473840" y="3326519"/>
            <a:ext cx="3576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24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SMA/MA </a:t>
            </a:r>
            <a:r>
              <a:rPr lang="en-US" sz="2400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Kelas</a:t>
            </a:r>
            <a:r>
              <a:rPr lang="en-US" sz="24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d-ID" sz="2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2400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250" y="361950"/>
            <a:ext cx="2864365" cy="4079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05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285750" y="2769603"/>
            <a:ext cx="5105400" cy="369332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b="1" dirty="0"/>
              <a:t>5. Sistem Periodik Modern dari Henry G. Moseley</a:t>
            </a:r>
            <a:endParaRPr lang="id-ID" b="1" i="1" dirty="0"/>
          </a:p>
        </p:txBody>
      </p:sp>
      <p:sp>
        <p:nvSpPr>
          <p:cNvPr id="5" name="Rectangle 4"/>
          <p:cNvSpPr/>
          <p:nvPr/>
        </p:nvSpPr>
        <p:spPr>
          <a:xfrm>
            <a:off x="285750" y="3181350"/>
            <a:ext cx="862965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b="1" dirty="0" smtClean="0"/>
              <a:t>Henry Moseley </a:t>
            </a:r>
            <a:r>
              <a:rPr lang="id-ID" b="1" dirty="0"/>
              <a:t>(1887–1915), seorang ilmuwan asal Inggris, </a:t>
            </a:r>
            <a:r>
              <a:rPr lang="id-ID" b="1" dirty="0" smtClean="0"/>
              <a:t>menunjukkan </a:t>
            </a:r>
            <a:r>
              <a:rPr lang="id-ID" dirty="0" smtClean="0"/>
              <a:t>bahwa </a:t>
            </a:r>
            <a:r>
              <a:rPr lang="id-ID" dirty="0"/>
              <a:t>urutan unsur dalam sistem periodik Mendeleev </a:t>
            </a:r>
            <a:r>
              <a:rPr lang="id-ID" dirty="0" smtClean="0"/>
              <a:t>sesuai dengan </a:t>
            </a:r>
            <a:r>
              <a:rPr lang="id-ID" dirty="0"/>
              <a:t>kenaikan nomor atomnya.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39619"/>
            <a:ext cx="5589281" cy="260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3400" y="3867150"/>
            <a:ext cx="7467600" cy="923330"/>
          </a:xfrm>
          <a:prstGeom prst="rect">
            <a:avLst/>
          </a:prstGeom>
          <a:ln>
            <a:noFill/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d-ID" dirty="0"/>
              <a:t>Penempatan telurium (</a:t>
            </a:r>
            <a:r>
              <a:rPr lang="id-ID" dirty="0" smtClean="0"/>
              <a:t>A</a:t>
            </a:r>
            <a:r>
              <a:rPr lang="id-ID" baseline="-25000" dirty="0" smtClean="0"/>
              <a:t>r </a:t>
            </a:r>
            <a:r>
              <a:rPr lang="id-ID" dirty="0" smtClean="0"/>
              <a:t> </a:t>
            </a:r>
            <a:r>
              <a:rPr lang="id-ID" dirty="0"/>
              <a:t>= </a:t>
            </a:r>
            <a:r>
              <a:rPr lang="id-ID" dirty="0" smtClean="0"/>
              <a:t>128) dan </a:t>
            </a:r>
            <a:r>
              <a:rPr lang="id-ID" dirty="0"/>
              <a:t>iodin (</a:t>
            </a:r>
            <a:r>
              <a:rPr lang="id-ID" dirty="0" smtClean="0"/>
              <a:t>A</a:t>
            </a:r>
            <a:r>
              <a:rPr lang="id-ID" baseline="-25000" dirty="0" smtClean="0"/>
              <a:t>r</a:t>
            </a:r>
            <a:r>
              <a:rPr lang="id-ID" dirty="0" smtClean="0"/>
              <a:t> </a:t>
            </a:r>
            <a:r>
              <a:rPr lang="sv-SE" dirty="0" smtClean="0"/>
              <a:t> </a:t>
            </a:r>
            <a:r>
              <a:rPr lang="sv-SE" dirty="0"/>
              <a:t>= 127) yang tidak sesuai dengan kenaikan </a:t>
            </a:r>
            <a:r>
              <a:rPr lang="sv-SE" dirty="0" smtClean="0"/>
              <a:t>massa</a:t>
            </a:r>
            <a:r>
              <a:rPr lang="id-ID" dirty="0" smtClean="0"/>
              <a:t> atom </a:t>
            </a:r>
            <a:r>
              <a:rPr lang="id-ID" dirty="0"/>
              <a:t>relatif, ternyata sesuai dengan kenaikan nomor </a:t>
            </a:r>
            <a:r>
              <a:rPr lang="id-ID" dirty="0" smtClean="0"/>
              <a:t>atomnya (nomor </a:t>
            </a:r>
            <a:r>
              <a:rPr lang="id-ID" dirty="0"/>
              <a:t>atom Te = 52; I = 53). </a:t>
            </a:r>
          </a:p>
        </p:txBody>
      </p:sp>
    </p:spTree>
    <p:extLst>
      <p:ext uri="{BB962C8B-B14F-4D97-AF65-F5344CB8AC3E}">
        <p14:creationId xmlns:p14="http://schemas.microsoft.com/office/powerpoint/2010/main" val="83422129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840" y="272103"/>
            <a:ext cx="8265160" cy="693356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id-ID" sz="2800" b="1" dirty="0" smtClean="0"/>
              <a:t>SIFAT-SIFAT PERIODIK UNSUR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094422"/>
            <a:ext cx="7924800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id-ID" b="1" dirty="0"/>
              <a:t>Sifat periodik adalah sifat yang berubah secara beraturan </a:t>
            </a:r>
            <a:r>
              <a:rPr lang="id-ID" b="1" dirty="0" smtClean="0"/>
              <a:t>sesuai </a:t>
            </a:r>
            <a:r>
              <a:rPr lang="id-ID" dirty="0" smtClean="0"/>
              <a:t>dengan </a:t>
            </a:r>
            <a:r>
              <a:rPr lang="id-ID" dirty="0"/>
              <a:t>kenaikan nomor atom, yaitu dari kiri ke kanan dalam </a:t>
            </a:r>
            <a:r>
              <a:rPr lang="id-ID" dirty="0" smtClean="0"/>
              <a:t>satu periode</a:t>
            </a:r>
            <a:r>
              <a:rPr lang="id-ID" dirty="0"/>
              <a:t>, atau dari atas ke bawah dalam satu golongan. </a:t>
            </a:r>
          </a:p>
        </p:txBody>
      </p:sp>
      <p:sp>
        <p:nvSpPr>
          <p:cNvPr id="4" name="Chevron 3"/>
          <p:cNvSpPr/>
          <p:nvPr/>
        </p:nvSpPr>
        <p:spPr>
          <a:xfrm>
            <a:off x="609600" y="2114550"/>
            <a:ext cx="2061412" cy="369332"/>
          </a:xfrm>
          <a:prstGeom prst="chevr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1. Jari-jari Atom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2586335"/>
            <a:ext cx="259080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Jari-jari atom adalah jarak dari inti atom hingga kulit </a:t>
            </a:r>
            <a:r>
              <a:rPr lang="id-ID" dirty="0" smtClean="0"/>
              <a:t>elektron terluar</a:t>
            </a:r>
            <a:endParaRPr lang="id-ID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7" y="3581400"/>
            <a:ext cx="13811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114550"/>
            <a:ext cx="4953000" cy="249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1000" y="4552950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 smtClean="0"/>
              <a:t>Dokumen penerbit</a:t>
            </a:r>
            <a:endParaRPr lang="id-ID" sz="900" dirty="0"/>
          </a:p>
        </p:txBody>
      </p:sp>
    </p:spTree>
    <p:extLst>
      <p:ext uri="{BB962C8B-B14F-4D97-AF65-F5344CB8AC3E}">
        <p14:creationId xmlns:p14="http://schemas.microsoft.com/office/powerpoint/2010/main" val="361669921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457200" y="209550"/>
            <a:ext cx="2667000" cy="1328023"/>
          </a:xfrm>
          <a:prstGeom prst="wedgeRoundRectCallout">
            <a:avLst>
              <a:gd name="adj1" fmla="val -11547"/>
              <a:gd name="adj2" fmla="val 65369"/>
              <a:gd name="adj3" fmla="val 16667"/>
            </a:avLst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id-ID" dirty="0"/>
              <a:t>Bagaimanakah kita menjelaskan kecenderungan jari-jari </a:t>
            </a:r>
            <a:r>
              <a:rPr lang="id-ID" dirty="0" smtClean="0"/>
              <a:t>atom tersebut</a:t>
            </a:r>
            <a:r>
              <a:rPr lang="id-ID" dirty="0"/>
              <a:t>?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09516739"/>
              </p:ext>
            </p:extLst>
          </p:nvPr>
        </p:nvGraphicFramePr>
        <p:xfrm>
          <a:off x="3276600" y="247650"/>
          <a:ext cx="5715000" cy="147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hevron 6"/>
          <p:cNvSpPr/>
          <p:nvPr/>
        </p:nvSpPr>
        <p:spPr>
          <a:xfrm>
            <a:off x="457200" y="2017752"/>
            <a:ext cx="1946282" cy="369332"/>
          </a:xfrm>
          <a:prstGeom prst="chevron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2. Jari-jari 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2571750"/>
            <a:ext cx="5562600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a. Ion positif mempunyai jari-jari yang </a:t>
            </a:r>
            <a:r>
              <a:rPr lang="id-ID" dirty="0" smtClean="0"/>
              <a:t>lebih kecil</a:t>
            </a:r>
            <a:r>
              <a:rPr lang="id-ID" dirty="0"/>
              <a:t>, sedangkan ion negatif mempunyai jari-jari yang lebih besar.</a:t>
            </a:r>
          </a:p>
        </p:txBody>
      </p:sp>
    </p:spTree>
    <p:extLst>
      <p:ext uri="{BB962C8B-B14F-4D97-AF65-F5344CB8AC3E}">
        <p14:creationId xmlns:p14="http://schemas.microsoft.com/office/powerpoint/2010/main" val="39419328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6" grpId="0">
        <p:bldAsOne/>
      </p:bldGraphic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51106774"/>
              </p:ext>
            </p:extLst>
          </p:nvPr>
        </p:nvGraphicFramePr>
        <p:xfrm>
          <a:off x="228600" y="1879580"/>
          <a:ext cx="3409950" cy="2825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hevron 4"/>
          <p:cNvSpPr/>
          <p:nvPr/>
        </p:nvSpPr>
        <p:spPr>
          <a:xfrm>
            <a:off x="342900" y="285750"/>
            <a:ext cx="2141710" cy="369332"/>
          </a:xfrm>
          <a:prstGeom prst="chevron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3. Energi Ionisasi</a:t>
            </a:r>
          </a:p>
        </p:txBody>
      </p:sp>
      <p:sp>
        <p:nvSpPr>
          <p:cNvPr id="6" name="Rectangle 5"/>
          <p:cNvSpPr/>
          <p:nvPr/>
        </p:nvSpPr>
        <p:spPr>
          <a:xfrm>
            <a:off x="342900" y="734020"/>
            <a:ext cx="8496300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Besarnya energi yang </a:t>
            </a:r>
            <a:r>
              <a:rPr lang="id-ID" dirty="0" smtClean="0"/>
              <a:t>diperlukan </a:t>
            </a:r>
            <a:r>
              <a:rPr lang="sv-SE" dirty="0" smtClean="0"/>
              <a:t>untuk </a:t>
            </a:r>
            <a:r>
              <a:rPr lang="sv-SE" dirty="0"/>
              <a:t>melepas satu elektron dari suatu atom netral dalam </a:t>
            </a:r>
            <a:r>
              <a:rPr lang="sv-SE" dirty="0" smtClean="0"/>
              <a:t>wujud</a:t>
            </a:r>
            <a:r>
              <a:rPr lang="id-ID" dirty="0" smtClean="0"/>
              <a:t> gas </a:t>
            </a:r>
            <a:r>
              <a:rPr lang="id-ID" dirty="0"/>
              <a:t>sehingga terbentuk ion berwujud gas dengan muatan +</a:t>
            </a:r>
            <a:r>
              <a:rPr lang="id-ID" dirty="0" smtClean="0"/>
              <a:t>1 disebut </a:t>
            </a:r>
            <a:r>
              <a:rPr lang="id-ID" b="1" dirty="0"/>
              <a:t>energi ionisasi.</a:t>
            </a:r>
            <a:endParaRPr lang="id-ID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1685926"/>
            <a:ext cx="4743450" cy="2815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38550" y="4535724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 smtClean="0"/>
              <a:t>Dokumen penerbit</a:t>
            </a:r>
            <a:endParaRPr lang="id-ID" sz="900" dirty="0"/>
          </a:p>
        </p:txBody>
      </p:sp>
    </p:spTree>
    <p:extLst>
      <p:ext uri="{BB962C8B-B14F-4D97-AF65-F5344CB8AC3E}">
        <p14:creationId xmlns:p14="http://schemas.microsoft.com/office/powerpoint/2010/main" val="37465890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04800" y="209550"/>
            <a:ext cx="2366863" cy="369332"/>
          </a:xfrm>
          <a:prstGeom prst="chevr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4. Afinitas Elektron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706219"/>
            <a:ext cx="853440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Energi yang menyertai penambahan 1 elektron pada suatu </a:t>
            </a:r>
            <a:r>
              <a:rPr lang="id-ID" dirty="0" smtClean="0"/>
              <a:t>atom netral </a:t>
            </a:r>
            <a:r>
              <a:rPr lang="id-ID" dirty="0"/>
              <a:t>dalam wujud gas membentuk ion bermuatan –1 </a:t>
            </a:r>
            <a:r>
              <a:rPr lang="id-ID" dirty="0" smtClean="0"/>
              <a:t>disebut </a:t>
            </a:r>
            <a:r>
              <a:rPr lang="id-ID" b="1" dirty="0" smtClean="0"/>
              <a:t>afinitas </a:t>
            </a:r>
            <a:r>
              <a:rPr lang="id-ID" b="1" dirty="0"/>
              <a:t>elektron. </a:t>
            </a:r>
            <a:endParaRPr lang="id-ID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969775448"/>
              </p:ext>
            </p:extLst>
          </p:nvPr>
        </p:nvGraphicFramePr>
        <p:xfrm>
          <a:off x="323850" y="1352550"/>
          <a:ext cx="424815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57350"/>
            <a:ext cx="41529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39000" y="4496154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 smtClean="0"/>
              <a:t>Dokumen penerbit</a:t>
            </a:r>
            <a:endParaRPr lang="id-ID" sz="900" dirty="0"/>
          </a:p>
        </p:txBody>
      </p:sp>
    </p:spTree>
    <p:extLst>
      <p:ext uri="{BB962C8B-B14F-4D97-AF65-F5344CB8AC3E}">
        <p14:creationId xmlns:p14="http://schemas.microsoft.com/office/powerpoint/2010/main" val="37692613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152400" y="209550"/>
            <a:ext cx="2598241" cy="369332"/>
          </a:xfrm>
          <a:prstGeom prst="chevr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5. Keelektronegatifan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630019"/>
            <a:ext cx="87630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b="1" dirty="0"/>
              <a:t>Keelektronegatifan adalah suatu bilangan yang </a:t>
            </a:r>
            <a:r>
              <a:rPr lang="id-ID" b="1" dirty="0" smtClean="0"/>
              <a:t>menggambarkan </a:t>
            </a:r>
            <a:r>
              <a:rPr lang="id-ID" dirty="0" smtClean="0"/>
              <a:t>kecenderungan </a:t>
            </a:r>
            <a:r>
              <a:rPr lang="id-ID" dirty="0"/>
              <a:t>relatif suatu unsur menarik elektron ke </a:t>
            </a:r>
            <a:r>
              <a:rPr lang="id-ID" dirty="0" smtClean="0"/>
              <a:t>pihaknya dalam </a:t>
            </a:r>
            <a:r>
              <a:rPr lang="id-ID" dirty="0"/>
              <a:t>suatu ikatan kimia.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295399"/>
            <a:ext cx="4762500" cy="2802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949527154"/>
              </p:ext>
            </p:extLst>
          </p:nvPr>
        </p:nvGraphicFramePr>
        <p:xfrm>
          <a:off x="5181600" y="1657350"/>
          <a:ext cx="37338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8520" y="4547599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 smtClean="0"/>
              <a:t>Dokumen penerbit</a:t>
            </a:r>
            <a:endParaRPr lang="id-ID" sz="900" dirty="0"/>
          </a:p>
        </p:txBody>
      </p:sp>
    </p:spTree>
    <p:extLst>
      <p:ext uri="{BB962C8B-B14F-4D97-AF65-F5344CB8AC3E}">
        <p14:creationId xmlns:p14="http://schemas.microsoft.com/office/powerpoint/2010/main" val="37611495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Graphic spid="8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110202" y="209550"/>
            <a:ext cx="3319739" cy="369332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nl-NL" b="1" dirty="0"/>
              <a:t>6. Sifat Logam dan Nonlogam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621268"/>
            <a:ext cx="42672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d-ID" dirty="0" smtClean="0"/>
              <a:t>Sifat logam dikaitkan dengan  </a:t>
            </a:r>
            <a:r>
              <a:rPr lang="id-ID" b="1" dirty="0" smtClean="0"/>
              <a:t>eelektropositifan, </a:t>
            </a:r>
            <a:r>
              <a:rPr lang="sv-SE" dirty="0" smtClean="0"/>
              <a:t>yaitu kecenderungan atom melepas elektron membentuk ion</a:t>
            </a:r>
            <a:r>
              <a:rPr lang="id-ID" dirty="0" smtClean="0"/>
              <a:t> positif.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5105400" y="642372"/>
            <a:ext cx="3752850" cy="1200329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d-ID" dirty="0"/>
              <a:t>Semakin besar energi ionisasi, semakin sukar bagi atom </a:t>
            </a:r>
            <a:r>
              <a:rPr lang="id-ID" dirty="0" smtClean="0"/>
              <a:t>untuk melepas </a:t>
            </a:r>
            <a:r>
              <a:rPr lang="id-ID" dirty="0"/>
              <a:t>elektron, dan semakin berkurang sifat logamnya.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129172423"/>
              </p:ext>
            </p:extLst>
          </p:nvPr>
        </p:nvGraphicFramePr>
        <p:xfrm>
          <a:off x="400050" y="1962150"/>
          <a:ext cx="84582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hevron 8"/>
          <p:cNvSpPr/>
          <p:nvPr/>
        </p:nvSpPr>
        <p:spPr>
          <a:xfrm>
            <a:off x="110202" y="3409950"/>
            <a:ext cx="1983562" cy="369332"/>
          </a:xfrm>
          <a:prstGeom prst="chevron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7. Kereaktifan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3858220"/>
            <a:ext cx="3733800" cy="923330"/>
          </a:xfrm>
          <a:prstGeom prst="rect">
            <a:avLst/>
          </a:prstGeom>
          <a:solidFill>
            <a:srgbClr val="D5FAC2"/>
          </a:solidFill>
        </p:spPr>
        <p:txBody>
          <a:bodyPr wrap="square">
            <a:spAutoFit/>
          </a:bodyPr>
          <a:lstStyle/>
          <a:p>
            <a:r>
              <a:rPr lang="id-ID" dirty="0" smtClean="0"/>
              <a:t>Kereaktifan suatu unsur tergantung pada kecenderungannya melepas atau menarik elektron. </a:t>
            </a:r>
            <a:endParaRPr lang="id-ID" dirty="0"/>
          </a:p>
        </p:txBody>
      </p:sp>
      <p:sp>
        <p:nvSpPr>
          <p:cNvPr id="11" name="Rectangle 10"/>
          <p:cNvSpPr/>
          <p:nvPr/>
        </p:nvSpPr>
        <p:spPr>
          <a:xfrm>
            <a:off x="4286250" y="3466237"/>
            <a:ext cx="4324350" cy="1200329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Dari kiri </a:t>
            </a:r>
            <a:r>
              <a:rPr lang="id-ID" dirty="0" smtClean="0"/>
              <a:t>ke </a:t>
            </a:r>
            <a:r>
              <a:rPr lang="fi-FI" dirty="0" smtClean="0"/>
              <a:t>kanan </a:t>
            </a:r>
            <a:r>
              <a:rPr lang="fi-FI" dirty="0"/>
              <a:t>dalam satu periode, mula-mula kereaktifan </a:t>
            </a:r>
            <a:r>
              <a:rPr lang="fi-FI" dirty="0" smtClean="0"/>
              <a:t>menurun,</a:t>
            </a:r>
            <a:r>
              <a:rPr lang="id-ID" dirty="0" smtClean="0"/>
              <a:t> kemudian </a:t>
            </a:r>
            <a:r>
              <a:rPr lang="id-ID" dirty="0"/>
              <a:t>bertambah hingga golongan VIIA. Golongan </a:t>
            </a:r>
            <a:r>
              <a:rPr lang="id-ID" dirty="0" smtClean="0"/>
              <a:t>VIIIA bersifat </a:t>
            </a:r>
            <a:r>
              <a:rPr lang="id-ID" dirty="0"/>
              <a:t>tidak reaktif.</a:t>
            </a:r>
          </a:p>
        </p:txBody>
      </p:sp>
      <p:pic>
        <p:nvPicPr>
          <p:cNvPr id="12" name="Picture 2" descr="E:\ELISA\ERLANGGA LISA\2018\TEMPLATE PPT\SMA Kimia Peminatan K13N Michael Purba, Eti\SMA Kimia 1 Peminatan K13N Michael Purba, Et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71950"/>
            <a:ext cx="9144001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3679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Graphic spid="8" grpId="0">
        <p:bldAsOne/>
      </p:bldGraphic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92494"/>
            <a:ext cx="8077200" cy="960056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r>
              <a:rPr lang="id-ID" sz="3200" b="1" dirty="0"/>
              <a:t>BEBERAPA GOLONGAN UNSUR DALAM</a:t>
            </a:r>
            <a:br>
              <a:rPr lang="id-ID" sz="3200" b="1" dirty="0"/>
            </a:br>
            <a:r>
              <a:rPr lang="id-ID" sz="3200" b="1" dirty="0"/>
              <a:t>SISTEM PERIODIK</a:t>
            </a:r>
          </a:p>
        </p:txBody>
      </p:sp>
      <p:sp>
        <p:nvSpPr>
          <p:cNvPr id="3" name="Pentagon 2"/>
          <p:cNvSpPr/>
          <p:nvPr/>
        </p:nvSpPr>
        <p:spPr>
          <a:xfrm>
            <a:off x="457200" y="1504950"/>
            <a:ext cx="3138559" cy="3693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id-ID" b="1" dirty="0"/>
              <a:t>1.  Golongan VIIIA (Gas Mulia)</a:t>
            </a:r>
          </a:p>
        </p:txBody>
      </p:sp>
      <p:sp>
        <p:nvSpPr>
          <p:cNvPr id="4" name="Rectangle 3"/>
          <p:cNvSpPr/>
          <p:nvPr/>
        </p:nvSpPr>
        <p:spPr>
          <a:xfrm>
            <a:off x="607534" y="1971586"/>
            <a:ext cx="3050066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 smtClean="0"/>
              <a:t>Disebut </a:t>
            </a:r>
            <a:r>
              <a:rPr lang="id-ID" b="1" dirty="0" smtClean="0"/>
              <a:t>gas mulia karena semuanya berupa gas </a:t>
            </a:r>
            <a:r>
              <a:rPr lang="id-ID" dirty="0" smtClean="0"/>
              <a:t>yang sangat stabil dan sangat sukar bereaksi dengan unsur lain. 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4114800" y="1971586"/>
            <a:ext cx="4610100" cy="1200329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Kulit terluar yang </a:t>
            </a:r>
            <a:r>
              <a:rPr lang="id-ID" dirty="0" smtClean="0"/>
              <a:t>terisi penuh </a:t>
            </a:r>
            <a:r>
              <a:rPr lang="id-ID" dirty="0"/>
              <a:t>menjadikan unsur bersifat tidak reaktif. Namun </a:t>
            </a:r>
            <a:r>
              <a:rPr lang="id-ID" dirty="0" smtClean="0"/>
              <a:t>demikian, kripton</a:t>
            </a:r>
            <a:r>
              <a:rPr lang="id-ID" dirty="0"/>
              <a:t>, xenon, dan radon ternyata dapat “dipaksa” </a:t>
            </a:r>
            <a:r>
              <a:rPr lang="id-ID" dirty="0" smtClean="0"/>
              <a:t>bereaksi dengan </a:t>
            </a:r>
            <a:r>
              <a:rPr lang="id-ID" dirty="0"/>
              <a:t>beberapa unsur.</a:t>
            </a:r>
          </a:p>
        </p:txBody>
      </p:sp>
      <p:sp>
        <p:nvSpPr>
          <p:cNvPr id="8" name="Pentagon 7"/>
          <p:cNvSpPr/>
          <p:nvPr/>
        </p:nvSpPr>
        <p:spPr>
          <a:xfrm>
            <a:off x="365950" y="3234899"/>
            <a:ext cx="2898457" cy="3693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id-ID" b="1" dirty="0"/>
              <a:t>2.  Golongan VIIA (Halogen)</a:t>
            </a:r>
          </a:p>
        </p:txBody>
      </p:sp>
      <p:sp>
        <p:nvSpPr>
          <p:cNvPr id="9" name="Rectangle 8"/>
          <p:cNvSpPr/>
          <p:nvPr/>
        </p:nvSpPr>
        <p:spPr>
          <a:xfrm>
            <a:off x="626584" y="3656916"/>
            <a:ext cx="2880682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 smtClean="0"/>
              <a:t>Halogen dengan </a:t>
            </a:r>
            <a:r>
              <a:rPr lang="id-ID" dirty="0"/>
              <a:t>logam membentuk senyawa yang kita sebut </a:t>
            </a:r>
            <a:r>
              <a:rPr lang="id-ID" b="1" dirty="0"/>
              <a:t>garam.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91000" y="3419565"/>
            <a:ext cx="4191000" cy="1200329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Kereaktifan unsur halogen berkurang dari F ke I. Semua </a:t>
            </a:r>
            <a:r>
              <a:rPr lang="id-ID" dirty="0" smtClean="0"/>
              <a:t>unsur halogen </a:t>
            </a:r>
            <a:r>
              <a:rPr lang="id-ID" dirty="0"/>
              <a:t>(Golongan VIIA) berupa </a:t>
            </a:r>
            <a:r>
              <a:rPr lang="id-ID" b="1" dirty="0"/>
              <a:t>molekul diatomik (</a:t>
            </a:r>
            <a:r>
              <a:rPr lang="id-ID" b="1" dirty="0" smtClean="0"/>
              <a:t>F</a:t>
            </a:r>
            <a:r>
              <a:rPr lang="id-ID" b="1" baseline="-25000" dirty="0" smtClean="0"/>
              <a:t>2</a:t>
            </a:r>
            <a:r>
              <a:rPr lang="id-ID" b="1" dirty="0" smtClean="0"/>
              <a:t> </a:t>
            </a:r>
            <a:r>
              <a:rPr lang="id-ID" dirty="0" smtClean="0"/>
              <a:t>, Cl</a:t>
            </a:r>
            <a:r>
              <a:rPr lang="id-ID" baseline="-25000" dirty="0" smtClean="0"/>
              <a:t>2</a:t>
            </a:r>
            <a:r>
              <a:rPr lang="id-ID" dirty="0" smtClean="0"/>
              <a:t>, Br</a:t>
            </a:r>
            <a:r>
              <a:rPr lang="id-ID" baseline="-25000" dirty="0" smtClean="0"/>
              <a:t>2</a:t>
            </a:r>
            <a:r>
              <a:rPr lang="id-ID" dirty="0" smtClean="0"/>
              <a:t>, I</a:t>
            </a:r>
            <a:r>
              <a:rPr lang="id-ID" baseline="-25000" dirty="0" smtClean="0"/>
              <a:t>2</a:t>
            </a:r>
            <a:r>
              <a:rPr lang="id-ID" dirty="0" smtClean="0"/>
              <a:t>), berwarna</a:t>
            </a:r>
            <a:r>
              <a:rPr lang="id-ID" dirty="0"/>
              <a:t>, dan bersifat racun. </a:t>
            </a:r>
          </a:p>
        </p:txBody>
      </p:sp>
    </p:spTree>
    <p:extLst>
      <p:ext uri="{BB962C8B-B14F-4D97-AF65-F5344CB8AC3E}">
        <p14:creationId xmlns:p14="http://schemas.microsoft.com/office/powerpoint/2010/main" val="221496881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228600" y="209550"/>
            <a:ext cx="3133215" cy="3693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pt-BR" b="1" dirty="0"/>
              <a:t>3.  Golongan IA (Logam Alkali)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1" y="678418"/>
            <a:ext cx="2667000" cy="14773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Unsur-unsur golongan IA, kecuali hidrogen, disebut </a:t>
            </a:r>
            <a:r>
              <a:rPr lang="id-ID" dirty="0" smtClean="0"/>
              <a:t>logam alkali </a:t>
            </a:r>
            <a:r>
              <a:rPr lang="id-ID" dirty="0"/>
              <a:t>karena unsur tersebut membentuk basa yang larut </a:t>
            </a:r>
            <a:r>
              <a:rPr lang="id-ID" dirty="0" smtClean="0"/>
              <a:t>dalam air</a:t>
            </a:r>
            <a:r>
              <a:rPr lang="id-ID" dirty="0"/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3581400" y="678418"/>
            <a:ext cx="5105400" cy="1477328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Logam </a:t>
            </a:r>
            <a:r>
              <a:rPr lang="id-ID" dirty="0" smtClean="0"/>
              <a:t>alkali mempunyai </a:t>
            </a:r>
            <a:r>
              <a:rPr lang="id-ID" dirty="0"/>
              <a:t>1 elektron valensi yang mudah lepas sehingga </a:t>
            </a:r>
            <a:r>
              <a:rPr lang="id-ID" dirty="0" smtClean="0"/>
              <a:t> –3 merupakan </a:t>
            </a:r>
            <a:r>
              <a:rPr lang="id-ID" dirty="0"/>
              <a:t>kelompok logam yang paling aktif, dapat terbakar </a:t>
            </a:r>
            <a:r>
              <a:rPr lang="id-ID" dirty="0" smtClean="0"/>
              <a:t> di </a:t>
            </a:r>
            <a:r>
              <a:rPr lang="id-ID" dirty="0"/>
              <a:t>udara, dan bereaksi hebat dengan air. Kereaktifan logam </a:t>
            </a:r>
            <a:r>
              <a:rPr lang="id-ID" dirty="0" smtClean="0"/>
              <a:t>alkali </a:t>
            </a:r>
            <a:r>
              <a:rPr lang="de-DE" dirty="0" smtClean="0"/>
              <a:t>bertambah </a:t>
            </a:r>
            <a:r>
              <a:rPr lang="de-DE" dirty="0"/>
              <a:t>dari litium ke fransium.</a:t>
            </a:r>
            <a:endParaRPr lang="id-ID" dirty="0"/>
          </a:p>
        </p:txBody>
      </p:sp>
      <p:sp>
        <p:nvSpPr>
          <p:cNvPr id="6" name="Pentagon 5"/>
          <p:cNvSpPr/>
          <p:nvPr/>
        </p:nvSpPr>
        <p:spPr>
          <a:xfrm>
            <a:off x="228600" y="2343150"/>
            <a:ext cx="3044873" cy="646331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d-ID" b="1" dirty="0"/>
              <a:t>4.  Golongan IIA (Logam Alkali Tanah)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3028950"/>
            <a:ext cx="2667001" cy="17543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Unsur-unsur golongan IIA disebut </a:t>
            </a:r>
            <a:r>
              <a:rPr lang="id-ID" b="1" dirty="0"/>
              <a:t>logam alkali tanah </a:t>
            </a:r>
            <a:r>
              <a:rPr lang="id-ID" b="1" dirty="0" smtClean="0"/>
              <a:t>karena </a:t>
            </a:r>
            <a:r>
              <a:rPr lang="id-ID" dirty="0" smtClean="0"/>
              <a:t>dapat </a:t>
            </a:r>
            <a:r>
              <a:rPr lang="id-ID" dirty="0"/>
              <a:t>membentuk basa, tetapi senyawa-senyawanya kurang </a:t>
            </a:r>
            <a:r>
              <a:rPr lang="id-ID" dirty="0" smtClean="0"/>
              <a:t>larut dalam </a:t>
            </a:r>
            <a:r>
              <a:rPr lang="id-ID" dirty="0"/>
              <a:t>air. </a:t>
            </a:r>
          </a:p>
        </p:txBody>
      </p:sp>
      <p:sp>
        <p:nvSpPr>
          <p:cNvPr id="8" name="Pentagon 7"/>
          <p:cNvSpPr/>
          <p:nvPr/>
        </p:nvSpPr>
        <p:spPr>
          <a:xfrm>
            <a:off x="3770248" y="2348984"/>
            <a:ext cx="2455297" cy="3693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id-ID" b="1" dirty="0"/>
              <a:t>5. Unsur-unsur Transisi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891529472"/>
              </p:ext>
            </p:extLst>
          </p:nvPr>
        </p:nvGraphicFramePr>
        <p:xfrm>
          <a:off x="3352800" y="3228022"/>
          <a:ext cx="5334000" cy="147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3654473" y="2694117"/>
            <a:ext cx="5413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/>
              <a:t>Unsur-unsur transisi mempunyai sifat-sifat </a:t>
            </a:r>
            <a:r>
              <a:rPr lang="id-ID" dirty="0" smtClean="0"/>
              <a:t>khas yang </a:t>
            </a:r>
            <a:r>
              <a:rPr lang="id-ID" dirty="0"/>
              <a:t>membedakannya dari </a:t>
            </a:r>
            <a:r>
              <a:rPr lang="id-ID" dirty="0" smtClean="0"/>
              <a:t>unsur golongan utama:</a:t>
            </a:r>
            <a:endParaRPr lang="id-ID" dirty="0"/>
          </a:p>
        </p:txBody>
      </p:sp>
      <p:pic>
        <p:nvPicPr>
          <p:cNvPr id="12" name="Picture 2" descr="E:\ELISA\ERLANGGA LISA\2018\TEMPLATE PPT\SMA Kimia Peminatan K13N Michael Purba, Eti\SMA Kimia 1 Peminatan K13N Michael Purba, Et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71950"/>
            <a:ext cx="9144001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11856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Graphic spid="10" grpId="0">
        <p:bldAsOne/>
      </p:bldGraphic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943600" y="2276892"/>
            <a:ext cx="358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000" b="1" dirty="0" smtClean="0">
                <a:solidFill>
                  <a:srgbClr val="002060"/>
                </a:solidFill>
              </a:rPr>
              <a:t>SISTEM PERIODIK UNSUR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165735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BAB 3</a:t>
            </a:r>
            <a:endParaRPr lang="en-US" sz="4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887" y="0"/>
            <a:ext cx="6450971" cy="483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267200" y="4491980"/>
            <a:ext cx="203934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</a:rPr>
              <a:t>https://www.shutterstock.com/Sashkin</a:t>
            </a:r>
          </a:p>
        </p:txBody>
      </p:sp>
      <p:pic>
        <p:nvPicPr>
          <p:cNvPr id="10" name="Picture 2" descr="E:\ELISA\ERLANGGA LISA\2018\TEMPLATE PPT\SMA Kimia Peminatan K13N Michael Purba, Eti\SMA Kimia 1 Peminatan K13N Michael Purba, Et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71950"/>
            <a:ext cx="9144001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70456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5750"/>
            <a:ext cx="8229600" cy="685800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id-ID" sz="2800" b="1" dirty="0"/>
              <a:t>SISTEM PERIODIK MODERN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40360" y="1282949"/>
            <a:ext cx="4572000" cy="923330"/>
          </a:xfrm>
          <a:prstGeom prst="rect">
            <a:avLst/>
          </a:prstGeom>
          <a:solidFill>
            <a:srgbClr val="FFFF61"/>
          </a:solidFill>
        </p:spPr>
        <p:txBody>
          <a:bodyPr>
            <a:spAutoFit/>
          </a:bodyPr>
          <a:lstStyle/>
          <a:p>
            <a:r>
              <a:rPr lang="id-ID" dirty="0" smtClean="0"/>
              <a:t>Jika unsur-unsur disusun berdasarkan kenaikan nomor atomnya, </a:t>
            </a:r>
            <a:r>
              <a:rPr lang="sv-SE" dirty="0" smtClean="0"/>
              <a:t>maka sifat-sifat tertentu akan berulang secara periodik. 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4648200" y="2343150"/>
            <a:ext cx="4038600" cy="2062103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d-ID" sz="1600" dirty="0"/>
              <a:t>Unsur </a:t>
            </a:r>
            <a:r>
              <a:rPr lang="id-ID" sz="1600" dirty="0" smtClean="0"/>
              <a:t>dengan nomor </a:t>
            </a:r>
            <a:r>
              <a:rPr lang="id-ID" sz="1600" dirty="0"/>
              <a:t>atom 10, yaitu neon, ternyata mempunyai sifat-sifat </a:t>
            </a:r>
            <a:r>
              <a:rPr lang="id-ID" sz="1600" dirty="0" smtClean="0"/>
              <a:t>yang mirip </a:t>
            </a:r>
            <a:r>
              <a:rPr lang="id-ID" sz="1600" dirty="0"/>
              <a:t>dengan helium. Unsur nomor atom 11 ternyata </a:t>
            </a:r>
            <a:r>
              <a:rPr lang="id-ID" sz="1600" dirty="0" smtClean="0"/>
              <a:t>kembali menunjukkan </a:t>
            </a:r>
            <a:r>
              <a:rPr lang="id-ID" sz="1600" dirty="0"/>
              <a:t>kemiripan sifat dengan litium sehingga </a:t>
            </a:r>
            <a:r>
              <a:rPr lang="id-ID" sz="1600" dirty="0" smtClean="0"/>
              <a:t>ditempatkan di </a:t>
            </a:r>
            <a:r>
              <a:rPr lang="id-ID" sz="1600" dirty="0"/>
              <a:t>bawahnya, memulai baris berikutnya. Demikian seterusnya, </a:t>
            </a:r>
            <a:r>
              <a:rPr lang="id-ID" sz="1600" dirty="0" smtClean="0"/>
              <a:t>sifatsifat tertentu </a:t>
            </a:r>
            <a:r>
              <a:rPr lang="id-ID" sz="1600" dirty="0"/>
              <a:t>berulang secara periodik.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56" y="1548822"/>
            <a:ext cx="4254204" cy="285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0475" y="4550718"/>
            <a:ext cx="171072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900" dirty="0"/>
              <a:t>https://</a:t>
            </a:r>
            <a:r>
              <a:rPr lang="id-ID" sz="900" dirty="0" smtClean="0"/>
              <a:t>www.shutterstock.com</a:t>
            </a:r>
            <a:r>
              <a:rPr lang="en-US" sz="900" dirty="0" smtClean="0"/>
              <a:t> </a:t>
            </a:r>
            <a:endParaRPr lang="id-ID" sz="900" dirty="0"/>
          </a:p>
        </p:txBody>
      </p:sp>
      <p:pic>
        <p:nvPicPr>
          <p:cNvPr id="7" name="Picture 2" descr="E:\ELISA\ERLANGGA LISA\2018\TEMPLATE PPT\SMA Kimia Peminatan K13N Michael Purba, Eti\SMA Kimia 1 Peminatan K13N Michael Purba, Et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71950"/>
            <a:ext cx="9144001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67746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evron 4"/>
          <p:cNvSpPr/>
          <p:nvPr/>
        </p:nvSpPr>
        <p:spPr>
          <a:xfrm>
            <a:off x="304800" y="209550"/>
            <a:ext cx="1576170" cy="369332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1.  Periode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65033"/>
            <a:ext cx="2609850" cy="143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2102" y="666750"/>
            <a:ext cx="35814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Lajur-lajur horizontal dalam sistem</a:t>
            </a:r>
          </a:p>
          <a:p>
            <a:r>
              <a:rPr lang="id-ID" dirty="0"/>
              <a:t>periodik disebut </a:t>
            </a:r>
            <a:r>
              <a:rPr lang="id-ID" b="1" dirty="0"/>
              <a:t>periode.</a:t>
            </a:r>
            <a:endParaRPr lang="id-ID" dirty="0"/>
          </a:p>
        </p:txBody>
      </p:sp>
      <p:sp>
        <p:nvSpPr>
          <p:cNvPr id="7" name="Chevron 6"/>
          <p:cNvSpPr/>
          <p:nvPr/>
        </p:nvSpPr>
        <p:spPr>
          <a:xfrm>
            <a:off x="347793" y="1389281"/>
            <a:ext cx="1743762" cy="369332"/>
          </a:xfrm>
          <a:prstGeom prst="chevr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2. Golongan</a:t>
            </a:r>
          </a:p>
        </p:txBody>
      </p:sp>
      <p:sp>
        <p:nvSpPr>
          <p:cNvPr id="8" name="Rectangle 7"/>
          <p:cNvSpPr/>
          <p:nvPr/>
        </p:nvSpPr>
        <p:spPr>
          <a:xfrm>
            <a:off x="347793" y="1846481"/>
            <a:ext cx="365760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Kolom-kolom vertikal dalam sistem periodik disebut </a:t>
            </a:r>
            <a:r>
              <a:rPr lang="id-ID" b="1" dirty="0"/>
              <a:t>golongan.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69340" y="2278618"/>
            <a:ext cx="2144754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id-ID" b="1" dirty="0"/>
              <a:t>a. Sistem 8 golongan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19600" y="2601903"/>
            <a:ext cx="449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Sistem periodik </a:t>
            </a:r>
            <a:r>
              <a:rPr lang="id-ID" dirty="0" smtClean="0">
                <a:solidFill>
                  <a:schemeClr val="accent6">
                    <a:lumMod val="50000"/>
                  </a:schemeClr>
                </a:solidFill>
              </a:rPr>
              <a:t>terdiri atas golongan utama (A) dan golongan tambahan (B). Unsur-unsur golongan B disebut juga </a:t>
            </a:r>
            <a:r>
              <a:rPr lang="id-ID" b="1" dirty="0" smtClean="0">
                <a:solidFill>
                  <a:schemeClr val="accent6">
                    <a:lumMod val="50000"/>
                  </a:schemeClr>
                </a:solidFill>
              </a:rPr>
              <a:t>unsur transisi.</a:t>
            </a:r>
            <a:endParaRPr lang="id-ID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06021" y="3525233"/>
            <a:ext cx="2271391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id-ID" b="1" dirty="0"/>
              <a:t>b. Sistem 18 golongan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34770" y="3858220"/>
            <a:ext cx="40234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 smtClean="0">
                <a:solidFill>
                  <a:schemeClr val="accent5">
                    <a:lumMod val="50000"/>
                  </a:schemeClr>
                </a:solidFill>
              </a:rPr>
              <a:t>Golongan dimulai dari kolom paling kiri. Unsur-unsur transisi terletak pada golongan 3–12. </a:t>
            </a:r>
            <a:endParaRPr lang="id-ID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33525"/>
            <a:ext cx="48672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2792852741"/>
              </p:ext>
            </p:extLst>
          </p:nvPr>
        </p:nvGraphicFramePr>
        <p:xfrm>
          <a:off x="347793" y="2536368"/>
          <a:ext cx="3657600" cy="1938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1000" y="4552950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 smtClean="0"/>
              <a:t>Dokumen penerbit</a:t>
            </a:r>
            <a:endParaRPr lang="id-ID" sz="900" dirty="0"/>
          </a:p>
        </p:txBody>
      </p:sp>
    </p:spTree>
    <p:extLst>
      <p:ext uri="{BB962C8B-B14F-4D97-AF65-F5344CB8AC3E}">
        <p14:creationId xmlns:p14="http://schemas.microsoft.com/office/powerpoint/2010/main" val="314162956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/>
      <p:bldP spid="12" grpId="0" animBg="1"/>
      <p:bldP spid="13" grpId="0"/>
      <p:bldGraphic spid="1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vron 1"/>
          <p:cNvSpPr/>
          <p:nvPr/>
        </p:nvSpPr>
        <p:spPr>
          <a:xfrm>
            <a:off x="228600" y="221218"/>
            <a:ext cx="3945165" cy="369332"/>
          </a:xfrm>
          <a:prstGeom prst="chevr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b="1" dirty="0"/>
              <a:t>3. </a:t>
            </a:r>
            <a:r>
              <a:rPr lang="fr-FR" b="1" dirty="0" err="1"/>
              <a:t>Unsur</a:t>
            </a:r>
            <a:r>
              <a:rPr lang="fr-FR" b="1" dirty="0"/>
              <a:t> </a:t>
            </a:r>
            <a:r>
              <a:rPr lang="fr-FR" b="1" dirty="0" err="1"/>
              <a:t>Transisi</a:t>
            </a:r>
            <a:r>
              <a:rPr lang="fr-FR" b="1" dirty="0"/>
              <a:t> dan </a:t>
            </a:r>
            <a:r>
              <a:rPr lang="fr-FR" b="1" dirty="0" err="1"/>
              <a:t>Transisi</a:t>
            </a:r>
            <a:r>
              <a:rPr lang="fr-FR" b="1" dirty="0"/>
              <a:t> </a:t>
            </a:r>
            <a:r>
              <a:rPr lang="fr-FR" b="1" dirty="0" err="1"/>
              <a:t>Dalam</a:t>
            </a:r>
            <a:endParaRPr lang="fr-FR" b="1" dirty="0"/>
          </a:p>
        </p:txBody>
      </p:sp>
      <p:sp>
        <p:nvSpPr>
          <p:cNvPr id="3" name="Rectangle 2"/>
          <p:cNvSpPr/>
          <p:nvPr/>
        </p:nvSpPr>
        <p:spPr>
          <a:xfrm>
            <a:off x="533400" y="819150"/>
            <a:ext cx="1724896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id-ID" b="1" dirty="0"/>
              <a:t>a. Unsur transisi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1239620"/>
            <a:ext cx="3886200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Unsur-unsur </a:t>
            </a:r>
            <a:r>
              <a:rPr lang="id-ID" dirty="0" smtClean="0"/>
              <a:t>ini merupakan </a:t>
            </a:r>
            <a:r>
              <a:rPr lang="id-ID" dirty="0"/>
              <a:t>peralihan </a:t>
            </a:r>
            <a:r>
              <a:rPr lang="id-ID" dirty="0" smtClean="0"/>
              <a:t>dari golongan </a:t>
            </a:r>
            <a:r>
              <a:rPr lang="id-ID" dirty="0"/>
              <a:t>IIA ke golongan IIIA, yaitu unsur-unsur yang </a:t>
            </a:r>
            <a:r>
              <a:rPr lang="id-ID" dirty="0" smtClean="0"/>
              <a:t>harus dialihkan </a:t>
            </a:r>
            <a:r>
              <a:rPr lang="id-ID" dirty="0"/>
              <a:t>hingga ditemukan unsur yang mempunyai </a:t>
            </a:r>
            <a:r>
              <a:rPr lang="id-ID" dirty="0" smtClean="0"/>
              <a:t>kemiripan sifat </a:t>
            </a:r>
            <a:r>
              <a:rPr lang="id-ID" dirty="0"/>
              <a:t>dengan golongan IIIA.</a:t>
            </a:r>
          </a:p>
        </p:txBody>
      </p:sp>
      <p:sp>
        <p:nvSpPr>
          <p:cNvPr id="5" name="Rectangle 4"/>
          <p:cNvSpPr/>
          <p:nvPr/>
        </p:nvSpPr>
        <p:spPr>
          <a:xfrm>
            <a:off x="4648200" y="819150"/>
            <a:ext cx="2382127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id-ID" b="1" dirty="0"/>
              <a:t>b. Unsur transisi dalam</a:t>
            </a:r>
          </a:p>
        </p:txBody>
      </p:sp>
      <p:sp>
        <p:nvSpPr>
          <p:cNvPr id="6" name="Rectangle 5"/>
          <p:cNvSpPr/>
          <p:nvPr/>
        </p:nvSpPr>
        <p:spPr>
          <a:xfrm>
            <a:off x="4439527" y="1257300"/>
            <a:ext cx="3886200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Dua baris unsur yang ditempatkan di bagian bawah tabel </a:t>
            </a:r>
            <a:r>
              <a:rPr lang="id-ID" dirty="0" smtClean="0"/>
              <a:t>periodik merupakan </a:t>
            </a:r>
            <a:r>
              <a:rPr lang="id-ID" b="1" dirty="0"/>
              <a:t>unsur transisi dalam. </a:t>
            </a:r>
            <a:endParaRPr lang="id-ID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132813662"/>
              </p:ext>
            </p:extLst>
          </p:nvPr>
        </p:nvGraphicFramePr>
        <p:xfrm>
          <a:off x="4457700" y="2255282"/>
          <a:ext cx="4152900" cy="2526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" descr="E:\ELISA\ERLANGGA LISA\2018\TEMPLATE PPT\SMA Kimia Peminatan K13N Michael Purba, Eti\SMA Kimia 1 Peminatan K13N Michael Purba, Et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71950"/>
            <a:ext cx="9144001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7730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152400" y="209550"/>
            <a:ext cx="4572000" cy="646331"/>
          </a:xfrm>
          <a:prstGeom prst="chevron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id-ID" b="1" dirty="0"/>
              <a:t>4. Hubungan Konfigurasi Elektron dengan Letak Unsur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123950"/>
            <a:ext cx="347662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932751"/>
            <a:ext cx="3959796" cy="184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11847944"/>
              </p:ext>
            </p:extLst>
          </p:nvPr>
        </p:nvGraphicFramePr>
        <p:xfrm>
          <a:off x="762000" y="3181350"/>
          <a:ext cx="2552700" cy="1221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877219"/>
            <a:ext cx="3952875" cy="176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908003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1950" y="616982"/>
            <a:ext cx="862965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dirty="0"/>
              <a:t>Pengelompokan unsur-unsur dalam sistem periodik ke dalam blok s, p, d, dan f. Golongan</a:t>
            </a:r>
          </a:p>
          <a:p>
            <a:r>
              <a:rPr lang="id-ID" dirty="0"/>
              <a:t>IA dan IIA masuk ke blok s, golongan IIIA sampai dengan VIIIA masuk ke blok p, unsur-unsur </a:t>
            </a:r>
            <a:r>
              <a:rPr lang="id-ID" dirty="0" smtClean="0"/>
              <a:t>transisi masuk </a:t>
            </a:r>
            <a:r>
              <a:rPr lang="id-ID" dirty="0"/>
              <a:t>ke blok d, serta unsur-unsur transisi dalam (lantanida dan aktinida) masuk ke blok f.</a:t>
            </a:r>
          </a:p>
        </p:txBody>
      </p:sp>
      <p:sp>
        <p:nvSpPr>
          <p:cNvPr id="4" name="Chevron 3"/>
          <p:cNvSpPr/>
          <p:nvPr/>
        </p:nvSpPr>
        <p:spPr>
          <a:xfrm>
            <a:off x="152400" y="209550"/>
            <a:ext cx="2409408" cy="369332"/>
          </a:xfrm>
          <a:prstGeom prst="chevron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nl-NL" b="1" dirty="0"/>
              <a:t>5. Blok </a:t>
            </a:r>
            <a:r>
              <a:rPr lang="nl-NL" b="1" i="1" dirty="0"/>
              <a:t>s, p, d, dan f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72032"/>
            <a:ext cx="45339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09770315"/>
              </p:ext>
            </p:extLst>
          </p:nvPr>
        </p:nvGraphicFramePr>
        <p:xfrm>
          <a:off x="5029200" y="2410182"/>
          <a:ext cx="45720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10182"/>
            <a:ext cx="5476875" cy="2295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39000" y="4476347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 smtClean="0"/>
              <a:t>Dokumen penerbit</a:t>
            </a:r>
            <a:endParaRPr lang="id-ID" sz="900" dirty="0"/>
          </a:p>
        </p:txBody>
      </p:sp>
    </p:spTree>
    <p:extLst>
      <p:ext uri="{BB962C8B-B14F-4D97-AF65-F5344CB8AC3E}">
        <p14:creationId xmlns:p14="http://schemas.microsoft.com/office/powerpoint/2010/main" val="36386205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EAE34A-E5AB-4ED6-887B-471D07065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dgm id="{88EAE34A-E5AB-4ED6-887B-471D07065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graphicEl>
                                              <a:dgm id="{88EAE34A-E5AB-4ED6-887B-471D07065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BC0E852-8E8C-48AE-9917-257605C2B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2BC0E852-8E8C-48AE-9917-257605C2B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2BC0E852-8E8C-48AE-9917-257605C2B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D9A0A5-F3DA-4861-BC70-35DD97D9F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FED9A0A5-F3DA-4861-BC70-35DD97D9F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graphicEl>
                                              <a:dgm id="{FED9A0A5-F3DA-4861-BC70-35DD97D9F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5E504E-23A2-4BDC-BE87-671A6F421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dgm id="{095E504E-23A2-4BDC-BE87-671A6F421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095E504E-23A2-4BDC-BE87-671A6F421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D32D475-02FE-43AE-AA08-90C6245789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7D32D475-02FE-43AE-AA08-90C6245789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7D32D475-02FE-43AE-AA08-90C6245789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BA2BC89-F44C-4EEC-A3F1-75714326D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graphicEl>
                                              <a:dgm id="{8BA2BC89-F44C-4EEC-A3F1-75714326D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graphicEl>
                                              <a:dgm id="{8BA2BC89-F44C-4EEC-A3F1-75714326D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A1522ED-B270-41A0-A904-E8ED6A7F3B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graphicEl>
                                              <a:dgm id="{2A1522ED-B270-41A0-A904-E8ED6A7F3B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graphicEl>
                                              <a:dgm id="{2A1522ED-B270-41A0-A904-E8ED6A7F3B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337975E-0A8C-4AE7-A70B-4180445242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graphicEl>
                                              <a:dgm id="{5337975E-0A8C-4AE7-A70B-4180445242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graphicEl>
                                              <a:dgm id="{5337975E-0A8C-4AE7-A70B-4180445242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Graphic spid="6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9550"/>
            <a:ext cx="8077200" cy="914400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r>
              <a:rPr lang="id-ID" sz="3200" b="1" dirty="0"/>
              <a:t>PERKEMBANGAN DASAR</a:t>
            </a:r>
            <a:br>
              <a:rPr lang="id-ID" sz="3200" b="1" dirty="0"/>
            </a:br>
            <a:r>
              <a:rPr lang="id-ID" sz="3200" b="1" dirty="0"/>
              <a:t>PENGELOMPOKAN UNSUR</a:t>
            </a:r>
          </a:p>
        </p:txBody>
      </p:sp>
      <p:sp>
        <p:nvSpPr>
          <p:cNvPr id="3" name="Pentagon 2"/>
          <p:cNvSpPr/>
          <p:nvPr/>
        </p:nvSpPr>
        <p:spPr>
          <a:xfrm>
            <a:off x="533400" y="1276350"/>
            <a:ext cx="4676338" cy="369332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1.  Pengelompokan atas Logam dan Nonlogam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649968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solidFill>
                  <a:schemeClr val="tx2"/>
                </a:solidFill>
              </a:rPr>
              <a:t>Lavoisier </a:t>
            </a:r>
            <a:r>
              <a:rPr lang="id-ID" dirty="0" smtClean="0">
                <a:solidFill>
                  <a:schemeClr val="tx2"/>
                </a:solidFill>
              </a:rPr>
              <a:t>yang </a:t>
            </a:r>
            <a:r>
              <a:rPr lang="nn-NO" dirty="0" smtClean="0">
                <a:solidFill>
                  <a:schemeClr val="tx2"/>
                </a:solidFill>
              </a:rPr>
              <a:t>mengelompokkan </a:t>
            </a:r>
            <a:r>
              <a:rPr lang="nn-NO" dirty="0">
                <a:solidFill>
                  <a:schemeClr val="tx2"/>
                </a:solidFill>
              </a:rPr>
              <a:t>unsur menjadi logam dan nonlogam. </a:t>
            </a:r>
            <a:r>
              <a:rPr lang="nn-NO" dirty="0" smtClean="0">
                <a:solidFill>
                  <a:schemeClr val="tx2"/>
                </a:solidFill>
              </a:rPr>
              <a:t>Pada</a:t>
            </a:r>
            <a:r>
              <a:rPr lang="id-ID" dirty="0" smtClean="0">
                <a:solidFill>
                  <a:schemeClr val="tx2"/>
                </a:solidFill>
              </a:rPr>
              <a:t> waktu </a:t>
            </a:r>
            <a:r>
              <a:rPr lang="id-ID" dirty="0">
                <a:solidFill>
                  <a:schemeClr val="tx2"/>
                </a:solidFill>
              </a:rPr>
              <a:t>itu baru sekitar 20 jenis unsur yang sudah dikenal. </a:t>
            </a:r>
          </a:p>
        </p:txBody>
      </p:sp>
      <p:sp>
        <p:nvSpPr>
          <p:cNvPr id="5" name="Pentagon 4"/>
          <p:cNvSpPr/>
          <p:nvPr/>
        </p:nvSpPr>
        <p:spPr>
          <a:xfrm>
            <a:off x="533400" y="2302133"/>
            <a:ext cx="2223128" cy="369332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2. Triade Döbereiner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1" y="2671465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accent2">
                    <a:lumMod val="50000"/>
                  </a:schemeClr>
                </a:solidFill>
              </a:rPr>
              <a:t>Johan Wolfgang Döbereiner, </a:t>
            </a:r>
            <a:r>
              <a:rPr lang="id-ID" dirty="0" smtClean="0">
                <a:solidFill>
                  <a:schemeClr val="accent2">
                    <a:lumMod val="50000"/>
                  </a:schemeClr>
                </a:solidFill>
              </a:rPr>
              <a:t>mengemukakan </a:t>
            </a:r>
            <a:r>
              <a:rPr lang="id-ID" dirty="0">
                <a:solidFill>
                  <a:schemeClr val="accent2">
                    <a:lumMod val="50000"/>
                  </a:schemeClr>
                </a:solidFill>
              </a:rPr>
              <a:t>bahwa massa atom </a:t>
            </a:r>
            <a:r>
              <a:rPr lang="id-ID" dirty="0" smtClean="0">
                <a:solidFill>
                  <a:schemeClr val="accent2">
                    <a:lumMod val="50000"/>
                  </a:schemeClr>
                </a:solidFill>
              </a:rPr>
              <a:t>relatif </a:t>
            </a:r>
            <a:r>
              <a:rPr lang="sv-SE" dirty="0" smtClean="0">
                <a:solidFill>
                  <a:schemeClr val="accent2">
                    <a:lumMod val="50000"/>
                  </a:schemeClr>
                </a:solidFill>
              </a:rPr>
              <a:t>stronsium </a:t>
            </a:r>
            <a:r>
              <a:rPr lang="sv-SE" dirty="0">
                <a:solidFill>
                  <a:schemeClr val="accent2">
                    <a:lumMod val="50000"/>
                  </a:schemeClr>
                </a:solidFill>
              </a:rPr>
              <a:t>sangat dekat dengan massa rata-rata dari dua </a:t>
            </a:r>
            <a:r>
              <a:rPr lang="sv-SE" dirty="0" smtClean="0">
                <a:solidFill>
                  <a:schemeClr val="accent2">
                    <a:lumMod val="50000"/>
                  </a:schemeClr>
                </a:solidFill>
              </a:rPr>
              <a:t>unsur</a:t>
            </a:r>
            <a:r>
              <a:rPr lang="id-ID" dirty="0" smtClean="0">
                <a:solidFill>
                  <a:schemeClr val="accent2">
                    <a:lumMod val="50000"/>
                  </a:schemeClr>
                </a:solidFill>
              </a:rPr>
              <a:t> lain </a:t>
            </a:r>
            <a:r>
              <a:rPr lang="id-ID" dirty="0">
                <a:solidFill>
                  <a:schemeClr val="accent2">
                    <a:lumMod val="50000"/>
                  </a:schemeClr>
                </a:solidFill>
              </a:rPr>
              <a:t>yang mirip dengan stronsium, yaitu kalsium dan barium.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11017"/>
            <a:ext cx="4355784" cy="103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904356"/>
            <a:ext cx="1595396" cy="57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2584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228600" y="209550"/>
            <a:ext cx="2762669" cy="369332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3. Hukum Oktaf Newlands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665024"/>
            <a:ext cx="4800600" cy="17543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b="1" dirty="0"/>
              <a:t>A. </a:t>
            </a:r>
            <a:r>
              <a:rPr lang="id-ID" b="1" dirty="0" smtClean="0"/>
              <a:t>R. Newlands </a:t>
            </a:r>
            <a:r>
              <a:rPr lang="id-ID" dirty="0"/>
              <a:t>mengumumkan penemuannya yang disebut </a:t>
            </a:r>
            <a:r>
              <a:rPr lang="id-ID" dirty="0" smtClean="0"/>
              <a:t>hukum oktaf</a:t>
            </a:r>
            <a:r>
              <a:rPr lang="id-ID" dirty="0"/>
              <a:t>. Newlands </a:t>
            </a:r>
            <a:r>
              <a:rPr lang="id-ID" dirty="0" smtClean="0"/>
              <a:t>menyusun </a:t>
            </a:r>
            <a:r>
              <a:rPr lang="id-ID" dirty="0"/>
              <a:t>unsur berdasarkan kenaikan </a:t>
            </a:r>
            <a:r>
              <a:rPr lang="id-ID" dirty="0" smtClean="0"/>
              <a:t>massa atom </a:t>
            </a:r>
            <a:r>
              <a:rPr lang="id-ID" dirty="0"/>
              <a:t>relatifnya. Ternyata, unsur yang berselisih satu oktaf (</a:t>
            </a:r>
            <a:r>
              <a:rPr lang="id-ID" dirty="0" smtClean="0"/>
              <a:t>unsur </a:t>
            </a:r>
            <a:r>
              <a:rPr lang="nl-NL" dirty="0" smtClean="0"/>
              <a:t>ke-1 </a:t>
            </a:r>
            <a:r>
              <a:rPr lang="nl-NL" dirty="0"/>
              <a:t>dan ke-8, unsur ke-2 dan ke-9, dan seterusnya) </a:t>
            </a:r>
            <a:r>
              <a:rPr lang="nl-NL" dirty="0" smtClean="0"/>
              <a:t>menunjukkan</a:t>
            </a:r>
            <a:r>
              <a:rPr lang="id-ID" dirty="0" smtClean="0"/>
              <a:t> kemiripan </a:t>
            </a:r>
            <a:r>
              <a:rPr lang="id-ID" dirty="0"/>
              <a:t>sifat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578882"/>
            <a:ext cx="38290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entagon 5"/>
          <p:cNvSpPr/>
          <p:nvPr/>
        </p:nvSpPr>
        <p:spPr>
          <a:xfrm>
            <a:off x="228600" y="2507218"/>
            <a:ext cx="3158485" cy="369332"/>
          </a:xfrm>
          <a:prstGeom prst="homePlat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d-ID" b="1" dirty="0"/>
              <a:t>4.  Sistem Periodik Mendeleev</a:t>
            </a:r>
          </a:p>
        </p:txBody>
      </p:sp>
      <p:sp>
        <p:nvSpPr>
          <p:cNvPr id="7" name="Rectangle 6"/>
          <p:cNvSpPr/>
          <p:nvPr/>
        </p:nvSpPr>
        <p:spPr>
          <a:xfrm>
            <a:off x="2819400" y="3187956"/>
            <a:ext cx="5257800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id-ID" b="1" dirty="0" smtClean="0"/>
              <a:t>Dmitri </a:t>
            </a:r>
            <a:r>
              <a:rPr lang="sv-SE" b="1" dirty="0" smtClean="0"/>
              <a:t>Ivanovich </a:t>
            </a:r>
            <a:r>
              <a:rPr lang="sv-SE" b="1" dirty="0"/>
              <a:t>Mendeleev, </a:t>
            </a:r>
            <a:r>
              <a:rPr lang="id-ID" dirty="0" smtClean="0"/>
              <a:t>menyimpulkan bahwa </a:t>
            </a:r>
            <a:r>
              <a:rPr lang="sv-SE" dirty="0" smtClean="0"/>
              <a:t>sifat-sifat </a:t>
            </a:r>
            <a:r>
              <a:rPr lang="sv-SE" dirty="0"/>
              <a:t>unsur merupakan fungsi periodik dari massa </a:t>
            </a:r>
            <a:r>
              <a:rPr lang="sv-SE" dirty="0" smtClean="0"/>
              <a:t>atom</a:t>
            </a:r>
            <a:r>
              <a:rPr lang="id-ID" dirty="0" smtClean="0"/>
              <a:t> relatifnya</a:t>
            </a:r>
            <a:r>
              <a:rPr lang="id-ID" dirty="0"/>
              <a:t>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3038265"/>
            <a:ext cx="1828800" cy="162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400800" y="4550718"/>
            <a:ext cx="1905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900" dirty="0"/>
              <a:t> </a:t>
            </a:r>
            <a:r>
              <a:rPr lang="id-ID" sz="900" dirty="0" smtClean="0"/>
              <a:t>commons.wikimedia.org/unknown</a:t>
            </a:r>
            <a:endParaRPr lang="id-ID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2647950" y="4550718"/>
            <a:ext cx="114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 smtClean="0"/>
              <a:t>Dokumen penerbit</a:t>
            </a:r>
            <a:endParaRPr lang="id-ID" sz="900" dirty="0"/>
          </a:p>
        </p:txBody>
      </p:sp>
    </p:spTree>
    <p:extLst>
      <p:ext uri="{BB962C8B-B14F-4D97-AF65-F5344CB8AC3E}">
        <p14:creationId xmlns:p14="http://schemas.microsoft.com/office/powerpoint/2010/main" val="328348947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2218</TotalTime>
  <Words>1363</Words>
  <Application>Microsoft Office PowerPoint</Application>
  <PresentationFormat>On-screen Show (16:9)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PowerPoint Presentation</vt:lpstr>
      <vt:lpstr>PowerPoint Presentation</vt:lpstr>
      <vt:lpstr>SISTEM PERIODIK MODERN</vt:lpstr>
      <vt:lpstr>PowerPoint Presentation</vt:lpstr>
      <vt:lpstr>PowerPoint Presentation</vt:lpstr>
      <vt:lpstr>PowerPoint Presentation</vt:lpstr>
      <vt:lpstr>PowerPoint Presentation</vt:lpstr>
      <vt:lpstr>PERKEMBANGAN DASAR PENGELOMPOKAN UNSUR</vt:lpstr>
      <vt:lpstr>PowerPoint Presentation</vt:lpstr>
      <vt:lpstr>PowerPoint Presentation</vt:lpstr>
      <vt:lpstr>SIFAT-SIFAT PERIODIK UNSUR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BEBERAPA GOLONGAN UNSUR DALAM SISTEM PERIODIK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 Putri Andini</dc:creator>
  <cp:lastModifiedBy>Dea Anggraini</cp:lastModifiedBy>
  <cp:revision>178</cp:revision>
  <dcterms:created xsi:type="dcterms:W3CDTF">2016-06-25T05:09:46Z</dcterms:created>
  <dcterms:modified xsi:type="dcterms:W3CDTF">2018-07-26T06:36:00Z</dcterms:modified>
</cp:coreProperties>
</file>